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65" r:id="rId2"/>
    <p:sldId id="262" r:id="rId3"/>
    <p:sldId id="256" r:id="rId4"/>
    <p:sldId id="257" r:id="rId5"/>
    <p:sldId id="259" r:id="rId6"/>
    <p:sldId id="268" r:id="rId7"/>
    <p:sldId id="263" r:id="rId8"/>
    <p:sldId id="272" r:id="rId9"/>
    <p:sldId id="273" r:id="rId10"/>
    <p:sldId id="278" r:id="rId11"/>
    <p:sldId id="275" r:id="rId12"/>
    <p:sldId id="276" r:id="rId13"/>
    <p:sldId id="277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F4E4"/>
    <a:srgbClr val="CAF3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E5A753-9255-4336-A3E4-679757670CCC}" type="datetimeFigureOut">
              <a:rPr lang="en-GB" smtClean="0"/>
              <a:t>02/10/2026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8A317C-3DD3-4051-94A0-11E3BE9B1D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61968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4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189061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BF644-DDCE-4D74-9F55-15D6191FB237}" type="datetimeFigureOut">
              <a:rPr lang="en-GB" smtClean="0"/>
              <a:t>02/10/2026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0C22E-BA77-45AD-BD7D-B418EC228C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84711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BF644-DDCE-4D74-9F55-15D6191FB237}" type="datetimeFigureOut">
              <a:rPr lang="en-GB" smtClean="0"/>
              <a:t>02/10/2026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0C22E-BA77-45AD-BD7D-B418EC228C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24849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BF644-DDCE-4D74-9F55-15D6191FB237}" type="datetimeFigureOut">
              <a:rPr lang="en-GB" smtClean="0"/>
              <a:t>02/10/2026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0C22E-BA77-45AD-BD7D-B418EC228C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58925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BF644-DDCE-4D74-9F55-15D6191FB237}" type="datetimeFigureOut">
              <a:rPr lang="en-GB" smtClean="0"/>
              <a:t>02/10/2026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0C22E-BA77-45AD-BD7D-B418EC228C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50122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BF644-DDCE-4D74-9F55-15D6191FB237}" type="datetimeFigureOut">
              <a:rPr lang="en-GB" smtClean="0"/>
              <a:t>02/10/2026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0C22E-BA77-45AD-BD7D-B418EC228C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95051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BF644-DDCE-4D74-9F55-15D6191FB237}" type="datetimeFigureOut">
              <a:rPr lang="en-GB" smtClean="0"/>
              <a:t>02/10/2026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0C22E-BA77-45AD-BD7D-B418EC228C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82889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BF644-DDCE-4D74-9F55-15D6191FB237}" type="datetimeFigureOut">
              <a:rPr lang="en-GB" smtClean="0"/>
              <a:t>02/10/2026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0C22E-BA77-45AD-BD7D-B418EC228C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4035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BF644-DDCE-4D74-9F55-15D6191FB237}" type="datetimeFigureOut">
              <a:rPr lang="en-GB" smtClean="0"/>
              <a:t>02/10/2026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0C22E-BA77-45AD-BD7D-B418EC228C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880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BF644-DDCE-4D74-9F55-15D6191FB237}" type="datetimeFigureOut">
              <a:rPr lang="en-GB" smtClean="0"/>
              <a:t>02/10/2026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0C22E-BA77-45AD-BD7D-B418EC228C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20967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BF644-DDCE-4D74-9F55-15D6191FB237}" type="datetimeFigureOut">
              <a:rPr lang="en-GB" smtClean="0"/>
              <a:t>02/10/2026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0C22E-BA77-45AD-BD7D-B418EC228C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17434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BF644-DDCE-4D74-9F55-15D6191FB237}" type="datetimeFigureOut">
              <a:rPr lang="en-GB" smtClean="0"/>
              <a:t>02/10/2026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0C22E-BA77-45AD-BD7D-B418EC228C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43130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EBF644-DDCE-4D74-9F55-15D6191FB237}" type="datetimeFigureOut">
              <a:rPr lang="en-GB" smtClean="0"/>
              <a:t>02/10/2026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60C22E-BA77-45AD-BD7D-B418EC228C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5087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5.png"/><Relationship Id="rId7" Type="http://schemas.openxmlformats.org/officeDocument/2006/relationships/image" Target="../media/image1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16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hemathsfactor.com/times-tables-check/pinpoint/#/" TargetMode="External"/><Relationship Id="rId7" Type="http://schemas.openxmlformats.org/officeDocument/2006/relationships/hyperlink" Target="https://ictgames.com/mobilePage/spookySpellings/index.html" TargetMode="External"/><Relationship Id="rId2" Type="http://schemas.openxmlformats.org/officeDocument/2006/relationships/hyperlink" Target="https://login.mathletics.com/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spelliegame.com/#easy" TargetMode="External"/><Relationship Id="rId5" Type="http://schemas.openxmlformats.org/officeDocument/2006/relationships/hyperlink" Target="https://www.topmarks.co.uk/maths-games/daily10" TargetMode="External"/><Relationship Id="rId4" Type="http://schemas.openxmlformats.org/officeDocument/2006/relationships/hyperlink" Target="https://www.topmarks.co.uk/maths-games/hit-the-button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4E4"/>
        </a:solidFill>
        <a:effectLst/>
      </p:bgPr>
    </p:bg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"/>
          <p:cNvSpPr txBox="1"/>
          <p:nvPr/>
        </p:nvSpPr>
        <p:spPr>
          <a:xfrm>
            <a:off x="1577207" y="3287377"/>
            <a:ext cx="8753302" cy="12926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0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Welcome</a:t>
            </a:r>
            <a:r>
              <a:rPr lang="en-GB" sz="6000" dirty="0" smtClean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LKS2 Parents</a:t>
            </a:r>
            <a:endParaRPr sz="6000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44" name="Google Shape;144;p1" descr="Chisenhale Primary School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616459" y="293969"/>
            <a:ext cx="2674798" cy="254855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3683044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4771" y="305318"/>
            <a:ext cx="11330247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Century Gothic" panose="020B0502020202020204" pitchFamily="34" charset="0"/>
              </a:rPr>
              <a:t>School gates open at 8:45am</a:t>
            </a:r>
            <a:r>
              <a:rPr lang="en-GB" sz="2400" dirty="0" smtClean="0"/>
              <a:t>.</a:t>
            </a:r>
          </a:p>
          <a:p>
            <a:endParaRPr lang="en-GB" sz="2400" dirty="0" smtClean="0">
              <a:latin typeface="Century Gothic" panose="020B0502020202020204" pitchFamily="34" charset="0"/>
            </a:endParaRPr>
          </a:p>
          <a:p>
            <a:r>
              <a:rPr lang="en-GB" sz="2400" dirty="0" smtClean="0">
                <a:latin typeface="Century Gothic" panose="020B0502020202020204" pitchFamily="34" charset="0"/>
              </a:rPr>
              <a:t>We use the time between then and 9 o clock to do accelerated reading and help the children to settle into the day. </a:t>
            </a:r>
          </a:p>
          <a:p>
            <a:r>
              <a:rPr lang="en-GB" sz="2400" dirty="0">
                <a:latin typeface="Century Gothic" panose="020B0502020202020204" pitchFamily="34" charset="0"/>
              </a:rPr>
              <a:t/>
            </a:r>
            <a:br>
              <a:rPr lang="en-GB" sz="2400" dirty="0">
                <a:latin typeface="Century Gothic" panose="020B0502020202020204" pitchFamily="34" charset="0"/>
              </a:rPr>
            </a:br>
            <a:r>
              <a:rPr lang="en-GB" sz="2400" dirty="0" smtClean="0">
                <a:latin typeface="Century Gothic" panose="020B0502020202020204" pitchFamily="34" charset="0"/>
              </a:rPr>
              <a:t>The official teaching of the day starts at 9 o clock. </a:t>
            </a:r>
            <a:endParaRPr lang="en-GB" sz="2400" dirty="0">
              <a:latin typeface="Century Gothic" panose="020B0502020202020204" pitchFamily="34" charset="0"/>
            </a:endParaRPr>
          </a:p>
          <a:p>
            <a:endParaRPr lang="en-GB" dirty="0" smtClean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1928" y="3259973"/>
            <a:ext cx="3188538" cy="3174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41638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15192" y="133080"/>
            <a:ext cx="10514995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latin typeface="Century Gothic" panose="020B0502020202020204" pitchFamily="34" charset="0"/>
              </a:rPr>
              <a:t>Book bags and Water Bottles</a:t>
            </a:r>
          </a:p>
          <a:p>
            <a:endParaRPr lang="en-GB" sz="3200" dirty="0">
              <a:latin typeface="Century Gothic" panose="020B0502020202020204" pitchFamily="34" charset="0"/>
            </a:endParaRPr>
          </a:p>
          <a:p>
            <a:r>
              <a:rPr lang="en-GB" sz="3200" dirty="0" smtClean="0">
                <a:latin typeface="Century Gothic" panose="020B0502020202020204" pitchFamily="34" charset="0"/>
              </a:rPr>
              <a:t>Your child needs to bring their bag and water bottle to school every day.</a:t>
            </a:r>
            <a:endParaRPr lang="en-GB" sz="3200" dirty="0">
              <a:latin typeface="Century Gothic" panose="020B0502020202020204" pitchFamily="34" charset="0"/>
            </a:endParaRPr>
          </a:p>
          <a:p>
            <a:r>
              <a:rPr lang="en-GB" sz="3200" dirty="0" smtClean="0">
                <a:latin typeface="Century Gothic" panose="020B0502020202020204" pitchFamily="34" charset="0"/>
              </a:rPr>
              <a:t>Please check their bag daily for important letters or information.</a:t>
            </a:r>
          </a:p>
          <a:p>
            <a:endParaRPr lang="en-GB" sz="3200" dirty="0" smtClean="0">
              <a:latin typeface="Century Gothic" panose="020B0502020202020204" pitchFamily="34" charset="0"/>
            </a:endParaRPr>
          </a:p>
          <a:p>
            <a:endParaRPr lang="en-GB" sz="3200" dirty="0" smtClean="0">
              <a:latin typeface="Century Gothic" panose="020B0502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63045" y="2641459"/>
            <a:ext cx="1390599" cy="185652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/>
          <a:srcRect t="24848"/>
          <a:stretch/>
        </p:blipFill>
        <p:spPr>
          <a:xfrm>
            <a:off x="3307838" y="2805587"/>
            <a:ext cx="5985944" cy="184554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89626" y="4829693"/>
            <a:ext cx="8628611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latin typeface="Century Gothic" panose="020B0502020202020204" pitchFamily="34" charset="0"/>
              </a:rPr>
              <a:t>Please label all your child’s personal property. </a:t>
            </a:r>
          </a:p>
          <a:p>
            <a:endParaRPr lang="en-GB" sz="2800" dirty="0" smtClean="0">
              <a:latin typeface="Century Gothic" panose="020B0502020202020204" pitchFamily="34" charset="0"/>
            </a:endParaRPr>
          </a:p>
          <a:p>
            <a:endParaRPr lang="en-GB" dirty="0"/>
          </a:p>
          <a:p>
            <a:endParaRPr lang="en-GB" dirty="0" smtClean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26544" y="4829693"/>
            <a:ext cx="2329383" cy="1550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3852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88538" y="294388"/>
            <a:ext cx="862861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latin typeface="Century Gothic" panose="020B0502020202020204" pitchFamily="34" charset="0"/>
              </a:rPr>
              <a:t>Accelerated Reader</a:t>
            </a:r>
          </a:p>
          <a:p>
            <a:endParaRPr lang="en-GB" b="1" dirty="0" smtClean="0">
              <a:latin typeface="Century Gothic" panose="020B0502020202020204" pitchFamily="34" charset="0"/>
            </a:endParaRPr>
          </a:p>
          <a:p>
            <a:endParaRPr lang="en-GB" dirty="0">
              <a:latin typeface="Century Gothic" panose="020B0502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492" y="2924811"/>
            <a:ext cx="4251553" cy="1948151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12338" y="815003"/>
            <a:ext cx="8936730" cy="21098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1270">
              <a:lnSpc>
                <a:spcPct val="115000"/>
              </a:lnSpc>
              <a:spcAft>
                <a:spcPts val="0"/>
              </a:spcAft>
            </a:pPr>
            <a:r>
              <a:rPr lang="en-US" dirty="0" smtClean="0">
                <a:latin typeface="Arial" panose="020B0604020202020204" pitchFamily="34" charset="0"/>
                <a:ea typeface="Arial" panose="020B0604020202020204" pitchFamily="34" charset="0"/>
              </a:rPr>
              <a:t>We </a:t>
            </a:r>
            <a:r>
              <a:rPr lang="en-US" dirty="0">
                <a:latin typeface="Arial" panose="020B0604020202020204" pitchFamily="34" charset="0"/>
                <a:ea typeface="Arial" panose="020B0604020202020204" pitchFamily="34" charset="0"/>
              </a:rPr>
              <a:t>wanted to remind you about the home-school reading system at </a:t>
            </a:r>
            <a:r>
              <a:rPr lang="en-US" dirty="0" err="1">
                <a:latin typeface="Arial" panose="020B0604020202020204" pitchFamily="34" charset="0"/>
                <a:ea typeface="Arial" panose="020B0604020202020204" pitchFamily="34" charset="0"/>
              </a:rPr>
              <a:t>Chisenhale</a:t>
            </a:r>
            <a:r>
              <a:rPr lang="en-US" dirty="0">
                <a:latin typeface="Arial" panose="020B0604020202020204" pitchFamily="34" charset="0"/>
                <a:ea typeface="Arial" panose="020B0604020202020204" pitchFamily="34" charset="0"/>
              </a:rPr>
              <a:t> - </a:t>
            </a:r>
            <a:r>
              <a:rPr lang="en-US" i="1" dirty="0">
                <a:latin typeface="Arial" panose="020B0604020202020204" pitchFamily="34" charset="0"/>
                <a:ea typeface="Arial" panose="020B0604020202020204" pitchFamily="34" charset="0"/>
              </a:rPr>
              <a:t>Accelerated Reader</a:t>
            </a:r>
            <a:r>
              <a:rPr lang="en-US" dirty="0">
                <a:latin typeface="Arial" panose="020B0604020202020204" pitchFamily="34" charset="0"/>
                <a:ea typeface="Arial" panose="020B0604020202020204" pitchFamily="34" charset="0"/>
              </a:rPr>
              <a:t>. This supports children in choosing appropriate books for their independent home-school reading and it is the same system that they used last year. </a:t>
            </a:r>
            <a:endParaRPr lang="en-US" dirty="0" smtClean="0"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indent="-1270">
              <a:lnSpc>
                <a:spcPct val="115000"/>
              </a:lnSpc>
              <a:spcAft>
                <a:spcPts val="0"/>
              </a:spcAft>
            </a:pPr>
            <a:endParaRPr lang="en-US" sz="2000" dirty="0" smtClean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indent="-1270">
              <a:lnSpc>
                <a:spcPct val="115000"/>
              </a:lnSpc>
              <a:spcAft>
                <a:spcPts val="0"/>
              </a:spcAft>
            </a:pPr>
            <a:r>
              <a:rPr lang="en-US" sz="2000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Every class reads first thing in the morning so it is imperative that your child is on time so they don’t miss out. </a:t>
            </a:r>
            <a:endParaRPr lang="en-GB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3119" y="4971105"/>
            <a:ext cx="2779973" cy="708728"/>
          </a:xfrm>
          <a:prstGeom prst="rect">
            <a:avLst/>
          </a:prstGeom>
        </p:spPr>
      </p:pic>
      <p:pic>
        <p:nvPicPr>
          <p:cNvPr id="7" name="Picture 6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B703EDC6-2F3B-35C0-EA7A-9F7BE433344C}"/>
              </a:ext>
            </a:extLst>
          </p:cNvPr>
          <p:cNvPicPr/>
          <p:nvPr/>
        </p:nvPicPr>
        <p:blipFill rotWithShape="1">
          <a:blip r:embed="rId4"/>
          <a:srcRect l="14021" t="25292" r="12822" b="24749"/>
          <a:stretch/>
        </p:blipFill>
        <p:spPr>
          <a:xfrm>
            <a:off x="4980703" y="2924811"/>
            <a:ext cx="4302583" cy="3457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95951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65760" y="166254"/>
            <a:ext cx="8628611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err="1" smtClean="0">
                <a:latin typeface="Century Gothic" panose="020B0502020202020204" pitchFamily="34" charset="0"/>
              </a:rPr>
              <a:t>Mathletics</a:t>
            </a:r>
            <a:endParaRPr lang="en-GB" b="1" dirty="0" smtClean="0">
              <a:latin typeface="Century Gothic" panose="020B0502020202020204" pitchFamily="34" charset="0"/>
            </a:endParaRPr>
          </a:p>
          <a:p>
            <a:endParaRPr lang="en-GB" dirty="0">
              <a:latin typeface="Century Gothic" panose="020B0502020202020204" pitchFamily="34" charset="0"/>
            </a:endParaRPr>
          </a:p>
          <a:p>
            <a:endParaRPr lang="en-GB" dirty="0" smtClean="0">
              <a:latin typeface="Century Gothic" panose="020B0502020202020204" pitchFamily="34" charset="0"/>
            </a:endParaRPr>
          </a:p>
          <a:p>
            <a:r>
              <a:rPr lang="en-GB" dirty="0" smtClean="0">
                <a:latin typeface="Century Gothic" panose="020B0502020202020204" pitchFamily="34" charset="0"/>
              </a:rPr>
              <a:t>Each week, the teachers will set some relevant maths activities for children to complete at home.</a:t>
            </a:r>
          </a:p>
          <a:p>
            <a:endParaRPr lang="en-GB" dirty="0">
              <a:latin typeface="Century Gothic" panose="020B0502020202020204" pitchFamily="34" charset="0"/>
            </a:endParaRPr>
          </a:p>
          <a:p>
            <a:r>
              <a:rPr lang="en-GB" dirty="0" smtClean="0">
                <a:latin typeface="Century Gothic" panose="020B0502020202020204" pitchFamily="34" charset="0"/>
              </a:rPr>
              <a:t>Sometimes we complete some tasks together at school so that children can become more familiar with how to use the program.</a:t>
            </a:r>
          </a:p>
          <a:p>
            <a:endParaRPr lang="en-GB" dirty="0">
              <a:latin typeface="Century Gothic" panose="020B0502020202020204" pitchFamily="34" charset="0"/>
            </a:endParaRPr>
          </a:p>
          <a:p>
            <a:r>
              <a:rPr lang="en-GB" dirty="0" smtClean="0">
                <a:latin typeface="Century Gothic" panose="020B0502020202020204" pitchFamily="34" charset="0"/>
              </a:rPr>
              <a:t>It really helps children with mastering and consolidating their skills in Maths in a fun way. </a:t>
            </a:r>
            <a:endParaRPr lang="en-GB" dirty="0">
              <a:latin typeface="Century Gothic" panose="020B0502020202020204" pitchFamily="34" charset="0"/>
            </a:endParaRPr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1089" y="3930065"/>
            <a:ext cx="4157957" cy="1885440"/>
          </a:xfrm>
          <a:prstGeom prst="rect">
            <a:avLst/>
          </a:prstGeom>
        </p:spPr>
      </p:pic>
      <p:pic>
        <p:nvPicPr>
          <p:cNvPr id="5" name="Picture 4" descr="How to login to Mathletics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97" t="28213" r="31556" b="28122"/>
          <a:stretch/>
        </p:blipFill>
        <p:spPr bwMode="auto">
          <a:xfrm rot="20931744">
            <a:off x="446868" y="4199308"/>
            <a:ext cx="1905010" cy="1285881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File:Mathletics Logo (2019).png - Wikipedia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07326" y="258534"/>
            <a:ext cx="2595977" cy="949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56874" y="3930065"/>
            <a:ext cx="4300905" cy="2177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13575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67149" y="1371978"/>
            <a:ext cx="9506025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In </a:t>
            </a:r>
            <a:r>
              <a:rPr lang="en-GB" dirty="0"/>
              <a:t>primary school, times tables knowledge is vital for quick mental maths calculations and problem solving, as well as for many of the topics children learn in Years 5 and 6 (division, fractions, percentages).  </a:t>
            </a:r>
            <a:endParaRPr lang="en-GB" dirty="0" smtClean="0"/>
          </a:p>
          <a:p>
            <a:r>
              <a:rPr lang="en-GB" b="1" i="1" dirty="0"/>
              <a:t>Under the National Curriculum primary school children are expected to know </a:t>
            </a:r>
            <a:r>
              <a:rPr lang="en-GB" b="1" i="1" dirty="0" smtClean="0"/>
              <a:t>all their times </a:t>
            </a:r>
            <a:r>
              <a:rPr lang="en-GB" b="1" i="1" dirty="0"/>
              <a:t>tables up to </a:t>
            </a:r>
            <a:r>
              <a:rPr lang="en-GB" b="1" i="1" dirty="0" smtClean="0"/>
              <a:t>12x12, by </a:t>
            </a:r>
            <a:r>
              <a:rPr lang="en-GB" b="1" i="1" dirty="0"/>
              <a:t>the end of Year </a:t>
            </a:r>
            <a:r>
              <a:rPr lang="en-GB" b="1" i="1" dirty="0" smtClean="0"/>
              <a:t>4.</a:t>
            </a:r>
          </a:p>
          <a:p>
            <a:endParaRPr lang="en-GB" dirty="0" smtClean="0"/>
          </a:p>
          <a:p>
            <a:r>
              <a:rPr lang="en-GB" dirty="0"/>
              <a:t>How you can support </a:t>
            </a:r>
            <a:r>
              <a:rPr lang="en-GB" dirty="0" smtClean="0"/>
              <a:t>your </a:t>
            </a:r>
            <a:r>
              <a:rPr lang="en-GB" dirty="0"/>
              <a:t>child:  As maths is such a big subject, and we will of course continue to teach the full curriculum, we will need your continued support to help practice the times tables with your children. </a:t>
            </a:r>
          </a:p>
          <a:p>
            <a:r>
              <a:rPr lang="en-GB" dirty="0"/>
              <a:t> </a:t>
            </a:r>
          </a:p>
          <a:p>
            <a:r>
              <a:rPr lang="en-GB" b="1" dirty="0"/>
              <a:t>Some easy ways to do this include:  </a:t>
            </a:r>
            <a:endParaRPr lang="en-GB" dirty="0"/>
          </a:p>
          <a:p>
            <a:pPr lvl="0"/>
            <a:r>
              <a:rPr lang="en-GB" dirty="0" smtClean="0"/>
              <a:t>- Asking </a:t>
            </a:r>
            <a:r>
              <a:rPr lang="en-GB" dirty="0"/>
              <a:t>questions such as “what’s 7 x 8?” </a:t>
            </a:r>
          </a:p>
          <a:p>
            <a:pPr lvl="0"/>
            <a:r>
              <a:rPr lang="en-GB" dirty="0" smtClean="0"/>
              <a:t>- Reciting </a:t>
            </a:r>
            <a:r>
              <a:rPr lang="en-GB" dirty="0"/>
              <a:t>times tables by rote (4 times 1 is 4, 4 times 2 is 8, </a:t>
            </a:r>
            <a:r>
              <a:rPr lang="en-GB" dirty="0" err="1"/>
              <a:t>etc</a:t>
            </a:r>
            <a:r>
              <a:rPr lang="en-GB" dirty="0"/>
              <a:t>)  </a:t>
            </a:r>
          </a:p>
          <a:p>
            <a:pPr lvl="0"/>
            <a:r>
              <a:rPr lang="en-GB" dirty="0" smtClean="0"/>
              <a:t>- Using </a:t>
            </a:r>
            <a:r>
              <a:rPr lang="en-GB" dirty="0"/>
              <a:t>apps and games </a:t>
            </a:r>
          </a:p>
          <a:p>
            <a:pPr lvl="0"/>
            <a:r>
              <a:rPr lang="en-GB" dirty="0" smtClean="0"/>
              <a:t>- Singing </a:t>
            </a:r>
            <a:r>
              <a:rPr lang="en-GB" dirty="0"/>
              <a:t>times tables songs (there are loads online)  </a:t>
            </a:r>
          </a:p>
          <a:p>
            <a:endParaRPr lang="en-GB" dirty="0"/>
          </a:p>
          <a:p>
            <a:endParaRPr lang="en-GB" dirty="0" smtClean="0">
              <a:latin typeface="Century Gothic" panose="020B0502020202020204" pitchFamily="34" charset="0"/>
            </a:endParaRPr>
          </a:p>
          <a:p>
            <a:endParaRPr lang="en-GB" dirty="0"/>
          </a:p>
          <a:p>
            <a:endParaRPr lang="en-GB" dirty="0" smtClean="0"/>
          </a:p>
        </p:txBody>
      </p:sp>
      <p:pic>
        <p:nvPicPr>
          <p:cNvPr id="1026" name="Picture 2" descr="Times Table Grid - 1-12 Times Tables (Display) - WordUnite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0483" y="1482824"/>
            <a:ext cx="2344344" cy="3315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2551214" y="375299"/>
            <a:ext cx="208789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1" dirty="0" smtClean="0">
                <a:latin typeface="Century Gothic" panose="020B0502020202020204" pitchFamily="34" charset="0"/>
              </a:rPr>
              <a:t>Times Tables</a:t>
            </a:r>
            <a:endParaRPr lang="en-GB" b="1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86965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01986" y="1030020"/>
            <a:ext cx="10637316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Century Gothic" panose="020B0502020202020204" pitchFamily="34" charset="0"/>
              </a:rPr>
              <a:t>Year 3’s PE days are Thursday and Friday.</a:t>
            </a:r>
          </a:p>
          <a:p>
            <a:endParaRPr lang="en-GB" dirty="0">
              <a:latin typeface="Century Gothic" panose="020B0502020202020204" pitchFamily="34" charset="0"/>
            </a:endParaRPr>
          </a:p>
          <a:p>
            <a:r>
              <a:rPr lang="en-GB" dirty="0" smtClean="0">
                <a:latin typeface="Century Gothic" panose="020B0502020202020204" pitchFamily="34" charset="0"/>
              </a:rPr>
              <a:t>Year 4’s PE days are Tuesday and Friday.</a:t>
            </a:r>
          </a:p>
          <a:p>
            <a:endParaRPr lang="en-GB" dirty="0">
              <a:latin typeface="Century Gothic" panose="020B0502020202020204" pitchFamily="34" charset="0"/>
            </a:endParaRPr>
          </a:p>
          <a:p>
            <a:endParaRPr lang="en-GB" dirty="0" smtClean="0">
              <a:latin typeface="Century Gothic" panose="020B0502020202020204" pitchFamily="34" charset="0"/>
            </a:endParaRPr>
          </a:p>
          <a:p>
            <a:r>
              <a:rPr lang="en-GB" dirty="0" smtClean="0">
                <a:latin typeface="Century Gothic" panose="020B0502020202020204" pitchFamily="34" charset="0"/>
              </a:rPr>
              <a:t>Please come in PE kit on these days </a:t>
            </a:r>
            <a:r>
              <a:rPr lang="en-US" dirty="0" smtClean="0">
                <a:latin typeface="Century Gothic" panose="020B0502020202020204" pitchFamily="34" charset="0"/>
              </a:rPr>
              <a:t>which </a:t>
            </a:r>
            <a:r>
              <a:rPr lang="en-US" dirty="0">
                <a:latin typeface="Century Gothic" panose="020B0502020202020204" pitchFamily="34" charset="0"/>
              </a:rPr>
              <a:t>includes navy/black joggers with a blue T-Shirt. For safety reasons, it is important that they wear suitable footwear such as trainers or </a:t>
            </a:r>
            <a:r>
              <a:rPr lang="en-US" dirty="0" err="1">
                <a:latin typeface="Century Gothic" panose="020B0502020202020204" pitchFamily="34" charset="0"/>
              </a:rPr>
              <a:t>plimsolls</a:t>
            </a:r>
            <a:r>
              <a:rPr lang="en-US" dirty="0">
                <a:latin typeface="Century Gothic" panose="020B0502020202020204" pitchFamily="34" charset="0"/>
              </a:rPr>
              <a:t>. Long hair needs to be tied up for PE and earrings need to be removed or </a:t>
            </a:r>
            <a:r>
              <a:rPr lang="en-US" dirty="0" smtClean="0">
                <a:latin typeface="Century Gothic" panose="020B0502020202020204" pitchFamily="34" charset="0"/>
              </a:rPr>
              <a:t>covered</a:t>
            </a:r>
          </a:p>
          <a:p>
            <a:r>
              <a:rPr lang="en-GB" dirty="0">
                <a:latin typeface="Century Gothic" panose="020B0502020202020204" pitchFamily="34" charset="0"/>
              </a:rPr>
              <a:t>Children </a:t>
            </a:r>
            <a:r>
              <a:rPr lang="en-GB" b="1" u="sng" dirty="0">
                <a:latin typeface="Century Gothic" panose="020B0502020202020204" pitchFamily="34" charset="0"/>
              </a:rPr>
              <a:t>should not wear any jewellery</a:t>
            </a:r>
            <a:r>
              <a:rPr lang="en-GB" dirty="0">
                <a:latin typeface="Century Gothic" panose="020B0502020202020204" pitchFamily="34" charset="0"/>
              </a:rPr>
              <a:t> to school, unless it is for religious reasons.   </a:t>
            </a:r>
          </a:p>
          <a:p>
            <a:endParaRPr lang="en-GB" dirty="0" smtClean="0">
              <a:latin typeface="Century Gothic" panose="020B0502020202020204" pitchFamily="34" charset="0"/>
            </a:endParaRPr>
          </a:p>
          <a:p>
            <a:endParaRPr lang="en-GB" dirty="0">
              <a:latin typeface="Century Gothic" panose="020B0502020202020204" pitchFamily="34" charset="0"/>
            </a:endParaRPr>
          </a:p>
          <a:p>
            <a:endParaRPr lang="en-GB" dirty="0">
              <a:latin typeface="Century Gothic" panose="020B0502020202020204" pitchFamily="34" charset="0"/>
            </a:endParaRPr>
          </a:p>
          <a:p>
            <a:r>
              <a:rPr lang="en-GB" dirty="0">
                <a:latin typeface="Century Gothic" panose="020B0502020202020204" pitchFamily="34" charset="0"/>
              </a:rPr>
              <a:t>Your child may wear earrings as long as they are </a:t>
            </a:r>
            <a:r>
              <a:rPr lang="en-GB" b="1" u="sng" dirty="0">
                <a:latin typeface="Century Gothic" panose="020B0502020202020204" pitchFamily="34" charset="0"/>
              </a:rPr>
              <a:t>small, plain studs</a:t>
            </a:r>
            <a:r>
              <a:rPr lang="en-GB" dirty="0">
                <a:latin typeface="Century Gothic" panose="020B0502020202020204" pitchFamily="34" charset="0"/>
              </a:rPr>
              <a:t>.  Your child needs to be </a:t>
            </a:r>
            <a:r>
              <a:rPr lang="en-GB" b="1" u="sng" dirty="0">
                <a:latin typeface="Century Gothic" panose="020B0502020202020204" pitchFamily="34" charset="0"/>
              </a:rPr>
              <a:t>confident to remove these independently</a:t>
            </a:r>
            <a:r>
              <a:rPr lang="en-GB" b="1" dirty="0">
                <a:latin typeface="Century Gothic" panose="020B0502020202020204" pitchFamily="34" charset="0"/>
              </a:rPr>
              <a:t> </a:t>
            </a:r>
            <a:r>
              <a:rPr lang="en-GB" dirty="0">
                <a:latin typeface="Century Gothic" panose="020B0502020202020204" pitchFamily="34" charset="0"/>
              </a:rPr>
              <a:t>on their PE days (or just not wear them on their PE days.)</a:t>
            </a:r>
          </a:p>
          <a:p>
            <a:endParaRPr lang="en-GB" dirty="0" smtClean="0">
              <a:latin typeface="Century Gothic" panose="020B0502020202020204" pitchFamily="34" charset="0"/>
            </a:endParaRPr>
          </a:p>
          <a:p>
            <a:endParaRPr lang="en-GB" dirty="0">
              <a:latin typeface="Century Gothic" panose="020B0502020202020204" pitchFamily="34" charset="0"/>
            </a:endParaRPr>
          </a:p>
          <a:p>
            <a:endParaRPr lang="en-GB" dirty="0" smtClean="0">
              <a:latin typeface="Century Gothic" panose="020B0502020202020204" pitchFamily="34" charset="0"/>
            </a:endParaRPr>
          </a:p>
          <a:p>
            <a:endParaRPr lang="en-GB" dirty="0"/>
          </a:p>
          <a:p>
            <a:endParaRPr lang="en-GB" dirty="0" smtClean="0"/>
          </a:p>
        </p:txBody>
      </p:sp>
      <p:sp>
        <p:nvSpPr>
          <p:cNvPr id="2" name="Rectangle 1"/>
          <p:cNvSpPr/>
          <p:nvPr/>
        </p:nvSpPr>
        <p:spPr>
          <a:xfrm>
            <a:off x="4479856" y="383689"/>
            <a:ext cx="87231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 smtClean="0">
                <a:latin typeface="Century Gothic" panose="020B0502020202020204" pitchFamily="34" charset="0"/>
              </a:rPr>
              <a:t>PE</a:t>
            </a:r>
            <a:endParaRPr lang="en-GB" sz="3600" b="1" dirty="0">
              <a:latin typeface="Century Gothic" panose="020B050202020202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92719" y="176052"/>
            <a:ext cx="2809865" cy="2186533"/>
          </a:xfrm>
          <a:prstGeom prst="rect">
            <a:avLst/>
          </a:prstGeom>
        </p:spPr>
      </p:pic>
      <p:pic>
        <p:nvPicPr>
          <p:cNvPr id="5" name="Picture 4" descr="Royal Blue Half Sleeve Plain Kids T-Shirt – Adimanav Studio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3803" y="4960786"/>
            <a:ext cx="1398719" cy="1722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Kids Fleece Joggers in Black by Kids Wholesale Clothi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4097" r="8975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8334" y="5085619"/>
            <a:ext cx="1597766" cy="1597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8" descr="Boys Black Cargo Shorts (4-13yrs) - Matalan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6681" y="4790556"/>
            <a:ext cx="1352021" cy="1892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0" descr="adidas Tensaur Sport 2.0 Junior in Black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4250" b="96500" l="100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1075" y="4849264"/>
            <a:ext cx="1504643" cy="1504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60315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2357" y="1628537"/>
            <a:ext cx="106373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Century Gothic" panose="020B0502020202020204" pitchFamily="34" charset="0"/>
              </a:rPr>
              <a:t>Children will have new focus spellings every week to practise. The spelling focus will be mentioned in the Family learning. </a:t>
            </a:r>
          </a:p>
          <a:p>
            <a:endParaRPr lang="en-GB" dirty="0">
              <a:latin typeface="Century Gothic" panose="020B0502020202020204" pitchFamily="34" charset="0"/>
            </a:endParaRPr>
          </a:p>
          <a:p>
            <a:r>
              <a:rPr lang="en-GB" dirty="0" smtClean="0">
                <a:latin typeface="Century Gothic" panose="020B0502020202020204" pitchFamily="34" charset="0"/>
              </a:rPr>
              <a:t>Y3 will have their spelling quiz every Thursday. </a:t>
            </a:r>
          </a:p>
        </p:txBody>
      </p:sp>
      <p:sp>
        <p:nvSpPr>
          <p:cNvPr id="2" name="Rectangle 1"/>
          <p:cNvSpPr/>
          <p:nvPr/>
        </p:nvSpPr>
        <p:spPr>
          <a:xfrm>
            <a:off x="4479856" y="383689"/>
            <a:ext cx="259427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 smtClean="0">
                <a:latin typeface="Century Gothic" panose="020B0502020202020204" pitchFamily="34" charset="0"/>
              </a:rPr>
              <a:t>Spelling</a:t>
            </a:r>
            <a:endParaRPr lang="en-GB" sz="3600" b="1" dirty="0">
              <a:latin typeface="Century Gothic" panose="020B050202020202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5090" y="3025233"/>
            <a:ext cx="3371850" cy="135255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17" y="2455984"/>
            <a:ext cx="529967" cy="3596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4154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71068" y="259594"/>
            <a:ext cx="397256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 smtClean="0">
                <a:latin typeface="Century Gothic" panose="020B0502020202020204" pitchFamily="34" charset="0"/>
              </a:rPr>
              <a:t>Family learning</a:t>
            </a:r>
            <a:endParaRPr lang="en-GB" sz="4000" b="1" dirty="0">
              <a:latin typeface="Century Gothic" panose="020B0502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1068" y="1699647"/>
            <a:ext cx="7591807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latin typeface="Century Gothic" panose="020B0502020202020204" pitchFamily="34" charset="0"/>
              </a:rPr>
              <a:t>Family learning is emailed out to parents </a:t>
            </a:r>
            <a:r>
              <a:rPr lang="en-GB" sz="2000" b="1" u="sng" dirty="0" smtClean="0">
                <a:latin typeface="Century Gothic" panose="020B0502020202020204" pitchFamily="34" charset="0"/>
              </a:rPr>
              <a:t>every Friday</a:t>
            </a:r>
            <a:r>
              <a:rPr lang="en-GB" sz="2000" dirty="0" smtClean="0">
                <a:latin typeface="Century Gothic" panose="020B0502020202020204" pitchFamily="34" charset="0"/>
              </a:rPr>
              <a:t>.</a:t>
            </a:r>
          </a:p>
          <a:p>
            <a:endParaRPr lang="en-GB" sz="2000" dirty="0">
              <a:latin typeface="Century Gothic" panose="020B0502020202020204" pitchFamily="34" charset="0"/>
            </a:endParaRPr>
          </a:p>
          <a:p>
            <a:r>
              <a:rPr lang="en-GB" sz="2000" dirty="0" smtClean="0">
                <a:latin typeface="Century Gothic" panose="020B0502020202020204" pitchFamily="34" charset="0"/>
              </a:rPr>
              <a:t>It includes information about what your child has learnt at school that week, and what they will be learning next week.</a:t>
            </a:r>
          </a:p>
          <a:p>
            <a:endParaRPr lang="en-GB" sz="2000" dirty="0">
              <a:latin typeface="Century Gothic" panose="020B0502020202020204" pitchFamily="34" charset="0"/>
            </a:endParaRPr>
          </a:p>
          <a:p>
            <a:r>
              <a:rPr lang="en-GB" sz="2000" dirty="0" smtClean="0">
                <a:latin typeface="Century Gothic" panose="020B0502020202020204" pitchFamily="34" charset="0"/>
              </a:rPr>
              <a:t>There are some fun activities for your child to complete with your support.</a:t>
            </a:r>
          </a:p>
          <a:p>
            <a:endParaRPr lang="en-GB" sz="2000" dirty="0">
              <a:latin typeface="Century Gothic" panose="020B0502020202020204" pitchFamily="34" charset="0"/>
            </a:endParaRPr>
          </a:p>
          <a:p>
            <a:r>
              <a:rPr lang="en-GB" sz="2000" dirty="0" smtClean="0">
                <a:latin typeface="Century Gothic" panose="020B0502020202020204" pitchFamily="34" charset="0"/>
              </a:rPr>
              <a:t>These activities aim to consolidate your child’s learning and  help them to feel more prepared for the learning next week.</a:t>
            </a:r>
          </a:p>
          <a:p>
            <a:endParaRPr lang="en-GB" sz="2000" dirty="0">
              <a:latin typeface="Century Gothic" panose="020B0502020202020204" pitchFamily="34" charset="0"/>
            </a:endParaRPr>
          </a:p>
          <a:p>
            <a:r>
              <a:rPr lang="en-GB" sz="2000" dirty="0" smtClean="0">
                <a:latin typeface="Century Gothic" panose="020B0502020202020204" pitchFamily="34" charset="0"/>
              </a:rPr>
              <a:t>Your child does not need to hand in their work.</a:t>
            </a:r>
          </a:p>
          <a:p>
            <a:endParaRPr lang="en-GB" sz="2000" dirty="0">
              <a:latin typeface="Century Gothic" panose="020B0502020202020204" pitchFamily="34" charset="0"/>
            </a:endParaRPr>
          </a:p>
          <a:p>
            <a:r>
              <a:rPr lang="en-GB" sz="2000" dirty="0" smtClean="0">
                <a:latin typeface="Century Gothic" panose="020B0502020202020204" pitchFamily="34" charset="0"/>
              </a:rPr>
              <a:t>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70161">
            <a:off x="8311932" y="928388"/>
            <a:ext cx="3000545" cy="4323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2418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7000" b="1" smtClean="0">
                <a:latin typeface="Century Gothic" panose="020B0502020202020204" pitchFamily="34" charset="0"/>
              </a:rPr>
              <a:t>Now lets meet the team!</a:t>
            </a:r>
            <a:endParaRPr lang="en-GB" sz="7000" b="1" dirty="0">
              <a:latin typeface="Century Gothic" panose="020B0502020202020204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744415" y="1966302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>
                <a:latin typeface="Century Gothic" panose="020B0502020202020204" pitchFamily="34" charset="0"/>
              </a:rPr>
              <a:t>Each adult in LKS2 will now introduce themselves.  </a:t>
            </a:r>
            <a:br>
              <a:rPr lang="en-GB" dirty="0" smtClean="0">
                <a:latin typeface="Century Gothic" panose="020B0502020202020204" pitchFamily="34" charset="0"/>
              </a:rPr>
            </a:br>
            <a:r>
              <a:rPr lang="en-GB" dirty="0" smtClean="0">
                <a:latin typeface="Century Gothic" panose="020B0502020202020204" pitchFamily="34" charset="0"/>
              </a:rPr>
              <a:t/>
            </a:r>
            <a:br>
              <a:rPr lang="en-GB" dirty="0" smtClean="0">
                <a:latin typeface="Century Gothic" panose="020B0502020202020204" pitchFamily="34" charset="0"/>
              </a:rPr>
            </a:br>
            <a:r>
              <a:rPr lang="en-GB" dirty="0" smtClean="0">
                <a:latin typeface="Century Gothic" panose="020B0502020202020204" pitchFamily="34" charset="0"/>
              </a:rPr>
              <a:t/>
            </a:r>
            <a:br>
              <a:rPr lang="en-GB" dirty="0" smtClean="0">
                <a:latin typeface="Century Gothic" panose="020B0502020202020204" pitchFamily="34" charset="0"/>
              </a:rPr>
            </a:br>
            <a:r>
              <a:rPr lang="en-GB" dirty="0" smtClean="0">
                <a:latin typeface="Century Gothic" panose="020B0502020202020204" pitchFamily="34" charset="0"/>
              </a:rPr>
              <a:t>If you have a question you would like to ask us we will be here until around 3:30 to help answer your queries if we can. </a:t>
            </a:r>
            <a:endParaRPr lang="en-GB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54316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71068" y="259594"/>
            <a:ext cx="237116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 smtClean="0">
                <a:latin typeface="Century Gothic" panose="020B0502020202020204" pitchFamily="34" charset="0"/>
              </a:rPr>
              <a:t>Websites</a:t>
            </a:r>
            <a:endParaRPr lang="en-GB" sz="4000" b="1" dirty="0">
              <a:latin typeface="Century Gothic" panose="020B0502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35560" y="1501629"/>
            <a:ext cx="10393959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Mathletics</a:t>
            </a:r>
            <a:r>
              <a:rPr lang="en-US" dirty="0"/>
              <a:t> - </a:t>
            </a:r>
            <a:r>
              <a:rPr lang="en-US" dirty="0">
                <a:hlinkClick r:id="rId2"/>
              </a:rPr>
              <a:t>https://login.mathletics.com</a:t>
            </a:r>
            <a:r>
              <a:rPr lang="en-US" dirty="0" smtClean="0">
                <a:hlinkClick r:id="rId2"/>
              </a:rPr>
              <a:t>/</a:t>
            </a:r>
            <a:r>
              <a:rPr lang="en-US" dirty="0" smtClean="0"/>
              <a:t> </a:t>
            </a:r>
          </a:p>
          <a:p>
            <a:endParaRPr lang="en-US" dirty="0" smtClean="0"/>
          </a:p>
          <a:p>
            <a:r>
              <a:rPr lang="en-US" dirty="0" err="1" smtClean="0"/>
              <a:t>Maths</a:t>
            </a:r>
            <a:r>
              <a:rPr lang="en-US" dirty="0" smtClean="0"/>
              <a:t> Factor times tables practice </a:t>
            </a:r>
            <a:r>
              <a:rPr lang="en-US" dirty="0"/>
              <a:t>- </a:t>
            </a:r>
            <a:r>
              <a:rPr lang="en-US" dirty="0">
                <a:hlinkClick r:id="rId3"/>
              </a:rPr>
              <a:t>https://www.themathsfactor.com/times-tables-check/pinpoint</a:t>
            </a:r>
            <a:r>
              <a:rPr lang="en-US" dirty="0" smtClean="0">
                <a:hlinkClick r:id="rId3"/>
              </a:rPr>
              <a:t>/#/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err="1" smtClean="0"/>
              <a:t>Maths</a:t>
            </a:r>
            <a:r>
              <a:rPr lang="en-US" dirty="0" smtClean="0"/>
              <a:t> skills </a:t>
            </a:r>
            <a:r>
              <a:rPr lang="en-US" dirty="0" err="1" smtClean="0"/>
              <a:t>practise</a:t>
            </a:r>
            <a:r>
              <a:rPr lang="en-US" dirty="0" smtClean="0"/>
              <a:t> </a:t>
            </a:r>
            <a:r>
              <a:rPr lang="en-US" dirty="0"/>
              <a:t>- </a:t>
            </a:r>
            <a:r>
              <a:rPr lang="en-US" dirty="0">
                <a:hlinkClick r:id="rId4"/>
              </a:rPr>
              <a:t>https://</a:t>
            </a:r>
            <a:r>
              <a:rPr lang="en-US" dirty="0" smtClean="0">
                <a:hlinkClick r:id="rId4"/>
              </a:rPr>
              <a:t>www.topmarks.co.uk/maths-games/hit-the-button</a:t>
            </a:r>
            <a:r>
              <a:rPr lang="en-US" dirty="0" smtClean="0"/>
              <a:t> </a:t>
            </a:r>
          </a:p>
          <a:p>
            <a:r>
              <a:rPr lang="en-US" dirty="0">
                <a:hlinkClick r:id="rId5"/>
              </a:rPr>
              <a:t>https://</a:t>
            </a:r>
            <a:r>
              <a:rPr lang="en-US" dirty="0" smtClean="0">
                <a:hlinkClick r:id="rId5"/>
              </a:rPr>
              <a:t>www.topmarks.co.uk/maths-games/daily10</a:t>
            </a:r>
            <a:r>
              <a:rPr lang="en-US" dirty="0" smtClean="0"/>
              <a:t> </a:t>
            </a:r>
            <a:endParaRPr lang="en-US" dirty="0"/>
          </a:p>
          <a:p>
            <a:endParaRPr lang="en-US" dirty="0"/>
          </a:p>
          <a:p>
            <a:r>
              <a:rPr lang="en-US" dirty="0" smtClean="0"/>
              <a:t>Spelling game </a:t>
            </a:r>
            <a:r>
              <a:rPr lang="en-US" dirty="0"/>
              <a:t>- </a:t>
            </a:r>
            <a:r>
              <a:rPr lang="en-US" dirty="0">
                <a:hlinkClick r:id="rId6"/>
              </a:rPr>
              <a:t>https://spelliegame.com/#</a:t>
            </a:r>
            <a:r>
              <a:rPr lang="en-US" dirty="0" smtClean="0">
                <a:hlinkClick r:id="rId6"/>
              </a:rPr>
              <a:t>easy</a:t>
            </a:r>
            <a:r>
              <a:rPr lang="en-US" dirty="0" smtClean="0"/>
              <a:t> </a:t>
            </a:r>
          </a:p>
          <a:p>
            <a:r>
              <a:rPr lang="en-US" dirty="0">
                <a:hlinkClick r:id="rId7"/>
              </a:rPr>
              <a:t>https://</a:t>
            </a:r>
            <a:r>
              <a:rPr lang="en-US" dirty="0" smtClean="0">
                <a:hlinkClick r:id="rId7"/>
              </a:rPr>
              <a:t>ictgames.com/mobilePage/spookySpellings/index.html</a:t>
            </a:r>
            <a:r>
              <a:rPr lang="en-US" dirty="0" smtClean="0"/>
              <a:t> </a:t>
            </a:r>
          </a:p>
          <a:p>
            <a:endParaRPr lang="en-US" dirty="0" smtClean="0"/>
          </a:p>
          <a:p>
            <a:r>
              <a:rPr lang="en-US" dirty="0" smtClean="0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77657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71068" y="259594"/>
            <a:ext cx="350929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 smtClean="0">
                <a:latin typeface="Century Gothic" panose="020B0502020202020204" pitchFamily="34" charset="0"/>
              </a:rPr>
              <a:t>Y3 Timetable </a:t>
            </a:r>
            <a:endParaRPr lang="en-GB" sz="4000" b="1" dirty="0">
              <a:latin typeface="Century Gothic" panose="020B0502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2778" y="1083476"/>
            <a:ext cx="9728668" cy="5182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90360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71068" y="259594"/>
            <a:ext cx="350929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 smtClean="0">
                <a:latin typeface="Century Gothic" panose="020B0502020202020204" pitchFamily="34" charset="0"/>
              </a:rPr>
              <a:t>Y4 Timetable </a:t>
            </a:r>
            <a:endParaRPr lang="en-GB" sz="4000" b="1" dirty="0">
              <a:latin typeface="Century Gothic" panose="020B0502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6821" y="967480"/>
            <a:ext cx="8877413" cy="5709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36980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160</TotalTime>
  <Words>597</Words>
  <Application>Microsoft Office PowerPoint</Application>
  <PresentationFormat>Widescreen</PresentationFormat>
  <Paragraphs>85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Calibri</vt:lpstr>
      <vt:lpstr>Calibri Light</vt:lpstr>
      <vt:lpstr>Century Gothic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Chisenhale Primary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Joanna Sweeney</dc:creator>
  <cp:lastModifiedBy>Kim1 Glynn</cp:lastModifiedBy>
  <cp:revision>51</cp:revision>
  <dcterms:created xsi:type="dcterms:W3CDTF">2024-09-05T10:35:08Z</dcterms:created>
  <dcterms:modified xsi:type="dcterms:W3CDTF">2026-10-02T09:43:38Z</dcterms:modified>
</cp:coreProperties>
</file>