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81" r:id="rId20"/>
    <p:sldId id="275" r:id="rId21"/>
    <p:sldId id="276" r:id="rId22"/>
    <p:sldId id="277" r:id="rId23"/>
    <p:sldId id="278" r:id="rId24"/>
    <p:sldId id="279" r:id="rId25"/>
    <p:sldId id="280" r:id="rId2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i1lOK8imQYfS0d1VEgJC2Sln9Xk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1" name="Google Shape;23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3"/>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4"/>
        <p:cNvGrpSpPr/>
        <p:nvPr/>
      </p:nvGrpSpPr>
      <p:grpSpPr>
        <a:xfrm>
          <a:off x="0" y="0"/>
          <a:ext cx="0" cy="0"/>
          <a:chOff x="0" y="0"/>
          <a:chExt cx="0" cy="0"/>
        </a:xfrm>
      </p:grpSpPr>
      <p:sp>
        <p:nvSpPr>
          <p:cNvPr id="65" name="Google Shape;65;p3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6" name="Google Shape;66;p38"/>
          <p:cNvSpPr>
            <a:spLocks noGrp="1"/>
          </p:cNvSpPr>
          <p:nvPr>
            <p:ph type="pic" idx="2"/>
          </p:nvPr>
        </p:nvSpPr>
        <p:spPr>
          <a:xfrm>
            <a:off x="5183188" y="987425"/>
            <a:ext cx="6172200" cy="4873625"/>
          </a:xfrm>
          <a:prstGeom prst="rect">
            <a:avLst/>
          </a:prstGeom>
          <a:noFill/>
          <a:ln>
            <a:noFill/>
          </a:ln>
        </p:spPr>
      </p:sp>
      <p:sp>
        <p:nvSpPr>
          <p:cNvPr id="67" name="Google Shape;67;p3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8" name="Google Shape;68;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9" name="Google Shape;69;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1"/>
        <p:cNvGrpSpPr/>
        <p:nvPr/>
      </p:nvGrpSpPr>
      <p:grpSpPr>
        <a:xfrm>
          <a:off x="0" y="0"/>
          <a:ext cx="0" cy="0"/>
          <a:chOff x="0" y="0"/>
          <a:chExt cx="0" cy="0"/>
        </a:xfrm>
      </p:grpSpPr>
      <p:sp>
        <p:nvSpPr>
          <p:cNvPr id="72" name="Google Shape;72;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3" name="Google Shape;73;p3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5" name="Google Shape;75;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7"/>
        <p:cNvGrpSpPr/>
        <p:nvPr/>
      </p:nvGrpSpPr>
      <p:grpSpPr>
        <a:xfrm>
          <a:off x="0" y="0"/>
          <a:ext cx="0" cy="0"/>
          <a:chOff x="0" y="0"/>
          <a:chExt cx="0" cy="0"/>
        </a:xfrm>
      </p:grpSpPr>
      <p:sp>
        <p:nvSpPr>
          <p:cNvPr id="78" name="Google Shape;78;p4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9" name="Google Shape;79;p4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 name="Google Shape;80;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1" name="Google Shape;81;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
        <p:cNvGrpSpPr/>
        <p:nvPr/>
      </p:nvGrpSpPr>
      <p:grpSpPr>
        <a:xfrm>
          <a:off x="0" y="0"/>
          <a:ext cx="0" cy="0"/>
          <a:chOff x="0" y="0"/>
          <a:chExt cx="0" cy="0"/>
        </a:xfrm>
      </p:grpSpPr>
      <p:sp>
        <p:nvSpPr>
          <p:cNvPr id="15" name="Google Shape;15;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 name="Google Shape;17;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3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 name="Google Shape;20;p3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1" name="Google Shape;2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Google Shape;2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 name="Google Shape;2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 name="Google Shape;26;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 name="Google Shape;27;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3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 name="Google Shape;32;p3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3" name="Google Shape;33;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 name="Google Shape;38;p3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 name="Google Shape;39;p3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Google Shape;40;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 name="Google Shape;41;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 name="Google Shape;42;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sp>
        <p:nvSpPr>
          <p:cNvPr id="44" name="Google Shape;44;p3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5" name="Google Shape;45;p3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6" name="Google Shape;46;p3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7" name="Google Shape;47;p3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8" name="Google Shape;48;p3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 name="Google Shape;49;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 name="Google Shape;50;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4" name="Google Shape;54;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7"/>
        <p:cNvGrpSpPr/>
        <p:nvPr/>
      </p:nvGrpSpPr>
      <p:grpSpPr>
        <a:xfrm>
          <a:off x="0" y="0"/>
          <a:ext cx="0" cy="0"/>
          <a:chOff x="0" y="0"/>
          <a:chExt cx="0" cy="0"/>
        </a:xfrm>
      </p:grpSpPr>
      <p:sp>
        <p:nvSpPr>
          <p:cNvPr id="58" name="Google Shape;58;p3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9" name="Google Shape;59;p3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0" name="Google Shape;60;p3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1" name="Google Shape;61;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8" descr="Logo, icon&#10;&#10;Description automatically generated"/>
          <p:cNvPicPr preferRelativeResize="0"/>
          <p:nvPr/>
        </p:nvPicPr>
        <p:blipFill rotWithShape="1">
          <a:blip r:embed="rId14">
            <a:alphaModFix/>
          </a:blip>
          <a:srcRect/>
          <a:stretch/>
        </p:blipFill>
        <p:spPr>
          <a:xfrm>
            <a:off x="8920092" y="246253"/>
            <a:ext cx="1531408" cy="1300441"/>
          </a:xfrm>
          <a:prstGeom prst="rect">
            <a:avLst/>
          </a:prstGeom>
          <a:noFill/>
          <a:ln>
            <a:noFill/>
          </a:ln>
        </p:spPr>
      </p:pic>
      <p:sp>
        <p:nvSpPr>
          <p:cNvPr id="11" name="Google Shape;11;p28"/>
          <p:cNvSpPr txBox="1"/>
          <p:nvPr/>
        </p:nvSpPr>
        <p:spPr>
          <a:xfrm>
            <a:off x="10878783" y="480975"/>
            <a:ext cx="1343891"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0" i="0" u="none" strike="noStrike" cap="none">
                <a:solidFill>
                  <a:schemeClr val="dk1"/>
                </a:solidFill>
                <a:latin typeface="Arial"/>
                <a:ea typeface="Arial"/>
                <a:cs typeface="Arial"/>
                <a:sym typeface="Arial"/>
              </a:rPr>
              <a:t>Improving</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Schools</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Together</a:t>
            </a:r>
            <a:endParaRPr/>
          </a:p>
        </p:txBody>
      </p:sp>
      <p:cxnSp>
        <p:nvCxnSpPr>
          <p:cNvPr id="12" name="Google Shape;12;p28"/>
          <p:cNvCxnSpPr/>
          <p:nvPr/>
        </p:nvCxnSpPr>
        <p:spPr>
          <a:xfrm>
            <a:off x="10705964" y="528709"/>
            <a:ext cx="0" cy="735529"/>
          </a:xfrm>
          <a:prstGeom prst="straightConnector1">
            <a:avLst/>
          </a:prstGeom>
          <a:noFill/>
          <a:ln w="19050" cap="flat" cmpd="sng">
            <a:solidFill>
              <a:schemeClr val="dk1"/>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www.the-partnership.org.uk/school-improvement/the-partnership-phonics-programme"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hyperlink" Target="https://youtu.be/fSPGOjZq2Dc" TargetMode="External"/><Relationship Id="rId3" Type="http://schemas.openxmlformats.org/officeDocument/2006/relationships/image" Target="../media/image11.jpg"/><Relationship Id="rId7" Type="http://schemas.openxmlformats.org/officeDocument/2006/relationships/hyperlink" Target="https://youtu.be/oxVUGHj2Mu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hyperlink" Target="https://youtu.be/6DE37N5LE_8"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p:nvPr/>
        </p:nvSpPr>
        <p:spPr>
          <a:xfrm>
            <a:off x="400594" y="605046"/>
            <a:ext cx="10171612" cy="24006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a:solidFill>
                  <a:srgbClr val="006666"/>
                </a:solidFill>
                <a:latin typeface="Calibri"/>
                <a:ea typeface="Calibri"/>
                <a:cs typeface="Calibri"/>
                <a:sym typeface="Calibri"/>
              </a:rPr>
              <a:t>THE Partnership Phonics Programme</a:t>
            </a:r>
            <a:endParaRPr/>
          </a:p>
          <a:p>
            <a:pPr marL="0" marR="0" lvl="0" indent="0" algn="l" rtl="0">
              <a:spcBef>
                <a:spcPts val="0"/>
              </a:spcBef>
              <a:spcAft>
                <a:spcPts val="0"/>
              </a:spcAft>
              <a:buNone/>
            </a:pPr>
            <a:endParaRPr sz="4000" b="1">
              <a:solidFill>
                <a:srgbClr val="006666"/>
              </a:solidFill>
              <a:latin typeface="Calibri"/>
              <a:ea typeface="Calibri"/>
              <a:cs typeface="Calibri"/>
              <a:sym typeface="Calibri"/>
            </a:endParaRPr>
          </a:p>
          <a:p>
            <a:pPr marL="0" marR="0" lvl="0" indent="0" algn="l" rtl="0">
              <a:spcBef>
                <a:spcPts val="0"/>
              </a:spcBef>
              <a:spcAft>
                <a:spcPts val="0"/>
              </a:spcAft>
              <a:buNone/>
            </a:pPr>
            <a:r>
              <a:rPr lang="en-GB" sz="4000" b="1">
                <a:solidFill>
                  <a:srgbClr val="006666"/>
                </a:solidFill>
                <a:latin typeface="Calibri"/>
                <a:ea typeface="Calibri"/>
                <a:cs typeface="Calibri"/>
                <a:sym typeface="Calibri"/>
              </a:rPr>
              <a:t>Reading with your child at home</a:t>
            </a:r>
            <a:endParaRPr/>
          </a:p>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pic>
        <p:nvPicPr>
          <p:cNvPr id="89" name="Google Shape;89;p1" descr="A picture containing graphical user interface&#10;&#10;Description automatically generated"/>
          <p:cNvPicPr preferRelativeResize="0"/>
          <p:nvPr/>
        </p:nvPicPr>
        <p:blipFill rotWithShape="1">
          <a:blip r:embed="rId3">
            <a:alphaModFix/>
          </a:blip>
          <a:srcRect/>
          <a:stretch/>
        </p:blipFill>
        <p:spPr>
          <a:xfrm>
            <a:off x="9523378" y="1754462"/>
            <a:ext cx="2417801" cy="1057559"/>
          </a:xfrm>
          <a:prstGeom prst="rect">
            <a:avLst/>
          </a:prstGeom>
          <a:noFill/>
          <a:ln w="9525" cap="flat" cmpd="sng">
            <a:solidFill>
              <a:schemeClr val="dk1"/>
            </a:solidFill>
            <a:prstDash val="solid"/>
            <a:round/>
            <a:headEnd type="none" w="sm" len="sm"/>
            <a:tailEnd type="none" w="sm" len="sm"/>
          </a:ln>
        </p:spPr>
      </p:pic>
      <p:pic>
        <p:nvPicPr>
          <p:cNvPr id="90" name="Google Shape;90;p1" descr="Text&#10;&#10;Description automatically generated"/>
          <p:cNvPicPr preferRelativeResize="0"/>
          <p:nvPr/>
        </p:nvPicPr>
        <p:blipFill rotWithShape="1">
          <a:blip r:embed="rId4">
            <a:alphaModFix/>
          </a:blip>
          <a:srcRect l="11211" t="25032" r="11863" b="23964"/>
          <a:stretch/>
        </p:blipFill>
        <p:spPr>
          <a:xfrm>
            <a:off x="452212" y="3585196"/>
            <a:ext cx="2836902" cy="1880972"/>
          </a:xfrm>
          <a:prstGeom prst="rect">
            <a:avLst/>
          </a:prstGeom>
          <a:noFill/>
          <a:ln>
            <a:noFill/>
          </a:ln>
        </p:spPr>
      </p:pic>
      <p:pic>
        <p:nvPicPr>
          <p:cNvPr id="91" name="Google Shape;91;p1" descr="Text&#10;&#10;Description automatically generated"/>
          <p:cNvPicPr preferRelativeResize="0"/>
          <p:nvPr/>
        </p:nvPicPr>
        <p:blipFill rotWithShape="1">
          <a:blip r:embed="rId5">
            <a:alphaModFix/>
          </a:blip>
          <a:srcRect l="6956" t="25526" r="5357" b="22510"/>
          <a:stretch/>
        </p:blipFill>
        <p:spPr>
          <a:xfrm>
            <a:off x="3899355" y="3585196"/>
            <a:ext cx="3174089" cy="1880972"/>
          </a:xfrm>
          <a:prstGeom prst="rect">
            <a:avLst/>
          </a:prstGeom>
          <a:noFill/>
          <a:ln>
            <a:noFill/>
          </a:ln>
        </p:spPr>
      </p:pic>
      <p:pic>
        <p:nvPicPr>
          <p:cNvPr id="92" name="Google Shape;92;p1" descr="Graphical user interface, text, application&#10;&#10;Description automatically generated"/>
          <p:cNvPicPr preferRelativeResize="0"/>
          <p:nvPr/>
        </p:nvPicPr>
        <p:blipFill rotWithShape="1">
          <a:blip r:embed="rId6">
            <a:alphaModFix/>
          </a:blip>
          <a:srcRect l="14021" t="25292" r="12821" b="24748"/>
          <a:stretch/>
        </p:blipFill>
        <p:spPr>
          <a:xfrm>
            <a:off x="7461594" y="3331724"/>
            <a:ext cx="4278194" cy="292123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0"/>
          <p:cNvSpPr txBox="1"/>
          <p:nvPr/>
        </p:nvSpPr>
        <p:spPr>
          <a:xfrm>
            <a:off x="526001" y="339972"/>
            <a:ext cx="8156359"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a:solidFill>
                  <a:schemeClr val="dk1"/>
                </a:solidFill>
                <a:latin typeface="Calibri"/>
                <a:ea typeface="Calibri"/>
                <a:cs typeface="Calibri"/>
                <a:sym typeface="Calibri"/>
              </a:rPr>
              <a:t>There are also some words which contain sound combinations your child has not yet learned.</a:t>
            </a:r>
            <a:endParaRPr/>
          </a:p>
        </p:txBody>
      </p:sp>
      <p:pic>
        <p:nvPicPr>
          <p:cNvPr id="152" name="Google Shape;152;p10"/>
          <p:cNvPicPr preferRelativeResize="0"/>
          <p:nvPr/>
        </p:nvPicPr>
        <p:blipFill rotWithShape="1">
          <a:blip r:embed="rId3">
            <a:alphaModFix/>
          </a:blip>
          <a:srcRect/>
          <a:stretch/>
        </p:blipFill>
        <p:spPr>
          <a:xfrm>
            <a:off x="632933" y="4033433"/>
            <a:ext cx="3881927" cy="1435211"/>
          </a:xfrm>
          <a:prstGeom prst="rect">
            <a:avLst/>
          </a:prstGeom>
          <a:noFill/>
          <a:ln w="9525" cap="flat" cmpd="sng">
            <a:solidFill>
              <a:schemeClr val="dk1"/>
            </a:solidFill>
            <a:prstDash val="solid"/>
            <a:round/>
            <a:headEnd type="none" w="sm" len="sm"/>
            <a:tailEnd type="none" w="sm" len="sm"/>
          </a:ln>
        </p:spPr>
      </p:pic>
      <p:sp>
        <p:nvSpPr>
          <p:cNvPr id="153" name="Google Shape;153;p10"/>
          <p:cNvSpPr txBox="1"/>
          <p:nvPr/>
        </p:nvSpPr>
        <p:spPr>
          <a:xfrm>
            <a:off x="4947083" y="4363431"/>
            <a:ext cx="645184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a:solidFill>
                  <a:schemeClr val="dk1"/>
                </a:solidFill>
                <a:latin typeface="Calibri"/>
                <a:ea typeface="Calibri"/>
                <a:cs typeface="Calibri"/>
                <a:sym typeface="Calibri"/>
              </a:rPr>
              <a:t>In the word ‘is’, the ‘s’ makes a /z/ sound.</a:t>
            </a:r>
            <a:endParaRPr sz="2800">
              <a:solidFill>
                <a:schemeClr val="dk1"/>
              </a:solidFill>
              <a:latin typeface="Calibri"/>
              <a:ea typeface="Calibri"/>
              <a:cs typeface="Calibri"/>
              <a:sym typeface="Calibri"/>
            </a:endParaRPr>
          </a:p>
        </p:txBody>
      </p:sp>
      <p:sp>
        <p:nvSpPr>
          <p:cNvPr id="154" name="Google Shape;154;p10"/>
          <p:cNvSpPr txBox="1"/>
          <p:nvPr/>
        </p:nvSpPr>
        <p:spPr>
          <a:xfrm>
            <a:off x="526001" y="1757321"/>
            <a:ext cx="11272021" cy="18158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a:solidFill>
                  <a:schemeClr val="dk1"/>
                </a:solidFill>
                <a:latin typeface="Calibri"/>
                <a:ea typeface="Calibri"/>
                <a:cs typeface="Calibri"/>
                <a:sym typeface="Calibri"/>
              </a:rPr>
              <a:t>These are called </a:t>
            </a:r>
            <a:r>
              <a:rPr lang="en-GB" sz="2800" b="1">
                <a:solidFill>
                  <a:schemeClr val="dk1"/>
                </a:solidFill>
                <a:latin typeface="Calibri"/>
                <a:ea typeface="Calibri"/>
                <a:cs typeface="Calibri"/>
                <a:sym typeface="Calibri"/>
              </a:rPr>
              <a:t>tricky words</a:t>
            </a:r>
            <a:r>
              <a:rPr lang="en-GB" sz="2800">
                <a:solidFill>
                  <a:schemeClr val="dk1"/>
                </a:solidFill>
                <a:latin typeface="Calibri"/>
                <a:ea typeface="Calibri"/>
                <a:cs typeface="Calibri"/>
                <a:sym typeface="Calibri"/>
              </a:rPr>
              <a:t>.</a:t>
            </a:r>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0" marR="0" lvl="0" indent="0" algn="l" rtl="0">
              <a:spcBef>
                <a:spcPts val="0"/>
              </a:spcBef>
              <a:spcAft>
                <a:spcPts val="0"/>
              </a:spcAft>
              <a:buNone/>
            </a:pPr>
            <a:r>
              <a:rPr lang="en-GB" sz="2800">
                <a:solidFill>
                  <a:schemeClr val="dk1"/>
                </a:solidFill>
                <a:latin typeface="Calibri"/>
                <a:ea typeface="Calibri"/>
                <a:cs typeface="Calibri"/>
                <a:sym typeface="Calibri"/>
              </a:rPr>
              <a:t>Your child is told why they are tricky with the letter/sound combination explained in school.</a:t>
            </a:r>
            <a:endParaRPr sz="28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1"/>
          <p:cNvSpPr txBox="1"/>
          <p:nvPr/>
        </p:nvSpPr>
        <p:spPr>
          <a:xfrm>
            <a:off x="552635" y="432332"/>
            <a:ext cx="611227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a:solidFill>
                  <a:schemeClr val="dk1"/>
                </a:solidFill>
                <a:latin typeface="Calibri"/>
                <a:ea typeface="Calibri"/>
                <a:cs typeface="Calibri"/>
                <a:sym typeface="Calibri"/>
              </a:rPr>
              <a:t>Your child will learn to read sentences.</a:t>
            </a:r>
            <a:endParaRPr/>
          </a:p>
        </p:txBody>
      </p:sp>
      <p:pic>
        <p:nvPicPr>
          <p:cNvPr id="160" name="Google Shape;160;p11" descr="Diagram&#10;&#10;Description automatically generated with medium confidence"/>
          <p:cNvPicPr preferRelativeResize="0"/>
          <p:nvPr/>
        </p:nvPicPr>
        <p:blipFill rotWithShape="1">
          <a:blip r:embed="rId3">
            <a:alphaModFix/>
          </a:blip>
          <a:srcRect/>
          <a:stretch/>
        </p:blipFill>
        <p:spPr>
          <a:xfrm>
            <a:off x="647097" y="1375433"/>
            <a:ext cx="3302332" cy="4257011"/>
          </a:xfrm>
          <a:prstGeom prst="rect">
            <a:avLst/>
          </a:prstGeom>
          <a:noFill/>
          <a:ln>
            <a:noFill/>
          </a:ln>
        </p:spPr>
      </p:pic>
      <p:sp>
        <p:nvSpPr>
          <p:cNvPr id="161" name="Google Shape;161;p11"/>
          <p:cNvSpPr txBox="1"/>
          <p:nvPr/>
        </p:nvSpPr>
        <p:spPr>
          <a:xfrm>
            <a:off x="4581443" y="4082379"/>
            <a:ext cx="7074937"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a:solidFill>
                  <a:schemeClr val="dk1"/>
                </a:solidFill>
                <a:latin typeface="Calibri"/>
                <a:ea typeface="Calibri"/>
                <a:cs typeface="Calibri"/>
                <a:sym typeface="Calibri"/>
              </a:rPr>
              <a:t>“If you sound out a word, re-read the word </a:t>
            </a:r>
            <a:r>
              <a:rPr lang="en-GB" sz="2800" b="1" u="sng">
                <a:solidFill>
                  <a:schemeClr val="dk1"/>
                </a:solidFill>
                <a:latin typeface="Calibri"/>
                <a:ea typeface="Calibri"/>
                <a:cs typeface="Calibri"/>
                <a:sym typeface="Calibri"/>
              </a:rPr>
              <a:t>and</a:t>
            </a:r>
            <a:r>
              <a:rPr lang="en-GB" sz="2800">
                <a:solidFill>
                  <a:schemeClr val="dk1"/>
                </a:solidFill>
                <a:latin typeface="Calibri"/>
                <a:ea typeface="Calibri"/>
                <a:cs typeface="Calibri"/>
                <a:sym typeface="Calibri"/>
              </a:rPr>
              <a:t> start the sentence again.”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p12" descr="Table&#10;&#10;Description automatically generated"/>
          <p:cNvPicPr preferRelativeResize="0"/>
          <p:nvPr/>
        </p:nvPicPr>
        <p:blipFill rotWithShape="1">
          <a:blip r:embed="rId3">
            <a:alphaModFix/>
          </a:blip>
          <a:srcRect/>
          <a:stretch/>
        </p:blipFill>
        <p:spPr>
          <a:xfrm>
            <a:off x="302906" y="0"/>
            <a:ext cx="8610275" cy="5148424"/>
          </a:xfrm>
          <a:prstGeom prst="rect">
            <a:avLst/>
          </a:prstGeom>
          <a:noFill/>
          <a:ln>
            <a:noFill/>
          </a:ln>
        </p:spPr>
      </p:pic>
      <p:pic>
        <p:nvPicPr>
          <p:cNvPr id="167" name="Google Shape;167;p12" descr="Text&#10;&#10;Description automatically generated"/>
          <p:cNvPicPr preferRelativeResize="0"/>
          <p:nvPr/>
        </p:nvPicPr>
        <p:blipFill rotWithShape="1">
          <a:blip r:embed="rId4">
            <a:alphaModFix/>
          </a:blip>
          <a:srcRect l="2721" t="43349" r="10068" b="31616"/>
          <a:stretch/>
        </p:blipFill>
        <p:spPr>
          <a:xfrm>
            <a:off x="408998" y="5233675"/>
            <a:ext cx="6648750" cy="1430925"/>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3"/>
          <p:cNvSpPr txBox="1"/>
          <p:nvPr/>
        </p:nvSpPr>
        <p:spPr>
          <a:xfrm>
            <a:off x="550414" y="1746161"/>
            <a:ext cx="11274641" cy="35394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rgbClr val="006666"/>
                </a:solidFill>
                <a:latin typeface="Calibri"/>
                <a:ea typeface="Calibri"/>
                <a:cs typeface="Calibri"/>
                <a:sym typeface="Calibri"/>
              </a:rPr>
              <a:t>Spelling words</a:t>
            </a:r>
            <a:endParaRPr sz="2800">
              <a:solidFill>
                <a:schemeClr val="dk1"/>
              </a:solidFill>
              <a:latin typeface="Calibri"/>
              <a:ea typeface="Calibri"/>
              <a:cs typeface="Calibri"/>
              <a:sym typeface="Calibri"/>
            </a:endParaRPr>
          </a:p>
          <a:p>
            <a:pPr marL="0" marR="0" lvl="0" indent="0" algn="l" rtl="0">
              <a:spcBef>
                <a:spcPts val="0"/>
              </a:spcBef>
              <a:spcAft>
                <a:spcPts val="0"/>
              </a:spcAft>
              <a:buNone/>
            </a:pPr>
            <a:r>
              <a:rPr lang="en-GB" sz="2800">
                <a:solidFill>
                  <a:schemeClr val="dk1"/>
                </a:solidFill>
                <a:latin typeface="Calibri"/>
                <a:ea typeface="Calibri"/>
                <a:cs typeface="Calibri"/>
                <a:sym typeface="Calibri"/>
              </a:rPr>
              <a:t>As your child is learning phonics, they will be learning how to use their growing phonic knowledge to spell words.</a:t>
            </a:r>
            <a:endParaRPr/>
          </a:p>
          <a:p>
            <a:pPr marL="0" marR="0" lvl="0" indent="0" algn="l" rtl="0">
              <a:spcBef>
                <a:spcPts val="0"/>
              </a:spcBef>
              <a:spcAft>
                <a:spcPts val="0"/>
              </a:spcAft>
              <a:buNone/>
            </a:pPr>
            <a:r>
              <a:rPr lang="en-GB" sz="2800">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en-GB" sz="2800">
                <a:solidFill>
                  <a:schemeClr val="dk1"/>
                </a:solidFill>
                <a:latin typeface="Calibri"/>
                <a:ea typeface="Calibri"/>
                <a:cs typeface="Calibri"/>
                <a:sym typeface="Calibri"/>
              </a:rPr>
              <a:t>When your child wants to spell a word, they will think about all the sounds in the word, one by one.</a:t>
            </a:r>
            <a:endParaRPr/>
          </a:p>
          <a:p>
            <a:pPr marL="0" marR="0" lvl="0" indent="0" algn="l" rtl="0">
              <a:spcBef>
                <a:spcPts val="0"/>
              </a:spcBef>
              <a:spcAft>
                <a:spcPts val="0"/>
              </a:spcAft>
              <a:buNone/>
            </a:pPr>
            <a:r>
              <a:rPr lang="en-GB" sz="2800">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en-GB" sz="2800">
                <a:solidFill>
                  <a:schemeClr val="dk1"/>
                </a:solidFill>
                <a:latin typeface="Calibri"/>
                <a:ea typeface="Calibri"/>
                <a:cs typeface="Calibri"/>
                <a:sym typeface="Calibri"/>
              </a:rPr>
              <a:t>Then, they will match a sound-spelling to each sound to write the word.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p14" descr="Text&#10;&#10;Description automatically generated"/>
          <p:cNvPicPr preferRelativeResize="0"/>
          <p:nvPr/>
        </p:nvPicPr>
        <p:blipFill rotWithShape="1">
          <a:blip r:embed="rId3">
            <a:alphaModFix/>
          </a:blip>
          <a:srcRect/>
          <a:stretch/>
        </p:blipFill>
        <p:spPr>
          <a:xfrm>
            <a:off x="532661" y="232991"/>
            <a:ext cx="11372446" cy="628409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p15" descr="Text, whiteboard&#10;&#10;Description automatically generated"/>
          <p:cNvPicPr preferRelativeResize="0"/>
          <p:nvPr/>
        </p:nvPicPr>
        <p:blipFill rotWithShape="1">
          <a:blip r:embed="rId3">
            <a:alphaModFix/>
          </a:blip>
          <a:srcRect/>
          <a:stretch/>
        </p:blipFill>
        <p:spPr>
          <a:xfrm>
            <a:off x="351351" y="275637"/>
            <a:ext cx="7363255" cy="63067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6"/>
          <p:cNvSpPr txBox="1"/>
          <p:nvPr/>
        </p:nvSpPr>
        <p:spPr>
          <a:xfrm>
            <a:off x="8536619" y="2151030"/>
            <a:ext cx="3655381" cy="21236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rgbClr val="006666"/>
                </a:solidFill>
                <a:latin typeface="Calibri"/>
                <a:ea typeface="Calibri"/>
                <a:cs typeface="Calibri"/>
                <a:sym typeface="Calibri"/>
              </a:rPr>
              <a:t>Letter formation</a:t>
            </a:r>
            <a:endParaRPr sz="2800">
              <a:solidFill>
                <a:schemeClr val="dk1"/>
              </a:solidFill>
              <a:latin typeface="Calibri"/>
              <a:ea typeface="Calibri"/>
              <a:cs typeface="Calibri"/>
              <a:sym typeface="Calibri"/>
            </a:endParaRPr>
          </a:p>
          <a:p>
            <a:pPr marL="0" marR="0" lvl="0" indent="0" algn="l" rtl="0">
              <a:spcBef>
                <a:spcPts val="0"/>
              </a:spcBef>
              <a:spcAft>
                <a:spcPts val="0"/>
              </a:spcAft>
              <a:buNone/>
            </a:pPr>
            <a:r>
              <a:rPr lang="en-GB" sz="2600">
                <a:solidFill>
                  <a:schemeClr val="dk1"/>
                </a:solidFill>
                <a:latin typeface="Calibri"/>
                <a:ea typeface="Calibri"/>
                <a:cs typeface="Calibri"/>
                <a:sym typeface="Calibri"/>
              </a:rPr>
              <a:t>The pictures used to teach your child letter sounds, also help to teach letter formation.</a:t>
            </a:r>
            <a:endParaRPr/>
          </a:p>
        </p:txBody>
      </p:sp>
      <p:pic>
        <p:nvPicPr>
          <p:cNvPr id="188" name="Google Shape;188;p16" descr="A picture containing text, white, several&#10;&#10;Description automatically generated"/>
          <p:cNvPicPr preferRelativeResize="0"/>
          <p:nvPr/>
        </p:nvPicPr>
        <p:blipFill rotWithShape="1">
          <a:blip r:embed="rId3">
            <a:alphaModFix/>
          </a:blip>
          <a:srcRect/>
          <a:stretch/>
        </p:blipFill>
        <p:spPr>
          <a:xfrm>
            <a:off x="246593" y="206022"/>
            <a:ext cx="7772162" cy="655309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17" descr="Calendar&#10;&#10;Description automatically generated with medium confidence"/>
          <p:cNvPicPr preferRelativeResize="0"/>
          <p:nvPr/>
        </p:nvPicPr>
        <p:blipFill rotWithShape="1">
          <a:blip r:embed="rId3">
            <a:alphaModFix/>
          </a:blip>
          <a:srcRect/>
          <a:stretch/>
        </p:blipFill>
        <p:spPr>
          <a:xfrm>
            <a:off x="414871" y="214725"/>
            <a:ext cx="6479540" cy="3090545"/>
          </a:xfrm>
          <a:prstGeom prst="rect">
            <a:avLst/>
          </a:prstGeom>
          <a:noFill/>
          <a:ln>
            <a:noFill/>
          </a:ln>
        </p:spPr>
      </p:pic>
      <p:pic>
        <p:nvPicPr>
          <p:cNvPr id="194" name="Google Shape;194;p17" descr="A picture containing table&#10;&#10;Description automatically generated"/>
          <p:cNvPicPr preferRelativeResize="0"/>
          <p:nvPr/>
        </p:nvPicPr>
        <p:blipFill rotWithShape="1">
          <a:blip r:embed="rId4">
            <a:alphaModFix/>
          </a:blip>
          <a:srcRect/>
          <a:stretch/>
        </p:blipFill>
        <p:spPr>
          <a:xfrm>
            <a:off x="414871" y="3475051"/>
            <a:ext cx="6479540" cy="3082290"/>
          </a:xfrm>
          <a:prstGeom prst="rect">
            <a:avLst/>
          </a:prstGeom>
          <a:noFill/>
          <a:ln>
            <a:noFill/>
          </a:ln>
        </p:spPr>
      </p:pic>
      <p:pic>
        <p:nvPicPr>
          <p:cNvPr id="195" name="Google Shape;195;p17" descr="A picture containing shape&#10;&#10;Description automatically generated"/>
          <p:cNvPicPr preferRelativeResize="0"/>
          <p:nvPr/>
        </p:nvPicPr>
        <p:blipFill rotWithShape="1">
          <a:blip r:embed="rId5">
            <a:alphaModFix/>
          </a:blip>
          <a:srcRect/>
          <a:stretch/>
        </p:blipFill>
        <p:spPr>
          <a:xfrm>
            <a:off x="7143146" y="3475051"/>
            <a:ext cx="2433320" cy="77978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Google Shape;200;p18" descr="A picture containing map&#10;&#10;Description automatically generated"/>
          <p:cNvPicPr preferRelativeResize="0"/>
          <p:nvPr/>
        </p:nvPicPr>
        <p:blipFill rotWithShape="1">
          <a:blip r:embed="rId3">
            <a:alphaModFix/>
          </a:blip>
          <a:srcRect/>
          <a:stretch/>
        </p:blipFill>
        <p:spPr>
          <a:xfrm>
            <a:off x="564527" y="275074"/>
            <a:ext cx="8020179" cy="630785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228436"/>
            <a:ext cx="10515600" cy="4948527"/>
          </a:xfrm>
        </p:spPr>
        <p:txBody>
          <a:bodyPr/>
          <a:lstStyle/>
          <a:p>
            <a:pPr marL="50800" indent="0">
              <a:buNone/>
            </a:pPr>
            <a:r>
              <a:rPr lang="en-US" b="1" dirty="0">
                <a:solidFill>
                  <a:srgbClr val="006666"/>
                </a:solidFill>
              </a:rPr>
              <a:t>‘Learning to read by myself’ </a:t>
            </a:r>
            <a:r>
              <a:rPr lang="en-US" b="1" dirty="0" smtClean="0">
                <a:solidFill>
                  <a:srgbClr val="006666"/>
                </a:solidFill>
              </a:rPr>
              <a:t>physical </a:t>
            </a:r>
            <a:r>
              <a:rPr lang="en-US" b="1" dirty="0">
                <a:solidFill>
                  <a:srgbClr val="006666"/>
                </a:solidFill>
              </a:rPr>
              <a:t>book</a:t>
            </a:r>
            <a:endParaRPr lang="en-US" dirty="0"/>
          </a:p>
          <a:p>
            <a:pPr marL="0" lvl="0" indent="0">
              <a:spcBef>
                <a:spcPts val="0"/>
              </a:spcBef>
              <a:buNone/>
            </a:pPr>
            <a:r>
              <a:rPr lang="en-US" dirty="0" smtClean="0"/>
              <a:t>Due to a lot of hard work and fundraising, the school has been able to purchase a small number of bug club books that we are now able to hand out. </a:t>
            </a:r>
          </a:p>
          <a:p>
            <a:pPr marL="0" lvl="0" indent="0">
              <a:spcBef>
                <a:spcPts val="0"/>
              </a:spcBef>
              <a:buNone/>
            </a:pPr>
            <a:endParaRPr lang="en-US" dirty="0" smtClean="0"/>
          </a:p>
          <a:p>
            <a:pPr marL="0" lvl="0" indent="0">
              <a:spcBef>
                <a:spcPts val="0"/>
              </a:spcBef>
              <a:buNone/>
            </a:pPr>
            <a:r>
              <a:rPr lang="en-US" dirty="0" smtClean="0"/>
              <a:t>These will be allocated once a week which means the same book needs to be read every night until it is changed. This is to support your child’s fluency and understanding.</a:t>
            </a:r>
          </a:p>
          <a:p>
            <a:pPr marL="0" lvl="0" indent="0">
              <a:spcBef>
                <a:spcPts val="0"/>
              </a:spcBef>
              <a:buNone/>
            </a:pPr>
            <a:endParaRPr lang="en-US" dirty="0"/>
          </a:p>
          <a:p>
            <a:pPr marL="0" lvl="0" indent="0">
              <a:spcBef>
                <a:spcPts val="0"/>
              </a:spcBef>
              <a:buNone/>
            </a:pPr>
            <a:r>
              <a:rPr lang="en-US" dirty="0" smtClean="0"/>
              <a:t>Of course it is vital that these are returned promptly and in the same condition they were sent home in. If these books are lost or damaged we will be asking for a £5 donation towards the cost of a new book. </a:t>
            </a:r>
            <a:endParaRPr lang="en-US" dirty="0"/>
          </a:p>
          <a:p>
            <a:pPr marL="50800" indent="0">
              <a:buNone/>
            </a:pPr>
            <a:endParaRPr lang="en-GB" dirty="0"/>
          </a:p>
        </p:txBody>
      </p:sp>
    </p:spTree>
    <p:extLst>
      <p:ext uri="{BB962C8B-B14F-4D97-AF65-F5344CB8AC3E}">
        <p14:creationId xmlns:p14="http://schemas.microsoft.com/office/powerpoint/2010/main" val="3149124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p:nvPr/>
        </p:nvSpPr>
        <p:spPr>
          <a:xfrm>
            <a:off x="587229" y="1891307"/>
            <a:ext cx="11017542" cy="37856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a:solidFill>
                  <a:schemeClr val="dk1"/>
                </a:solidFill>
                <a:latin typeface="Calibri"/>
                <a:ea typeface="Calibri"/>
                <a:cs typeface="Calibri"/>
                <a:sym typeface="Calibri"/>
              </a:rPr>
              <a:t>Helping your child to read is one of the most useful things you can do for them. </a:t>
            </a:r>
            <a:endParaRPr/>
          </a:p>
          <a:p>
            <a:pPr marL="0" marR="0" lvl="0" indent="0" algn="l" rtl="0">
              <a:spcBef>
                <a:spcPts val="0"/>
              </a:spcBef>
              <a:spcAft>
                <a:spcPts val="0"/>
              </a:spcAft>
              <a:buNone/>
            </a:pPr>
            <a:endParaRPr sz="4000">
              <a:solidFill>
                <a:schemeClr val="dk1"/>
              </a:solidFill>
              <a:latin typeface="Calibri"/>
              <a:ea typeface="Calibri"/>
              <a:cs typeface="Calibri"/>
              <a:sym typeface="Calibri"/>
            </a:endParaRPr>
          </a:p>
          <a:p>
            <a:pPr marL="0" marR="0" lvl="0" indent="0" algn="l" rtl="0">
              <a:spcBef>
                <a:spcPts val="0"/>
              </a:spcBef>
              <a:spcAft>
                <a:spcPts val="0"/>
              </a:spcAft>
              <a:buNone/>
            </a:pPr>
            <a:r>
              <a:rPr lang="en-GB" sz="4000">
                <a:solidFill>
                  <a:schemeClr val="dk1"/>
                </a:solidFill>
                <a:latin typeface="Calibri"/>
                <a:ea typeface="Calibri"/>
                <a:cs typeface="Calibri"/>
                <a:sym typeface="Calibri"/>
              </a:rPr>
              <a:t>It will help them gain confidence in learning in many other subjects and gives a great step-up into life beyond school.</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20"/>
          <p:cNvPicPr preferRelativeResize="0"/>
          <p:nvPr/>
        </p:nvPicPr>
        <p:blipFill rotWithShape="1">
          <a:blip r:embed="rId3">
            <a:alphaModFix/>
          </a:blip>
          <a:srcRect/>
          <a:stretch/>
        </p:blipFill>
        <p:spPr>
          <a:xfrm>
            <a:off x="437307" y="204793"/>
            <a:ext cx="11476526" cy="537176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p21"/>
          <p:cNvPicPr preferRelativeResize="0"/>
          <p:nvPr/>
        </p:nvPicPr>
        <p:blipFill rotWithShape="1">
          <a:blip r:embed="rId3">
            <a:alphaModFix/>
          </a:blip>
          <a:srcRect/>
          <a:stretch/>
        </p:blipFill>
        <p:spPr>
          <a:xfrm>
            <a:off x="307952" y="104922"/>
            <a:ext cx="10238720" cy="664815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p22"/>
          <p:cNvPicPr preferRelativeResize="0"/>
          <p:nvPr/>
        </p:nvPicPr>
        <p:blipFill rotWithShape="1">
          <a:blip r:embed="rId3">
            <a:alphaModFix/>
          </a:blip>
          <a:srcRect/>
          <a:stretch/>
        </p:blipFill>
        <p:spPr>
          <a:xfrm>
            <a:off x="490849" y="1664111"/>
            <a:ext cx="7665032" cy="176488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3"/>
          <p:cNvSpPr txBox="1"/>
          <p:nvPr/>
        </p:nvSpPr>
        <p:spPr>
          <a:xfrm>
            <a:off x="437226" y="801395"/>
            <a:ext cx="611227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rgbClr val="006666"/>
                </a:solidFill>
                <a:latin typeface="Calibri"/>
                <a:ea typeface="Calibri"/>
                <a:cs typeface="Calibri"/>
                <a:sym typeface="Calibri"/>
              </a:rPr>
              <a:t>‘Own choice’ library book</a:t>
            </a:r>
            <a:endParaRPr sz="2800">
              <a:solidFill>
                <a:schemeClr val="dk1"/>
              </a:solidFill>
              <a:latin typeface="Calibri"/>
              <a:ea typeface="Calibri"/>
              <a:cs typeface="Calibri"/>
              <a:sym typeface="Calibri"/>
            </a:endParaRPr>
          </a:p>
        </p:txBody>
      </p:sp>
      <p:pic>
        <p:nvPicPr>
          <p:cNvPr id="228" name="Google Shape;228;p23" descr="Map&#10;&#10;Description automatically generated"/>
          <p:cNvPicPr preferRelativeResize="0"/>
          <p:nvPr/>
        </p:nvPicPr>
        <p:blipFill rotWithShape="1">
          <a:blip r:embed="rId3">
            <a:alphaModFix/>
          </a:blip>
          <a:srcRect/>
          <a:stretch/>
        </p:blipFill>
        <p:spPr>
          <a:xfrm>
            <a:off x="565106" y="1870922"/>
            <a:ext cx="11061787" cy="441446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6"/>
          <p:cNvSpPr txBox="1"/>
          <p:nvPr/>
        </p:nvSpPr>
        <p:spPr>
          <a:xfrm>
            <a:off x="630315" y="514905"/>
            <a:ext cx="8531440" cy="26776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000">
                <a:solidFill>
                  <a:schemeClr val="dk1"/>
                </a:solidFill>
                <a:latin typeface="Calibri"/>
                <a:ea typeface="Calibri"/>
                <a:cs typeface="Calibri"/>
                <a:sym typeface="Calibri"/>
              </a:rPr>
              <a:t>If you want to find out more about the phonics programme we use, please visit:</a:t>
            </a:r>
            <a:endParaRPr/>
          </a:p>
          <a:p>
            <a:pPr marL="0" marR="0" lvl="0" indent="0" algn="l" rtl="0">
              <a:spcBef>
                <a:spcPts val="0"/>
              </a:spcBef>
              <a:spcAft>
                <a:spcPts val="0"/>
              </a:spcAft>
              <a:buNone/>
            </a:pPr>
            <a:endParaRPr sz="3000">
              <a:solidFill>
                <a:schemeClr val="dk1"/>
              </a:solidFill>
              <a:latin typeface="Calibri"/>
              <a:ea typeface="Calibri"/>
              <a:cs typeface="Calibri"/>
              <a:sym typeface="Calibri"/>
            </a:endParaRPr>
          </a:p>
          <a:p>
            <a:pPr marL="0" marR="0" lvl="0" indent="0" algn="l" rtl="0">
              <a:spcBef>
                <a:spcPts val="0"/>
              </a:spcBef>
              <a:spcAft>
                <a:spcPts val="0"/>
              </a:spcAft>
              <a:buNone/>
            </a:pPr>
            <a:r>
              <a:rPr lang="en-GB" sz="3000" u="sng">
                <a:solidFill>
                  <a:schemeClr val="dk1"/>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https://www.the-partnership.org.uk/school-improvement/the-partnership-phonics-programme</a:t>
            </a:r>
            <a:r>
              <a:rPr lang="en-GB" sz="3000">
                <a:solidFill>
                  <a:schemeClr val="dk1"/>
                </a:solidFill>
                <a:latin typeface="Calibri"/>
                <a:ea typeface="Calibri"/>
                <a:cs typeface="Calibri"/>
                <a:sym typeface="Calibri"/>
              </a:rPr>
              <a:t>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Google Shape;238;p27" descr="Shape&#10;&#10;Description automatically generated with low confidence"/>
          <p:cNvPicPr preferRelativeResize="0"/>
          <p:nvPr/>
        </p:nvPicPr>
        <p:blipFill rotWithShape="1">
          <a:blip r:embed="rId3">
            <a:alphaModFix/>
          </a:blip>
          <a:srcRect l="14166" t="14166" r="14860" b="14722"/>
          <a:stretch/>
        </p:blipFill>
        <p:spPr>
          <a:xfrm>
            <a:off x="3066744" y="518036"/>
            <a:ext cx="5372406" cy="538292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3"/>
          <p:cNvSpPr txBox="1"/>
          <p:nvPr/>
        </p:nvSpPr>
        <p:spPr>
          <a:xfrm>
            <a:off x="321816" y="402142"/>
            <a:ext cx="8298401" cy="21236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a:solidFill>
                  <a:schemeClr val="dk1"/>
                </a:solidFill>
                <a:latin typeface="Calibri"/>
                <a:ea typeface="Calibri"/>
                <a:cs typeface="Calibri"/>
                <a:sym typeface="Calibri"/>
              </a:rPr>
              <a:t>We teach learning to read through phonics.</a:t>
            </a:r>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r>
              <a:rPr lang="en-GB" sz="2800">
                <a:solidFill>
                  <a:schemeClr val="dk1"/>
                </a:solidFill>
                <a:latin typeface="Calibri"/>
                <a:ea typeface="Calibri"/>
                <a:cs typeface="Calibri"/>
                <a:sym typeface="Calibri"/>
              </a:rPr>
              <a:t>Phonics is the matching of sounds to letters and groups of letters and then </a:t>
            </a:r>
            <a:r>
              <a:rPr lang="en-GB" sz="2800" b="1">
                <a:solidFill>
                  <a:schemeClr val="dk1"/>
                </a:solidFill>
                <a:latin typeface="Calibri"/>
                <a:ea typeface="Calibri"/>
                <a:cs typeface="Calibri"/>
                <a:sym typeface="Calibri"/>
              </a:rPr>
              <a:t>blending the sounds together </a:t>
            </a:r>
            <a:r>
              <a:rPr lang="en-GB" sz="2800">
                <a:solidFill>
                  <a:schemeClr val="dk1"/>
                </a:solidFill>
                <a:latin typeface="Calibri"/>
                <a:ea typeface="Calibri"/>
                <a:cs typeface="Calibri"/>
                <a:sym typeface="Calibri"/>
              </a:rPr>
              <a:t>to read words.</a:t>
            </a:r>
            <a:endParaRPr/>
          </a:p>
        </p:txBody>
      </p:sp>
      <p:pic>
        <p:nvPicPr>
          <p:cNvPr id="103" name="Google Shape;103;p3"/>
          <p:cNvPicPr preferRelativeResize="0"/>
          <p:nvPr/>
        </p:nvPicPr>
        <p:blipFill rotWithShape="1">
          <a:blip r:embed="rId3">
            <a:alphaModFix/>
          </a:blip>
          <a:srcRect/>
          <a:stretch/>
        </p:blipFill>
        <p:spPr>
          <a:xfrm>
            <a:off x="321816" y="2757723"/>
            <a:ext cx="7854518" cy="369813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Google Shape;108;p4"/>
          <p:cNvPicPr preferRelativeResize="0"/>
          <p:nvPr/>
        </p:nvPicPr>
        <p:blipFill rotWithShape="1">
          <a:blip r:embed="rId3">
            <a:alphaModFix/>
          </a:blip>
          <a:srcRect/>
          <a:stretch/>
        </p:blipFill>
        <p:spPr>
          <a:xfrm>
            <a:off x="478538" y="1851561"/>
            <a:ext cx="10418179" cy="4389440"/>
          </a:xfrm>
          <a:prstGeom prst="rect">
            <a:avLst/>
          </a:prstGeom>
          <a:noFill/>
          <a:ln>
            <a:noFill/>
          </a:ln>
        </p:spPr>
      </p:pic>
      <p:sp>
        <p:nvSpPr>
          <p:cNvPr id="109" name="Google Shape;109;p4"/>
          <p:cNvSpPr txBox="1"/>
          <p:nvPr/>
        </p:nvSpPr>
        <p:spPr>
          <a:xfrm>
            <a:off x="478538" y="798107"/>
            <a:ext cx="6112274"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000">
                <a:solidFill>
                  <a:schemeClr val="dk1"/>
                </a:solidFill>
                <a:latin typeface="Calibri"/>
                <a:ea typeface="Calibri"/>
                <a:cs typeface="Calibri"/>
                <a:sym typeface="Calibri"/>
              </a:rPr>
              <a:t>There are 26 letters in the alphabet.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5" descr="A picture containing graphical user interface&#10;&#10;Description automatically generated"/>
          <p:cNvPicPr preferRelativeResize="0"/>
          <p:nvPr/>
        </p:nvPicPr>
        <p:blipFill rotWithShape="1">
          <a:blip r:embed="rId3">
            <a:alphaModFix/>
          </a:blip>
          <a:srcRect/>
          <a:stretch/>
        </p:blipFill>
        <p:spPr>
          <a:xfrm>
            <a:off x="1713692" y="131629"/>
            <a:ext cx="10242182" cy="2227303"/>
          </a:xfrm>
          <a:prstGeom prst="rect">
            <a:avLst/>
          </a:prstGeom>
          <a:noFill/>
          <a:ln>
            <a:noFill/>
          </a:ln>
        </p:spPr>
      </p:pic>
      <p:pic>
        <p:nvPicPr>
          <p:cNvPr id="115" name="Google Shape;115;p5" descr="Diagram&#10;&#10;Description automatically generated"/>
          <p:cNvPicPr preferRelativeResize="0"/>
          <p:nvPr/>
        </p:nvPicPr>
        <p:blipFill rotWithShape="1">
          <a:blip r:embed="rId4">
            <a:alphaModFix/>
          </a:blip>
          <a:srcRect/>
          <a:stretch/>
        </p:blipFill>
        <p:spPr>
          <a:xfrm>
            <a:off x="1713692" y="2358932"/>
            <a:ext cx="3983425" cy="1142847"/>
          </a:xfrm>
          <a:prstGeom prst="rect">
            <a:avLst/>
          </a:prstGeom>
          <a:noFill/>
          <a:ln>
            <a:noFill/>
          </a:ln>
        </p:spPr>
      </p:pic>
      <p:pic>
        <p:nvPicPr>
          <p:cNvPr id="116" name="Google Shape;116;p5" descr="Scatter chart&#10;&#10;Description automatically generated"/>
          <p:cNvPicPr preferRelativeResize="0"/>
          <p:nvPr/>
        </p:nvPicPr>
        <p:blipFill rotWithShape="1">
          <a:blip r:embed="rId5">
            <a:alphaModFix/>
          </a:blip>
          <a:srcRect/>
          <a:stretch/>
        </p:blipFill>
        <p:spPr>
          <a:xfrm>
            <a:off x="1713692" y="3643821"/>
            <a:ext cx="10478308" cy="2952287"/>
          </a:xfrm>
          <a:prstGeom prst="rect">
            <a:avLst/>
          </a:prstGeom>
          <a:noFill/>
          <a:ln>
            <a:noFill/>
          </a:ln>
        </p:spPr>
      </p:pic>
      <p:sp>
        <p:nvSpPr>
          <p:cNvPr id="117" name="Google Shape;117;p5"/>
          <p:cNvSpPr txBox="1"/>
          <p:nvPr/>
        </p:nvSpPr>
        <p:spPr>
          <a:xfrm>
            <a:off x="236126" y="131629"/>
            <a:ext cx="1311676" cy="22467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a:solidFill>
                  <a:schemeClr val="dk1"/>
                </a:solidFill>
                <a:latin typeface="Calibri"/>
                <a:ea typeface="Calibri"/>
                <a:cs typeface="Calibri"/>
                <a:sym typeface="Calibri"/>
              </a:rPr>
              <a:t>There are 44 English speech sounds. </a:t>
            </a:r>
            <a:endParaRPr sz="2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p6" descr="Graphical user interface, text, application&#10;&#10;Description automatically generated"/>
          <p:cNvPicPr preferRelativeResize="0"/>
          <p:nvPr/>
        </p:nvPicPr>
        <p:blipFill rotWithShape="1">
          <a:blip r:embed="rId3">
            <a:alphaModFix/>
          </a:blip>
          <a:srcRect/>
          <a:stretch/>
        </p:blipFill>
        <p:spPr>
          <a:xfrm>
            <a:off x="723593" y="2147184"/>
            <a:ext cx="2667676" cy="2943753"/>
          </a:xfrm>
          <a:prstGeom prst="rect">
            <a:avLst/>
          </a:prstGeom>
          <a:noFill/>
          <a:ln w="19050" cap="flat" cmpd="sng">
            <a:solidFill>
              <a:srgbClr val="006666"/>
            </a:solidFill>
            <a:prstDash val="solid"/>
            <a:round/>
            <a:headEnd type="none" w="sm" len="sm"/>
            <a:tailEnd type="none" w="sm" len="sm"/>
          </a:ln>
        </p:spPr>
      </p:pic>
      <p:sp>
        <p:nvSpPr>
          <p:cNvPr id="123" name="Google Shape;123;p6"/>
          <p:cNvSpPr txBox="1"/>
          <p:nvPr/>
        </p:nvSpPr>
        <p:spPr>
          <a:xfrm>
            <a:off x="509387" y="5214169"/>
            <a:ext cx="325588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u="sng">
                <a:solidFill>
                  <a:srgbClr val="0563C1"/>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https://youtu.be/6DE37N5LE_8</a:t>
            </a:r>
            <a:r>
              <a:rPr lang="en-GB"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pic>
        <p:nvPicPr>
          <p:cNvPr id="124" name="Google Shape;124;p6"/>
          <p:cNvPicPr preferRelativeResize="0"/>
          <p:nvPr/>
        </p:nvPicPr>
        <p:blipFill rotWithShape="1">
          <a:blip r:embed="rId5">
            <a:alphaModFix/>
          </a:blip>
          <a:srcRect/>
          <a:stretch/>
        </p:blipFill>
        <p:spPr>
          <a:xfrm>
            <a:off x="4454744" y="2147184"/>
            <a:ext cx="2666781" cy="2943753"/>
          </a:xfrm>
          <a:prstGeom prst="rect">
            <a:avLst/>
          </a:prstGeom>
          <a:noFill/>
          <a:ln w="19050" cap="flat" cmpd="sng">
            <a:solidFill>
              <a:srgbClr val="006666"/>
            </a:solidFill>
            <a:prstDash val="solid"/>
            <a:round/>
            <a:headEnd type="none" w="sm" len="sm"/>
            <a:tailEnd type="none" w="sm" len="sm"/>
          </a:ln>
        </p:spPr>
      </p:pic>
      <p:pic>
        <p:nvPicPr>
          <p:cNvPr id="125" name="Google Shape;125;p6"/>
          <p:cNvPicPr preferRelativeResize="0"/>
          <p:nvPr/>
        </p:nvPicPr>
        <p:blipFill rotWithShape="1">
          <a:blip r:embed="rId6">
            <a:alphaModFix/>
          </a:blip>
          <a:srcRect/>
          <a:stretch/>
        </p:blipFill>
        <p:spPr>
          <a:xfrm>
            <a:off x="8185000" y="2147184"/>
            <a:ext cx="2666781" cy="2934831"/>
          </a:xfrm>
          <a:prstGeom prst="rect">
            <a:avLst/>
          </a:prstGeom>
          <a:noFill/>
          <a:ln w="19050" cap="flat" cmpd="sng">
            <a:solidFill>
              <a:srgbClr val="006666"/>
            </a:solidFill>
            <a:prstDash val="solid"/>
            <a:round/>
            <a:headEnd type="none" w="sm" len="sm"/>
            <a:tailEnd type="none" w="sm" len="sm"/>
          </a:ln>
        </p:spPr>
      </p:pic>
      <p:sp>
        <p:nvSpPr>
          <p:cNvPr id="126" name="Google Shape;126;p6"/>
          <p:cNvSpPr txBox="1"/>
          <p:nvPr/>
        </p:nvSpPr>
        <p:spPr>
          <a:xfrm>
            <a:off x="4098047" y="5214169"/>
            <a:ext cx="338017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u="sng">
                <a:solidFill>
                  <a:srgbClr val="0563C1"/>
                </a:solidFill>
                <a:latin typeface="Calibri"/>
                <a:ea typeface="Calibri"/>
                <a:cs typeface="Calibri"/>
                <a:sym typeface="Calibri"/>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https://youtu.be/oxVUGHj2MuM</a:t>
            </a:r>
            <a:endParaRPr sz="1800">
              <a:solidFill>
                <a:schemeClr val="dk1"/>
              </a:solidFill>
              <a:latin typeface="Calibri"/>
              <a:ea typeface="Calibri"/>
              <a:cs typeface="Calibri"/>
              <a:sym typeface="Calibri"/>
            </a:endParaRPr>
          </a:p>
        </p:txBody>
      </p:sp>
      <p:sp>
        <p:nvSpPr>
          <p:cNvPr id="127" name="Google Shape;127;p6"/>
          <p:cNvSpPr txBox="1"/>
          <p:nvPr/>
        </p:nvSpPr>
        <p:spPr>
          <a:xfrm>
            <a:off x="8036511" y="5214169"/>
            <a:ext cx="31315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u="sng">
                <a:solidFill>
                  <a:srgbClr val="0563C1"/>
                </a:solidFill>
                <a:latin typeface="Calibri"/>
                <a:ea typeface="Calibri"/>
                <a:cs typeface="Calibri"/>
                <a:sym typeface="Calibri"/>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https://youtu.be/fSPGOjZq2Dc</a:t>
            </a:r>
            <a:endParaRPr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7"/>
          <p:cNvSpPr txBox="1"/>
          <p:nvPr/>
        </p:nvSpPr>
        <p:spPr>
          <a:xfrm>
            <a:off x="729448" y="1792329"/>
            <a:ext cx="10733103" cy="37856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000" b="1">
                <a:solidFill>
                  <a:schemeClr val="dk1"/>
                </a:solidFill>
                <a:latin typeface="Calibri"/>
                <a:ea typeface="Calibri"/>
                <a:cs typeface="Calibri"/>
                <a:sym typeface="Calibri"/>
              </a:rPr>
              <a:t>There are four key concepts that we teach to all pupils, these are: </a:t>
            </a:r>
            <a:endParaRPr sz="30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3000"/>
              <a:buFont typeface="Calibri"/>
              <a:buAutoNum type="arabicPeriod"/>
            </a:pPr>
            <a:r>
              <a:rPr lang="en-GB" sz="3000">
                <a:solidFill>
                  <a:schemeClr val="dk1"/>
                </a:solidFill>
                <a:latin typeface="Calibri"/>
                <a:ea typeface="Calibri"/>
                <a:cs typeface="Calibri"/>
                <a:sym typeface="Calibri"/>
              </a:rPr>
              <a:t>Letters are symbols (spellings) that represent sounds.</a:t>
            </a:r>
            <a:endParaRPr/>
          </a:p>
          <a:p>
            <a:pPr marL="342900" marR="0" lvl="0" indent="-342900" algn="l" rtl="0">
              <a:spcBef>
                <a:spcPts val="0"/>
              </a:spcBef>
              <a:spcAft>
                <a:spcPts val="0"/>
              </a:spcAft>
              <a:buClr>
                <a:schemeClr val="dk1"/>
              </a:buClr>
              <a:buSzPts val="3000"/>
              <a:buFont typeface="Calibri"/>
              <a:buAutoNum type="arabicPeriod"/>
            </a:pPr>
            <a:r>
              <a:rPr lang="en-GB" sz="3000">
                <a:solidFill>
                  <a:schemeClr val="dk1"/>
                </a:solidFill>
                <a:latin typeface="Calibri"/>
                <a:ea typeface="Calibri"/>
                <a:cs typeface="Calibri"/>
                <a:sym typeface="Calibri"/>
              </a:rPr>
              <a:t>A sound may be spelled by one, two, three or four letters:</a:t>
            </a:r>
            <a:endParaRPr/>
          </a:p>
          <a:p>
            <a:pPr marL="0" marR="0" lvl="0" indent="228600" algn="l" rtl="0">
              <a:spcBef>
                <a:spcPts val="0"/>
              </a:spcBef>
              <a:spcAft>
                <a:spcPts val="0"/>
              </a:spcAft>
              <a:buNone/>
            </a:pPr>
            <a:r>
              <a:rPr lang="en-GB" sz="3000" b="1">
                <a:solidFill>
                  <a:srgbClr val="006666"/>
                </a:solidFill>
                <a:latin typeface="Calibri"/>
                <a:ea typeface="Calibri"/>
                <a:cs typeface="Calibri"/>
                <a:sym typeface="Calibri"/>
              </a:rPr>
              <a:t>E.g. d</a:t>
            </a:r>
            <a:r>
              <a:rPr lang="en-GB" sz="3000" b="1" u="sng">
                <a:solidFill>
                  <a:srgbClr val="006666"/>
                </a:solidFill>
                <a:latin typeface="Calibri"/>
                <a:ea typeface="Calibri"/>
                <a:cs typeface="Calibri"/>
                <a:sym typeface="Calibri"/>
              </a:rPr>
              <a:t>o</a:t>
            </a:r>
            <a:r>
              <a:rPr lang="en-GB" sz="3000" b="1">
                <a:solidFill>
                  <a:srgbClr val="006666"/>
                </a:solidFill>
                <a:latin typeface="Calibri"/>
                <a:ea typeface="Calibri"/>
                <a:cs typeface="Calibri"/>
                <a:sym typeface="Calibri"/>
              </a:rPr>
              <a:t>g   str</a:t>
            </a:r>
            <a:r>
              <a:rPr lang="en-GB" sz="3000" b="1" u="sng">
                <a:solidFill>
                  <a:srgbClr val="006666"/>
                </a:solidFill>
                <a:latin typeface="Calibri"/>
                <a:ea typeface="Calibri"/>
                <a:cs typeface="Calibri"/>
                <a:sym typeface="Calibri"/>
              </a:rPr>
              <a:t>ee</a:t>
            </a:r>
            <a:r>
              <a:rPr lang="en-GB" sz="3000" b="1">
                <a:solidFill>
                  <a:srgbClr val="006666"/>
                </a:solidFill>
                <a:latin typeface="Calibri"/>
                <a:ea typeface="Calibri"/>
                <a:cs typeface="Calibri"/>
                <a:sym typeface="Calibri"/>
              </a:rPr>
              <a:t>t   n</a:t>
            </a:r>
            <a:r>
              <a:rPr lang="en-GB" sz="3000" b="1" u="sng">
                <a:solidFill>
                  <a:srgbClr val="006666"/>
                </a:solidFill>
                <a:latin typeface="Calibri"/>
                <a:ea typeface="Calibri"/>
                <a:cs typeface="Calibri"/>
                <a:sym typeface="Calibri"/>
              </a:rPr>
              <a:t>igh</a:t>
            </a:r>
            <a:r>
              <a:rPr lang="en-GB" sz="3000" b="1">
                <a:solidFill>
                  <a:srgbClr val="006666"/>
                </a:solidFill>
                <a:latin typeface="Calibri"/>
                <a:ea typeface="Calibri"/>
                <a:cs typeface="Calibri"/>
                <a:sym typeface="Calibri"/>
              </a:rPr>
              <a:t>t   </a:t>
            </a:r>
            <a:r>
              <a:rPr lang="en-GB" sz="3000" b="1" u="sng">
                <a:solidFill>
                  <a:srgbClr val="006666"/>
                </a:solidFill>
                <a:latin typeface="Calibri"/>
                <a:ea typeface="Calibri"/>
                <a:cs typeface="Calibri"/>
                <a:sym typeface="Calibri"/>
              </a:rPr>
              <a:t>eigh</a:t>
            </a:r>
            <a:r>
              <a:rPr lang="en-GB" sz="3000" b="1">
                <a:solidFill>
                  <a:srgbClr val="006666"/>
                </a:solidFill>
                <a:latin typeface="Calibri"/>
                <a:ea typeface="Calibri"/>
                <a:cs typeface="Calibri"/>
                <a:sym typeface="Calibri"/>
              </a:rPr>
              <a:t>t</a:t>
            </a:r>
            <a:endParaRPr sz="30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3000"/>
              <a:buFont typeface="Calibri"/>
              <a:buAutoNum type="arabicPeriod" startAt="3"/>
            </a:pPr>
            <a:r>
              <a:rPr lang="en-GB" sz="3000">
                <a:solidFill>
                  <a:schemeClr val="dk1"/>
                </a:solidFill>
                <a:latin typeface="Calibri"/>
                <a:ea typeface="Calibri"/>
                <a:cs typeface="Calibri"/>
                <a:sym typeface="Calibri"/>
              </a:rPr>
              <a:t>The same sound can be spelled in more than one way:</a:t>
            </a:r>
            <a:endParaRPr/>
          </a:p>
          <a:p>
            <a:pPr marL="0" marR="0" lvl="0" indent="228600" algn="l" rtl="0">
              <a:spcBef>
                <a:spcPts val="0"/>
              </a:spcBef>
              <a:spcAft>
                <a:spcPts val="0"/>
              </a:spcAft>
              <a:buNone/>
            </a:pPr>
            <a:r>
              <a:rPr lang="en-GB" sz="3000" b="1">
                <a:solidFill>
                  <a:srgbClr val="006666"/>
                </a:solidFill>
                <a:latin typeface="Calibri"/>
                <a:ea typeface="Calibri"/>
                <a:cs typeface="Calibri"/>
                <a:sym typeface="Calibri"/>
              </a:rPr>
              <a:t>E.g. r</a:t>
            </a:r>
            <a:r>
              <a:rPr lang="en-GB" sz="3000" b="1" u="sng">
                <a:solidFill>
                  <a:srgbClr val="006666"/>
                </a:solidFill>
                <a:latin typeface="Calibri"/>
                <a:ea typeface="Calibri"/>
                <a:cs typeface="Calibri"/>
                <a:sym typeface="Calibri"/>
              </a:rPr>
              <a:t>ai</a:t>
            </a:r>
            <a:r>
              <a:rPr lang="en-GB" sz="3000" b="1">
                <a:solidFill>
                  <a:srgbClr val="006666"/>
                </a:solidFill>
                <a:latin typeface="Calibri"/>
                <a:ea typeface="Calibri"/>
                <a:cs typeface="Calibri"/>
                <a:sym typeface="Calibri"/>
              </a:rPr>
              <a:t>n   </a:t>
            </a:r>
            <a:r>
              <a:rPr lang="en-GB" sz="3000" b="1" u="sng">
                <a:solidFill>
                  <a:srgbClr val="006666"/>
                </a:solidFill>
                <a:latin typeface="Calibri"/>
                <a:ea typeface="Calibri"/>
                <a:cs typeface="Calibri"/>
                <a:sym typeface="Calibri"/>
              </a:rPr>
              <a:t>a</a:t>
            </a:r>
            <a:r>
              <a:rPr lang="en-GB" sz="3000" b="1">
                <a:solidFill>
                  <a:srgbClr val="006666"/>
                </a:solidFill>
                <a:latin typeface="Calibri"/>
                <a:ea typeface="Calibri"/>
                <a:cs typeface="Calibri"/>
                <a:sym typeface="Calibri"/>
              </a:rPr>
              <a:t>corn   c</a:t>
            </a:r>
            <a:r>
              <a:rPr lang="en-GB" sz="3000" b="1" u="sng">
                <a:solidFill>
                  <a:srgbClr val="006666"/>
                </a:solidFill>
                <a:latin typeface="Calibri"/>
                <a:ea typeface="Calibri"/>
                <a:cs typeface="Calibri"/>
                <a:sym typeface="Calibri"/>
              </a:rPr>
              <a:t>a</a:t>
            </a:r>
            <a:r>
              <a:rPr lang="en-GB" sz="3000" b="1">
                <a:solidFill>
                  <a:srgbClr val="006666"/>
                </a:solidFill>
                <a:latin typeface="Calibri"/>
                <a:ea typeface="Calibri"/>
                <a:cs typeface="Calibri"/>
                <a:sym typeface="Calibri"/>
              </a:rPr>
              <a:t>k</a:t>
            </a:r>
            <a:r>
              <a:rPr lang="en-GB" sz="3000" b="1" u="sng">
                <a:solidFill>
                  <a:srgbClr val="006666"/>
                </a:solidFill>
                <a:latin typeface="Calibri"/>
                <a:ea typeface="Calibri"/>
                <a:cs typeface="Calibri"/>
                <a:sym typeface="Calibri"/>
              </a:rPr>
              <a:t>e</a:t>
            </a:r>
            <a:r>
              <a:rPr lang="en-GB" sz="3000" b="1">
                <a:solidFill>
                  <a:srgbClr val="006666"/>
                </a:solidFill>
                <a:latin typeface="Calibri"/>
                <a:ea typeface="Calibri"/>
                <a:cs typeface="Calibri"/>
                <a:sym typeface="Calibri"/>
              </a:rPr>
              <a:t>   d</a:t>
            </a:r>
            <a:r>
              <a:rPr lang="en-GB" sz="3000" b="1" u="sng">
                <a:solidFill>
                  <a:srgbClr val="006666"/>
                </a:solidFill>
                <a:latin typeface="Calibri"/>
                <a:ea typeface="Calibri"/>
                <a:cs typeface="Calibri"/>
                <a:sym typeface="Calibri"/>
              </a:rPr>
              <a:t>ay</a:t>
            </a:r>
            <a:endParaRPr sz="30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3000"/>
              <a:buFont typeface="Calibri"/>
              <a:buAutoNum type="arabicPeriod" startAt="4"/>
            </a:pPr>
            <a:r>
              <a:rPr lang="en-GB" sz="3000">
                <a:solidFill>
                  <a:schemeClr val="dk1"/>
                </a:solidFill>
                <a:latin typeface="Calibri"/>
                <a:ea typeface="Calibri"/>
                <a:cs typeface="Calibri"/>
                <a:sym typeface="Calibri"/>
              </a:rPr>
              <a:t>Many spellings can represent more than one sound:</a:t>
            </a:r>
            <a:endParaRPr/>
          </a:p>
          <a:p>
            <a:pPr marL="0" marR="0" lvl="0" indent="228600" algn="l" rtl="0">
              <a:spcBef>
                <a:spcPts val="0"/>
              </a:spcBef>
              <a:spcAft>
                <a:spcPts val="0"/>
              </a:spcAft>
              <a:buNone/>
            </a:pPr>
            <a:r>
              <a:rPr lang="en-GB" sz="3000" b="1">
                <a:solidFill>
                  <a:srgbClr val="006666"/>
                </a:solidFill>
                <a:latin typeface="Calibri"/>
                <a:ea typeface="Calibri"/>
                <a:cs typeface="Calibri"/>
                <a:sym typeface="Calibri"/>
              </a:rPr>
              <a:t>E.g. h</a:t>
            </a:r>
            <a:r>
              <a:rPr lang="en-GB" sz="3000" b="1" u="sng">
                <a:solidFill>
                  <a:srgbClr val="006666"/>
                </a:solidFill>
                <a:latin typeface="Calibri"/>
                <a:ea typeface="Calibri"/>
                <a:cs typeface="Calibri"/>
                <a:sym typeface="Calibri"/>
              </a:rPr>
              <a:t>ea</a:t>
            </a:r>
            <a:r>
              <a:rPr lang="en-GB" sz="3000" b="1">
                <a:solidFill>
                  <a:srgbClr val="006666"/>
                </a:solidFill>
                <a:latin typeface="Calibri"/>
                <a:ea typeface="Calibri"/>
                <a:cs typeface="Calibri"/>
                <a:sym typeface="Calibri"/>
              </a:rPr>
              <a:t>d   s</a:t>
            </a:r>
            <a:r>
              <a:rPr lang="en-GB" sz="3000" b="1" u="sng">
                <a:solidFill>
                  <a:srgbClr val="006666"/>
                </a:solidFill>
                <a:latin typeface="Calibri"/>
                <a:ea typeface="Calibri"/>
                <a:cs typeface="Calibri"/>
                <a:sym typeface="Calibri"/>
              </a:rPr>
              <a:t>ea</a:t>
            </a:r>
            <a:r>
              <a:rPr lang="en-GB" sz="3000" b="1">
                <a:solidFill>
                  <a:srgbClr val="006666"/>
                </a:solidFill>
                <a:latin typeface="Calibri"/>
                <a:ea typeface="Calibri"/>
                <a:cs typeface="Calibri"/>
                <a:sym typeface="Calibri"/>
              </a:rPr>
              <a:t>t   br</a:t>
            </a:r>
            <a:r>
              <a:rPr lang="en-GB" sz="3000" b="1" u="sng">
                <a:solidFill>
                  <a:srgbClr val="006666"/>
                </a:solidFill>
                <a:latin typeface="Calibri"/>
                <a:ea typeface="Calibri"/>
                <a:cs typeface="Calibri"/>
                <a:sym typeface="Calibri"/>
              </a:rPr>
              <a:t>ea</a:t>
            </a:r>
            <a:r>
              <a:rPr lang="en-GB" sz="3000" b="1">
                <a:solidFill>
                  <a:srgbClr val="006666"/>
                </a:solidFill>
                <a:latin typeface="Calibri"/>
                <a:ea typeface="Calibri"/>
                <a:cs typeface="Calibri"/>
                <a:sym typeface="Calibri"/>
              </a:rPr>
              <a:t>k</a:t>
            </a:r>
            <a:endParaRPr sz="30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p8" descr="A picture containing table&#10;&#10;Description automatically generated"/>
          <p:cNvPicPr preferRelativeResize="0"/>
          <p:nvPr/>
        </p:nvPicPr>
        <p:blipFill rotWithShape="1">
          <a:blip r:embed="rId3">
            <a:alphaModFix/>
          </a:blip>
          <a:srcRect/>
          <a:stretch/>
        </p:blipFill>
        <p:spPr>
          <a:xfrm>
            <a:off x="440959" y="2184878"/>
            <a:ext cx="7770887" cy="4314462"/>
          </a:xfrm>
          <a:prstGeom prst="rect">
            <a:avLst/>
          </a:prstGeom>
          <a:noFill/>
          <a:ln>
            <a:noFill/>
          </a:ln>
        </p:spPr>
      </p:pic>
      <p:sp>
        <p:nvSpPr>
          <p:cNvPr id="138" name="Google Shape;138;p8"/>
          <p:cNvSpPr txBox="1"/>
          <p:nvPr/>
        </p:nvSpPr>
        <p:spPr>
          <a:xfrm>
            <a:off x="295519" y="358660"/>
            <a:ext cx="8902200" cy="1569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a:solidFill>
                  <a:schemeClr val="dk1"/>
                </a:solidFill>
                <a:latin typeface="Calibri"/>
                <a:ea typeface="Calibri"/>
                <a:cs typeface="Calibri"/>
                <a:sym typeface="Calibri"/>
              </a:rPr>
              <a:t>The phonics programme progresses from simple to more complex phonic knowledge and skills.  </a:t>
            </a:r>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GB" sz="2800">
                <a:solidFill>
                  <a:schemeClr val="dk1"/>
                </a:solidFill>
                <a:latin typeface="Calibri"/>
                <a:ea typeface="Calibri"/>
                <a:cs typeface="Calibri"/>
                <a:sym typeface="Calibri"/>
              </a:rPr>
              <a:t>The programme begins with:</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9" descr="Text&#10;&#10;Description automatically generated"/>
          <p:cNvPicPr preferRelativeResize="0"/>
          <p:nvPr/>
        </p:nvPicPr>
        <p:blipFill rotWithShape="1">
          <a:blip r:embed="rId3">
            <a:alphaModFix/>
          </a:blip>
          <a:srcRect/>
          <a:stretch/>
        </p:blipFill>
        <p:spPr>
          <a:xfrm>
            <a:off x="454979" y="2002846"/>
            <a:ext cx="4667491" cy="3749884"/>
          </a:xfrm>
          <a:prstGeom prst="rect">
            <a:avLst/>
          </a:prstGeom>
          <a:noFill/>
          <a:ln>
            <a:noFill/>
          </a:ln>
        </p:spPr>
      </p:pic>
      <p:sp>
        <p:nvSpPr>
          <p:cNvPr id="144" name="Google Shape;144;p9"/>
          <p:cNvSpPr txBox="1"/>
          <p:nvPr/>
        </p:nvSpPr>
        <p:spPr>
          <a:xfrm>
            <a:off x="454980" y="384361"/>
            <a:ext cx="8209625"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chemeClr val="dk1"/>
                </a:solidFill>
                <a:latin typeface="Calibri"/>
                <a:ea typeface="Calibri"/>
                <a:cs typeface="Calibri"/>
                <a:sym typeface="Calibri"/>
              </a:rPr>
              <a:t>Reading words</a:t>
            </a:r>
            <a:endParaRPr/>
          </a:p>
          <a:p>
            <a:pPr marL="0" marR="0" lvl="0" indent="0" algn="l" rtl="0">
              <a:spcBef>
                <a:spcPts val="0"/>
              </a:spcBef>
              <a:spcAft>
                <a:spcPts val="0"/>
              </a:spcAft>
              <a:buNone/>
            </a:pPr>
            <a:r>
              <a:rPr lang="en-GB" sz="2800">
                <a:solidFill>
                  <a:schemeClr val="dk1"/>
                </a:solidFill>
                <a:latin typeface="Calibri"/>
                <a:ea typeface="Calibri"/>
                <a:cs typeface="Calibri"/>
                <a:sym typeface="Calibri"/>
              </a:rPr>
              <a:t>Sometimes the word has the </a:t>
            </a:r>
            <a:r>
              <a:rPr lang="en-GB" sz="2800" b="1">
                <a:solidFill>
                  <a:schemeClr val="dk1"/>
                </a:solidFill>
                <a:latin typeface="Calibri"/>
                <a:ea typeface="Calibri"/>
                <a:cs typeface="Calibri"/>
                <a:sym typeface="Calibri"/>
              </a:rPr>
              <a:t>sound buttons</a:t>
            </a:r>
            <a:r>
              <a:rPr lang="en-GB" sz="2800">
                <a:solidFill>
                  <a:schemeClr val="dk1"/>
                </a:solidFill>
                <a:latin typeface="Calibri"/>
                <a:ea typeface="Calibri"/>
                <a:cs typeface="Calibri"/>
                <a:sym typeface="Calibri"/>
              </a:rPr>
              <a:t> added to help your child see each sound.</a:t>
            </a:r>
            <a:endParaRPr/>
          </a:p>
        </p:txBody>
      </p:sp>
      <p:sp>
        <p:nvSpPr>
          <p:cNvPr id="145" name="Google Shape;145;p9"/>
          <p:cNvSpPr txBox="1"/>
          <p:nvPr/>
        </p:nvSpPr>
        <p:spPr>
          <a:xfrm>
            <a:off x="5976892" y="3622959"/>
            <a:ext cx="6112274"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a:solidFill>
                  <a:schemeClr val="dk1"/>
                </a:solidFill>
                <a:latin typeface="Calibri"/>
                <a:ea typeface="Calibri"/>
                <a:cs typeface="Calibri"/>
                <a:sym typeface="Calibri"/>
              </a:rPr>
              <a:t>The aim for your child to read words without the sound buttons.</a:t>
            </a:r>
            <a:endParaRPr/>
          </a:p>
        </p:txBody>
      </p:sp>
      <p:pic>
        <p:nvPicPr>
          <p:cNvPr id="146" name="Google Shape;146;p9"/>
          <p:cNvPicPr preferRelativeResize="0"/>
          <p:nvPr/>
        </p:nvPicPr>
        <p:blipFill rotWithShape="1">
          <a:blip r:embed="rId4">
            <a:alphaModFix/>
          </a:blip>
          <a:srcRect/>
          <a:stretch/>
        </p:blipFill>
        <p:spPr>
          <a:xfrm>
            <a:off x="6096000" y="4947528"/>
            <a:ext cx="3496958" cy="1400006"/>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TotalTime>
  <Words>502</Words>
  <Application>Microsoft Office PowerPoint</Application>
  <PresentationFormat>Widescreen</PresentationFormat>
  <Paragraphs>54</Paragraphs>
  <Slides>25</Slides>
  <Notes>24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Mia Cann</dc:creator>
  <cp:lastModifiedBy>Kim1 Glynn</cp:lastModifiedBy>
  <cp:revision>2</cp:revision>
  <dcterms:created xsi:type="dcterms:W3CDTF">2021-09-07T12:35:34Z</dcterms:created>
  <dcterms:modified xsi:type="dcterms:W3CDTF">2025-01-31T11:14:21Z</dcterms:modified>
</cp:coreProperties>
</file>