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8" r:id="rId4"/>
    <p:sldId id="257" r:id="rId5"/>
    <p:sldId id="259" r:id="rId6"/>
    <p:sldId id="260" r:id="rId7"/>
    <p:sldId id="261"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DE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9" d="100"/>
          <a:sy n="99" d="100"/>
        </p:scale>
        <p:origin x="78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0AC6C6-6572-4402-858A-6D0C2A63D3B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61440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0AC6C6-6572-4402-858A-6D0C2A63D3B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182470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0AC6C6-6572-4402-858A-6D0C2A63D3B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143602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0AC6C6-6572-4402-858A-6D0C2A63D3B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37434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0AC6C6-6572-4402-858A-6D0C2A63D3B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392298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0AC6C6-6572-4402-858A-6D0C2A63D3B1}"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133913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0AC6C6-6572-4402-858A-6D0C2A63D3B1}"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351254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0AC6C6-6572-4402-858A-6D0C2A63D3B1}"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33069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AC6C6-6572-4402-858A-6D0C2A63D3B1}"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381046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0AC6C6-6572-4402-858A-6D0C2A63D3B1}"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320217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0AC6C6-6572-4402-858A-6D0C2A63D3B1}"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1CBA7A-CE3E-45E7-927B-BD0E7FB00C10}" type="slidenum">
              <a:rPr lang="en-GB" smtClean="0"/>
              <a:t>‹#›</a:t>
            </a:fld>
            <a:endParaRPr lang="en-GB"/>
          </a:p>
        </p:txBody>
      </p:sp>
    </p:spTree>
    <p:extLst>
      <p:ext uri="{BB962C8B-B14F-4D97-AF65-F5344CB8AC3E}">
        <p14:creationId xmlns:p14="http://schemas.microsoft.com/office/powerpoint/2010/main" val="154884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AC6C6-6572-4402-858A-6D0C2A63D3B1}" type="datetimeFigureOut">
              <a:rPr lang="en-GB" smtClean="0"/>
              <a:t>02/04/2020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CBA7A-CE3E-45E7-927B-BD0E7FB00C10}" type="slidenum">
              <a:rPr lang="en-GB" smtClean="0"/>
              <a:t>‹#›</a:t>
            </a:fld>
            <a:endParaRPr lang="en-GB"/>
          </a:p>
        </p:txBody>
      </p:sp>
    </p:spTree>
    <p:extLst>
      <p:ext uri="{BB962C8B-B14F-4D97-AF65-F5344CB8AC3E}">
        <p14:creationId xmlns:p14="http://schemas.microsoft.com/office/powerpoint/2010/main" val="163377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CC66"/>
          </a:solidFill>
        </p:spPr>
        <p:txBody>
          <a:bodyPr/>
          <a:lstStyle/>
          <a:p>
            <a:pPr algn="ctr"/>
            <a:r>
              <a:rPr lang="en-GB" b="1" dirty="0" smtClean="0">
                <a:latin typeface="Ink Free" panose="03080402000500000000" pitchFamily="66" charset="0"/>
              </a:rPr>
              <a:t>Geography Department Passion Project</a:t>
            </a:r>
            <a:endParaRPr lang="en-GB" b="1" dirty="0">
              <a:latin typeface="Ink Free" panose="03080402000500000000" pitchFamily="66" charset="0"/>
            </a:endParaRPr>
          </a:p>
        </p:txBody>
      </p:sp>
      <p:sp>
        <p:nvSpPr>
          <p:cNvPr id="3" name="Content Placeholder 2"/>
          <p:cNvSpPr>
            <a:spLocks noGrp="1"/>
          </p:cNvSpPr>
          <p:nvPr>
            <p:ph idx="1"/>
          </p:nvPr>
        </p:nvSpPr>
        <p:spPr/>
        <p:txBody>
          <a:bodyPr>
            <a:noAutofit/>
          </a:bodyPr>
          <a:lstStyle/>
          <a:p>
            <a:pPr marL="0" indent="0">
              <a:buNone/>
            </a:pPr>
            <a:r>
              <a:rPr lang="en-GB" dirty="0" smtClean="0"/>
              <a:t>Over Easter we would love you to be involved with a passion project for Geography. The tasks are the same for all years, but we would expect the detail from a Year 9 and 10, to be greater than that of a Year 7 or 8.</a:t>
            </a:r>
          </a:p>
          <a:p>
            <a:pPr marL="0" indent="0">
              <a:buNone/>
            </a:pPr>
            <a:r>
              <a:rPr lang="en-GB" dirty="0" smtClean="0"/>
              <a:t>Please spend your time on these tasks. You don’t have to do all of them, but there is enough variety to keep you digging deep into some great – and happy – Geographical ideas.</a:t>
            </a:r>
          </a:p>
          <a:p>
            <a:pPr marL="0" indent="0">
              <a:buNone/>
            </a:pPr>
            <a:r>
              <a:rPr lang="en-GB" dirty="0" smtClean="0"/>
              <a:t>Also check out our Instagram page for daily tasks you can complete at home to keep your passion for Geography alive. We can be found @</a:t>
            </a:r>
            <a:r>
              <a:rPr lang="en-GB" dirty="0" err="1" smtClean="0"/>
              <a:t>chsgeography</a:t>
            </a:r>
            <a:endParaRPr lang="en-GB" dirty="0"/>
          </a:p>
        </p:txBody>
      </p:sp>
    </p:spTree>
    <p:extLst>
      <p:ext uri="{BB962C8B-B14F-4D97-AF65-F5344CB8AC3E}">
        <p14:creationId xmlns:p14="http://schemas.microsoft.com/office/powerpoint/2010/main" val="250278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626" t="22231" r="36564" b="6340"/>
          <a:stretch/>
        </p:blipFill>
        <p:spPr>
          <a:xfrm>
            <a:off x="5956662" y="1371600"/>
            <a:ext cx="3618412" cy="5225143"/>
          </a:xfrm>
          <a:prstGeom prst="rect">
            <a:avLst/>
          </a:prstGeom>
          <a:ln>
            <a:solidFill>
              <a:schemeClr val="tx1"/>
            </a:solidFill>
          </a:ln>
        </p:spPr>
      </p:pic>
      <p:sp>
        <p:nvSpPr>
          <p:cNvPr id="5" name="TextBox 4"/>
          <p:cNvSpPr txBox="1"/>
          <p:nvPr/>
        </p:nvSpPr>
        <p:spPr>
          <a:xfrm>
            <a:off x="287383" y="222069"/>
            <a:ext cx="9287691" cy="830997"/>
          </a:xfrm>
          <a:prstGeom prst="rect">
            <a:avLst/>
          </a:prstGeom>
          <a:solidFill>
            <a:srgbClr val="FDE70D"/>
          </a:solidFill>
          <a:ln>
            <a:solidFill>
              <a:schemeClr val="tx1"/>
            </a:solidFill>
          </a:ln>
        </p:spPr>
        <p:txBody>
          <a:bodyPr wrap="square" rtlCol="0">
            <a:spAutoFit/>
          </a:bodyPr>
          <a:lstStyle/>
          <a:p>
            <a:pPr algn="ctr"/>
            <a:r>
              <a:rPr lang="en-GB" sz="4800" b="1" dirty="0" smtClean="0">
                <a:latin typeface="Ink Free" panose="03080402000500000000" pitchFamily="66" charset="0"/>
              </a:rPr>
              <a:t>The (Geographical) Happy News</a:t>
            </a:r>
            <a:endParaRPr lang="en-GB" sz="4800" b="1" dirty="0">
              <a:latin typeface="Ink Free" panose="03080402000500000000" pitchFamily="66" charset="0"/>
            </a:endParaRPr>
          </a:p>
        </p:txBody>
      </p:sp>
      <p:sp>
        <p:nvSpPr>
          <p:cNvPr id="6" name="TextBox 5"/>
          <p:cNvSpPr txBox="1"/>
          <p:nvPr/>
        </p:nvSpPr>
        <p:spPr>
          <a:xfrm>
            <a:off x="0" y="1232001"/>
            <a:ext cx="5956662"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Inspired by the quarterly newspaper by Emily Coxhead, we would like you to create a newspaper filled with good news from the geographical world. </a:t>
            </a:r>
          </a:p>
          <a:p>
            <a:pPr marL="285750" indent="-285750">
              <a:buFont typeface="Arial" panose="020B0604020202020204" pitchFamily="34" charset="0"/>
              <a:buChar char="•"/>
            </a:pPr>
            <a:r>
              <a:rPr lang="en-GB" sz="1600" dirty="0" smtClean="0"/>
              <a:t>You can fill the page with stories of people changing the world in a positive way, amazing things that are happening in nature or even fun geographical facts. </a:t>
            </a:r>
          </a:p>
          <a:p>
            <a:pPr marL="285750" indent="-285750">
              <a:buFont typeface="Arial" panose="020B0604020202020204" pitchFamily="34" charset="0"/>
              <a:buChar char="•"/>
            </a:pPr>
            <a:r>
              <a:rPr lang="en-GB" sz="1600" dirty="0" smtClean="0"/>
              <a:t>Be as creative as possible with this, you can design the newspaper yourself of you could use the template to the left. I have given some examples of news stories you could include. Check out </a:t>
            </a:r>
            <a:r>
              <a:rPr lang="en-GB" sz="1600" dirty="0" err="1" smtClean="0"/>
              <a:t>thehappynewspaper</a:t>
            </a:r>
            <a:r>
              <a:rPr lang="en-GB" sz="1600" dirty="0" smtClean="0"/>
              <a:t> on Instagram for more inspiration</a:t>
            </a:r>
            <a:endParaRPr lang="en-GB" sz="1600" dirty="0"/>
          </a:p>
        </p:txBody>
      </p:sp>
      <p:pic>
        <p:nvPicPr>
          <p:cNvPr id="7" name="Picture 6"/>
          <p:cNvPicPr>
            <a:picLocks noChangeAspect="1"/>
          </p:cNvPicPr>
          <p:nvPr/>
        </p:nvPicPr>
        <p:blipFill rotWithShape="1">
          <a:blip r:embed="rId3"/>
          <a:srcRect l="35023" t="26617" r="36565" b="18660"/>
          <a:stretch/>
        </p:blipFill>
        <p:spPr>
          <a:xfrm>
            <a:off x="3069811" y="3881220"/>
            <a:ext cx="2559165" cy="2777574"/>
          </a:xfrm>
          <a:prstGeom prst="rect">
            <a:avLst/>
          </a:prstGeom>
        </p:spPr>
      </p:pic>
      <p:pic>
        <p:nvPicPr>
          <p:cNvPr id="8" name="Picture 7"/>
          <p:cNvPicPr>
            <a:picLocks noChangeAspect="1"/>
          </p:cNvPicPr>
          <p:nvPr/>
        </p:nvPicPr>
        <p:blipFill rotWithShape="1">
          <a:blip r:embed="rId4"/>
          <a:srcRect l="34824" t="27767" r="36262" b="19912"/>
          <a:stretch/>
        </p:blipFill>
        <p:spPr>
          <a:xfrm>
            <a:off x="339637" y="3881220"/>
            <a:ext cx="2730174" cy="2777575"/>
          </a:xfrm>
          <a:prstGeom prst="rect">
            <a:avLst/>
          </a:prstGeom>
        </p:spPr>
      </p:pic>
    </p:spTree>
    <p:extLst>
      <p:ext uri="{BB962C8B-B14F-4D97-AF65-F5344CB8AC3E}">
        <p14:creationId xmlns:p14="http://schemas.microsoft.com/office/powerpoint/2010/main" val="2234588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3" y="222069"/>
            <a:ext cx="9287691" cy="830997"/>
          </a:xfrm>
          <a:prstGeom prst="rect">
            <a:avLst/>
          </a:prstGeom>
          <a:solidFill>
            <a:srgbClr val="FDE70D"/>
          </a:solidFill>
          <a:ln>
            <a:solidFill>
              <a:schemeClr val="tx1"/>
            </a:solidFill>
          </a:ln>
        </p:spPr>
        <p:txBody>
          <a:bodyPr wrap="square" rtlCol="0">
            <a:spAutoFit/>
          </a:bodyPr>
          <a:lstStyle/>
          <a:p>
            <a:pPr algn="ctr"/>
            <a:r>
              <a:rPr lang="en-GB" sz="4800" b="1" dirty="0" smtClean="0">
                <a:latin typeface="Ink Free" panose="03080402000500000000" pitchFamily="66" charset="0"/>
              </a:rPr>
              <a:t>The (Geographical) Happy News</a:t>
            </a:r>
            <a:endParaRPr lang="en-GB" sz="4800" b="1" dirty="0">
              <a:latin typeface="Ink Free" panose="03080402000500000000" pitchFamily="66" charset="0"/>
            </a:endParaRPr>
          </a:p>
        </p:txBody>
      </p:sp>
      <p:sp>
        <p:nvSpPr>
          <p:cNvPr id="5" name="TextBox 4"/>
          <p:cNvSpPr txBox="1"/>
          <p:nvPr/>
        </p:nvSpPr>
        <p:spPr>
          <a:xfrm>
            <a:off x="104504" y="1337186"/>
            <a:ext cx="5551714" cy="5262979"/>
          </a:xfrm>
          <a:prstGeom prst="rect">
            <a:avLst/>
          </a:prstGeom>
          <a:noFill/>
        </p:spPr>
        <p:txBody>
          <a:bodyPr wrap="square" rtlCol="0">
            <a:spAutoFit/>
          </a:bodyPr>
          <a:lstStyle/>
          <a:p>
            <a:r>
              <a:rPr lang="en-GB" sz="1600" b="1" dirty="0" smtClean="0"/>
              <a:t>How to create your newspaper:</a:t>
            </a:r>
          </a:p>
          <a:p>
            <a:pPr marL="342900" indent="-342900">
              <a:buAutoNum type="arabicPeriod"/>
            </a:pPr>
            <a:r>
              <a:rPr lang="en-GB" sz="1600" dirty="0" smtClean="0"/>
              <a:t>The front page needs to be catchy, with reference to your articles inside. It can also include the short facts and other short stories too</a:t>
            </a:r>
          </a:p>
          <a:p>
            <a:pPr marL="342900" indent="-342900">
              <a:buAutoNum type="arabicPeriod"/>
            </a:pPr>
            <a:r>
              <a:rPr lang="en-GB" sz="1600" dirty="0" smtClean="0"/>
              <a:t>Inside the paper there should be two main stories. The main stories should be well researched and include lots of facts and figures. You could also include some fake interviews. When writing these articles make sure you come up with a good structure, you may want to create a plan before writing. Underneath there needs to be a summary of ‘why we should be happy about this’, this needs you to evaluate why this story is good for the world and what benefits this brings.</a:t>
            </a:r>
          </a:p>
          <a:p>
            <a:pPr marL="342900" indent="-342900">
              <a:buAutoNum type="arabicPeriod"/>
            </a:pPr>
            <a:r>
              <a:rPr lang="en-GB" sz="1600" dirty="0" smtClean="0"/>
              <a:t>Draw pictures! Make the newspaper colourful and eye catching. </a:t>
            </a:r>
          </a:p>
          <a:p>
            <a:pPr marL="342900" indent="-342900">
              <a:buAutoNum type="arabicPeriod"/>
            </a:pPr>
            <a:r>
              <a:rPr lang="en-GB" sz="1600" dirty="0" smtClean="0"/>
              <a:t>As an </a:t>
            </a:r>
            <a:r>
              <a:rPr lang="en-GB" sz="1600" b="1" dirty="0" smtClean="0"/>
              <a:t>extension</a:t>
            </a:r>
            <a:r>
              <a:rPr lang="en-GB" sz="1600" dirty="0" smtClean="0"/>
              <a:t> you could create something that represents one of your happy news articles. This could be a model made from recycled materials found around the house, a news broadcast that you have recorded or a even an interpretive dance. Remember you are being creative and celebrating the positive things going on in the world.</a:t>
            </a:r>
            <a:endParaRPr lang="en-GB" sz="1600" dirty="0"/>
          </a:p>
        </p:txBody>
      </p:sp>
      <p:pic>
        <p:nvPicPr>
          <p:cNvPr id="7" name="Picture 6"/>
          <p:cNvPicPr>
            <a:picLocks noChangeAspect="1"/>
          </p:cNvPicPr>
          <p:nvPr/>
        </p:nvPicPr>
        <p:blipFill rotWithShape="1">
          <a:blip r:embed="rId2"/>
          <a:srcRect l="35626" t="22231" r="36564" b="6340"/>
          <a:stretch/>
        </p:blipFill>
        <p:spPr>
          <a:xfrm>
            <a:off x="5721402" y="1337186"/>
            <a:ext cx="1845390" cy="2664823"/>
          </a:xfrm>
          <a:prstGeom prst="rect">
            <a:avLst/>
          </a:prstGeom>
          <a:ln>
            <a:solidFill>
              <a:schemeClr val="tx1"/>
            </a:solidFill>
          </a:ln>
        </p:spPr>
      </p:pic>
      <p:pic>
        <p:nvPicPr>
          <p:cNvPr id="8" name="Picture 7"/>
          <p:cNvPicPr>
            <a:picLocks noChangeAspect="1"/>
          </p:cNvPicPr>
          <p:nvPr/>
        </p:nvPicPr>
        <p:blipFill rotWithShape="1">
          <a:blip r:embed="rId3"/>
          <a:srcRect l="29649" t="21614" r="15300" b="10156"/>
          <a:stretch/>
        </p:blipFill>
        <p:spPr>
          <a:xfrm rot="16200000">
            <a:off x="7386137" y="2234238"/>
            <a:ext cx="2788567" cy="1943097"/>
          </a:xfrm>
          <a:prstGeom prst="rect">
            <a:avLst/>
          </a:prstGeom>
          <a:ln>
            <a:solidFill>
              <a:schemeClr val="tx1"/>
            </a:solidFill>
          </a:ln>
        </p:spPr>
      </p:pic>
      <p:pic>
        <p:nvPicPr>
          <p:cNvPr id="9" name="Picture 8"/>
          <p:cNvPicPr>
            <a:picLocks noChangeAspect="1"/>
          </p:cNvPicPr>
          <p:nvPr/>
        </p:nvPicPr>
        <p:blipFill rotWithShape="1">
          <a:blip r:embed="rId4"/>
          <a:srcRect l="38172" t="32188" r="23907" b="21198"/>
          <a:stretch/>
        </p:blipFill>
        <p:spPr>
          <a:xfrm rot="16200000">
            <a:off x="6083448" y="4083012"/>
            <a:ext cx="2976907" cy="2057399"/>
          </a:xfrm>
          <a:prstGeom prst="rect">
            <a:avLst/>
          </a:prstGeom>
          <a:ln>
            <a:solidFill>
              <a:schemeClr val="tx1"/>
            </a:solidFill>
          </a:ln>
        </p:spPr>
      </p:pic>
    </p:spTree>
    <p:extLst>
      <p:ext uri="{BB962C8B-B14F-4D97-AF65-F5344CB8AC3E}">
        <p14:creationId xmlns:p14="http://schemas.microsoft.com/office/powerpoint/2010/main" val="30366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19563" t="16339" r="19396" b="7589"/>
          <a:stretch/>
        </p:blipFill>
        <p:spPr>
          <a:xfrm>
            <a:off x="0" y="0"/>
            <a:ext cx="9906000" cy="6940718"/>
          </a:xfrm>
          <a:prstGeom prst="rect">
            <a:avLst/>
          </a:prstGeom>
        </p:spPr>
      </p:pic>
    </p:spTree>
    <p:extLst>
      <p:ext uri="{BB962C8B-B14F-4D97-AF65-F5344CB8AC3E}">
        <p14:creationId xmlns:p14="http://schemas.microsoft.com/office/powerpoint/2010/main" val="163980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rot="5400000">
            <a:off x="5845628" y="2821575"/>
            <a:ext cx="6642463" cy="1195254"/>
          </a:xfrm>
          <a:prstGeom prst="flowChartAlternateProcess">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ysClr val="windowText" lastClr="000000"/>
                </a:solidFill>
              </a:rPr>
              <a:t>Article 1:</a:t>
            </a:r>
            <a:endParaRPr lang="en-GB" dirty="0">
              <a:solidFill>
                <a:sysClr val="windowText" lastClr="000000"/>
              </a:solidFill>
            </a:endParaRPr>
          </a:p>
        </p:txBody>
      </p:sp>
      <p:sp>
        <p:nvSpPr>
          <p:cNvPr id="6" name="TextBox 5"/>
          <p:cNvSpPr txBox="1"/>
          <p:nvPr/>
        </p:nvSpPr>
        <p:spPr>
          <a:xfrm rot="5400000">
            <a:off x="1877846" y="292501"/>
            <a:ext cx="6642465" cy="6370975"/>
          </a:xfrm>
          <a:prstGeom prst="rect">
            <a:avLst/>
          </a:prstGeom>
          <a:noFill/>
        </p:spPr>
        <p:txBody>
          <a:bodyPr wrap="square" rtlCol="0">
            <a:spAutoFit/>
          </a:bodyPr>
          <a:lstStyle/>
          <a:p>
            <a:r>
              <a:rPr lang="en-GB" sz="2400" dirty="0" smtClean="0">
                <a:latin typeface="Chiller" panose="04020404031007020602" pitchFamily="82"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400" dirty="0">
              <a:latin typeface="Chiller" panose="04020404031007020602" pitchFamily="82" charset="0"/>
            </a:endParaRPr>
          </a:p>
        </p:txBody>
      </p:sp>
      <p:sp>
        <p:nvSpPr>
          <p:cNvPr id="7" name="Rectangle 6"/>
          <p:cNvSpPr/>
          <p:nvPr/>
        </p:nvSpPr>
        <p:spPr>
          <a:xfrm rot="5400000">
            <a:off x="-2098900" y="2510378"/>
            <a:ext cx="6368144" cy="1856837"/>
          </a:xfrm>
          <a:prstGeom prst="rect">
            <a:avLst/>
          </a:prstGeom>
          <a:solidFill>
            <a:srgbClr val="FDE70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ysClr val="windowText" lastClr="000000"/>
                </a:solidFill>
              </a:rPr>
              <a:t>Why should we be happy about this?</a:t>
            </a:r>
            <a:endParaRPr lang="en-GB" dirty="0">
              <a:solidFill>
                <a:sysClr val="windowText" lastClr="000000"/>
              </a:solidFill>
            </a:endParaRPr>
          </a:p>
        </p:txBody>
      </p:sp>
      <p:pic>
        <p:nvPicPr>
          <p:cNvPr id="8" name="Picture 7"/>
          <p:cNvPicPr>
            <a:picLocks noChangeAspect="1"/>
          </p:cNvPicPr>
          <p:nvPr/>
        </p:nvPicPr>
        <p:blipFill rotWithShape="1">
          <a:blip r:embed="rId2"/>
          <a:srcRect l="56610" t="26875" r="32346" b="47411"/>
          <a:stretch/>
        </p:blipFill>
        <p:spPr>
          <a:xfrm>
            <a:off x="5995851" y="88175"/>
            <a:ext cx="2142309" cy="2804475"/>
          </a:xfrm>
          <a:prstGeom prst="rect">
            <a:avLst/>
          </a:prstGeom>
        </p:spPr>
      </p:pic>
    </p:spTree>
    <p:extLst>
      <p:ext uri="{BB962C8B-B14F-4D97-AF65-F5344CB8AC3E}">
        <p14:creationId xmlns:p14="http://schemas.microsoft.com/office/powerpoint/2010/main" val="4225493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rot="5400000">
            <a:off x="5845628" y="2821575"/>
            <a:ext cx="6642463" cy="1195254"/>
          </a:xfrm>
          <a:prstGeom prst="flowChartAlternateProcess">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ysClr val="windowText" lastClr="000000"/>
                </a:solidFill>
              </a:rPr>
              <a:t>Article 2:</a:t>
            </a:r>
            <a:endParaRPr lang="en-GB" dirty="0">
              <a:solidFill>
                <a:sysClr val="windowText" lastClr="000000"/>
              </a:solidFill>
            </a:endParaRPr>
          </a:p>
        </p:txBody>
      </p:sp>
      <p:sp>
        <p:nvSpPr>
          <p:cNvPr id="6" name="TextBox 5"/>
          <p:cNvSpPr txBox="1"/>
          <p:nvPr/>
        </p:nvSpPr>
        <p:spPr>
          <a:xfrm rot="5400000">
            <a:off x="1877846" y="292501"/>
            <a:ext cx="6642465" cy="6370975"/>
          </a:xfrm>
          <a:prstGeom prst="rect">
            <a:avLst/>
          </a:prstGeom>
          <a:noFill/>
        </p:spPr>
        <p:txBody>
          <a:bodyPr wrap="square" rtlCol="0">
            <a:spAutoFit/>
          </a:bodyPr>
          <a:lstStyle/>
          <a:p>
            <a:r>
              <a:rPr lang="en-GB" sz="2400" dirty="0" smtClean="0">
                <a:latin typeface="Chiller" panose="04020404031007020602" pitchFamily="82"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400" dirty="0">
              <a:latin typeface="Chiller" panose="04020404031007020602" pitchFamily="82" charset="0"/>
            </a:endParaRPr>
          </a:p>
        </p:txBody>
      </p:sp>
      <p:sp>
        <p:nvSpPr>
          <p:cNvPr id="7" name="Rectangle 6"/>
          <p:cNvSpPr/>
          <p:nvPr/>
        </p:nvSpPr>
        <p:spPr>
          <a:xfrm rot="5400000">
            <a:off x="-2098900" y="2510378"/>
            <a:ext cx="6368144" cy="1856837"/>
          </a:xfrm>
          <a:prstGeom prst="rect">
            <a:avLst/>
          </a:prstGeom>
          <a:solidFill>
            <a:srgbClr val="FDE70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ysClr val="windowText" lastClr="000000"/>
                </a:solidFill>
              </a:rPr>
              <a:t>Why should we be happy about this?</a:t>
            </a:r>
            <a:endParaRPr lang="en-GB" dirty="0">
              <a:solidFill>
                <a:sysClr val="windowText" lastClr="000000"/>
              </a:solidFill>
            </a:endParaRPr>
          </a:p>
        </p:txBody>
      </p:sp>
      <p:pic>
        <p:nvPicPr>
          <p:cNvPr id="8" name="Picture 7"/>
          <p:cNvPicPr>
            <a:picLocks noChangeAspect="1"/>
          </p:cNvPicPr>
          <p:nvPr/>
        </p:nvPicPr>
        <p:blipFill rotWithShape="1">
          <a:blip r:embed="rId2"/>
          <a:srcRect l="56610" t="26875" r="32346" b="47411"/>
          <a:stretch/>
        </p:blipFill>
        <p:spPr>
          <a:xfrm>
            <a:off x="5003074" y="3935959"/>
            <a:ext cx="2142309" cy="2804475"/>
          </a:xfrm>
          <a:prstGeom prst="rect">
            <a:avLst/>
          </a:prstGeom>
        </p:spPr>
      </p:pic>
    </p:spTree>
    <p:extLst>
      <p:ext uri="{BB962C8B-B14F-4D97-AF65-F5344CB8AC3E}">
        <p14:creationId xmlns:p14="http://schemas.microsoft.com/office/powerpoint/2010/main" val="1270666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87141" y="3359219"/>
            <a:ext cx="558265" cy="3465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87383" y="222069"/>
            <a:ext cx="9287691" cy="1569660"/>
          </a:xfrm>
          <a:prstGeom prst="rect">
            <a:avLst/>
          </a:prstGeom>
          <a:solidFill>
            <a:srgbClr val="00B0F0"/>
          </a:solidFill>
          <a:ln>
            <a:solidFill>
              <a:schemeClr val="tx1"/>
            </a:solidFill>
          </a:ln>
        </p:spPr>
        <p:txBody>
          <a:bodyPr wrap="square" rtlCol="0">
            <a:spAutoFit/>
          </a:bodyPr>
          <a:lstStyle/>
          <a:p>
            <a:pPr algn="ctr"/>
            <a:r>
              <a:rPr lang="en-GB" sz="4800" b="1" dirty="0" smtClean="0">
                <a:latin typeface="Ink Free" panose="03080402000500000000" pitchFamily="66" charset="0"/>
              </a:rPr>
              <a:t>Enriching your Geographical Knowledge</a:t>
            </a:r>
            <a:endParaRPr lang="en-GB" sz="4800" b="1" dirty="0">
              <a:latin typeface="Ink Free" panose="03080402000500000000" pitchFamily="66" charset="0"/>
            </a:endParaRPr>
          </a:p>
        </p:txBody>
      </p:sp>
      <p:sp>
        <p:nvSpPr>
          <p:cNvPr id="5" name="TextBox 4"/>
          <p:cNvSpPr txBox="1"/>
          <p:nvPr/>
        </p:nvSpPr>
        <p:spPr>
          <a:xfrm>
            <a:off x="287382" y="1791729"/>
            <a:ext cx="9287691" cy="1569660"/>
          </a:xfrm>
          <a:prstGeom prst="rect">
            <a:avLst/>
          </a:prstGeom>
          <a:noFill/>
        </p:spPr>
        <p:txBody>
          <a:bodyPr wrap="square" rtlCol="0">
            <a:spAutoFit/>
          </a:bodyPr>
          <a:lstStyle/>
          <a:p>
            <a:r>
              <a:rPr lang="en-GB" sz="1600" b="1" dirty="0" smtClean="0"/>
              <a:t>The Geography department has an Instagram page, you can find it by searching for @</a:t>
            </a:r>
            <a:r>
              <a:rPr lang="en-GB" sz="1600" b="1" dirty="0" err="1" smtClean="0"/>
              <a:t>chsgeography</a:t>
            </a:r>
            <a:endParaRPr lang="en-GB" sz="1600" b="1" dirty="0" smtClean="0"/>
          </a:p>
          <a:p>
            <a:endParaRPr lang="en-GB" sz="1600" b="1" dirty="0" smtClean="0"/>
          </a:p>
          <a:p>
            <a:r>
              <a:rPr lang="en-GB" sz="1600" b="1" dirty="0" smtClean="0"/>
              <a:t>On it we have many tasks an ideas you could get involved with over Easter. There will also be a daily post looking at things you can do each day that are ‘geographical’</a:t>
            </a:r>
          </a:p>
          <a:p>
            <a:pPr marL="342900" indent="-342900">
              <a:buAutoNum type="arabicPeriod"/>
            </a:pPr>
            <a:endParaRPr lang="en-GB" sz="1600" dirty="0" smtClean="0"/>
          </a:p>
          <a:p>
            <a:r>
              <a:rPr lang="en-GB" sz="1600" dirty="0" smtClean="0"/>
              <a:t>Some things we have posted on there which you could think about doing are listed below:</a:t>
            </a:r>
          </a:p>
        </p:txBody>
      </p:sp>
      <p:sp>
        <p:nvSpPr>
          <p:cNvPr id="3" name="Rectangle 2"/>
          <p:cNvSpPr/>
          <p:nvPr/>
        </p:nvSpPr>
        <p:spPr>
          <a:xfrm>
            <a:off x="287382" y="3359219"/>
            <a:ext cx="4486749" cy="3416320"/>
          </a:xfrm>
          <a:prstGeom prst="rect">
            <a:avLst/>
          </a:prstGeom>
        </p:spPr>
        <p:txBody>
          <a:bodyPr wrap="square">
            <a:spAutoFit/>
          </a:bodyPr>
          <a:lstStyle/>
          <a:p>
            <a:r>
              <a:rPr lang="en-GB" b="1" dirty="0">
                <a:latin typeface="Ink Free" panose="03080402000500000000" pitchFamily="66" charset="0"/>
              </a:rPr>
              <a:t>Watch</a:t>
            </a:r>
          </a:p>
          <a:p>
            <a:r>
              <a:rPr lang="en-GB" dirty="0" smtClean="0"/>
              <a:t>Any of the following films of documentaries and write either a </a:t>
            </a:r>
            <a:r>
              <a:rPr lang="en-GB" b="1" dirty="0" smtClean="0"/>
              <a:t>review</a:t>
            </a:r>
            <a:r>
              <a:rPr lang="en-GB" dirty="0" smtClean="0"/>
              <a:t> or a </a:t>
            </a:r>
            <a:r>
              <a:rPr lang="en-GB" b="1" dirty="0" smtClean="0"/>
              <a:t>summary</a:t>
            </a:r>
            <a:r>
              <a:rPr lang="en-GB" dirty="0" smtClean="0"/>
              <a:t> of what is covered.</a:t>
            </a:r>
          </a:p>
          <a:p>
            <a:pPr marL="342900" indent="-342900">
              <a:buFont typeface="Arial" panose="020B0604020202020204" pitchFamily="34" charset="0"/>
              <a:buChar char="•"/>
            </a:pPr>
            <a:r>
              <a:rPr lang="en-GB" b="1" u="sng" dirty="0" smtClean="0"/>
              <a:t>On BBC iPlayer </a:t>
            </a:r>
            <a:r>
              <a:rPr lang="en-GB" dirty="0" smtClean="0"/>
              <a:t>– Planet Earth, Planet Earth II, Dynasties, Seven Worlds One Planet, Climate Change the Facts</a:t>
            </a:r>
          </a:p>
          <a:p>
            <a:pPr marL="342900" indent="-342900">
              <a:buFont typeface="Arial" panose="020B0604020202020204" pitchFamily="34" charset="0"/>
              <a:buChar char="•"/>
            </a:pPr>
            <a:r>
              <a:rPr lang="en-GB" b="1" u="sng" dirty="0" smtClean="0"/>
              <a:t>On Netflix</a:t>
            </a:r>
            <a:r>
              <a:rPr lang="en-GB" dirty="0" smtClean="0"/>
              <a:t> – Our planet, 2012 </a:t>
            </a:r>
          </a:p>
          <a:p>
            <a:pPr marL="342900" indent="-342900">
              <a:buFont typeface="Arial" panose="020B0604020202020204" pitchFamily="34" charset="0"/>
              <a:buChar char="•"/>
            </a:pPr>
            <a:r>
              <a:rPr lang="en-GB" b="1" u="sng" dirty="0" smtClean="0"/>
              <a:t>On Amazon Prime</a:t>
            </a:r>
            <a:r>
              <a:rPr lang="en-GB" dirty="0" smtClean="0"/>
              <a:t> - </a:t>
            </a:r>
            <a:r>
              <a:rPr lang="en-GB" dirty="0" err="1" smtClean="0"/>
              <a:t>Geostorm</a:t>
            </a:r>
            <a:endParaRPr lang="en-GB" dirty="0" smtClean="0"/>
          </a:p>
          <a:p>
            <a:pPr marL="342900" indent="-342900">
              <a:buFont typeface="Arial" panose="020B0604020202020204" pitchFamily="34" charset="0"/>
              <a:buChar char="•"/>
            </a:pPr>
            <a:r>
              <a:rPr lang="en-GB" b="1" u="sng" dirty="0" smtClean="0"/>
              <a:t>OTHER FILMS</a:t>
            </a:r>
            <a:r>
              <a:rPr lang="en-GB" dirty="0" smtClean="0"/>
              <a:t> – Dante’s Peak, The Day After Tomorrow, Twister, Blood Diamond (15 Cert)</a:t>
            </a:r>
            <a:endParaRPr lang="en-GB" dirty="0"/>
          </a:p>
        </p:txBody>
      </p:sp>
      <p:sp>
        <p:nvSpPr>
          <p:cNvPr id="10" name="Oval 9"/>
          <p:cNvSpPr/>
          <p:nvPr/>
        </p:nvSpPr>
        <p:spPr>
          <a:xfrm>
            <a:off x="4934457" y="3374970"/>
            <a:ext cx="381303" cy="31500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931227" y="3359219"/>
            <a:ext cx="4486749" cy="3416320"/>
          </a:xfrm>
          <a:prstGeom prst="rect">
            <a:avLst/>
          </a:prstGeom>
        </p:spPr>
        <p:txBody>
          <a:bodyPr wrap="square">
            <a:spAutoFit/>
          </a:bodyPr>
          <a:lstStyle/>
          <a:p>
            <a:r>
              <a:rPr lang="en-GB" b="1" dirty="0" smtClean="0">
                <a:latin typeface="Ink Free" panose="03080402000500000000" pitchFamily="66" charset="0"/>
              </a:rPr>
              <a:t>Read</a:t>
            </a:r>
            <a:endParaRPr lang="en-GB" b="1" dirty="0">
              <a:latin typeface="Ink Free" panose="03080402000500000000" pitchFamily="66" charset="0"/>
            </a:endParaRPr>
          </a:p>
          <a:p>
            <a:r>
              <a:rPr lang="en-GB" dirty="0" smtClean="0"/>
              <a:t>Any of the following books and write a </a:t>
            </a:r>
            <a:r>
              <a:rPr lang="en-GB" b="1" dirty="0" smtClean="0"/>
              <a:t>book review</a:t>
            </a:r>
            <a:r>
              <a:rPr lang="en-GB" dirty="0" smtClean="0"/>
              <a:t>. If you have a Kindle, you can buy and download these books, or you can download the app and pay and read these books on there, or you can search the internet for free chapters and make your review off of them.</a:t>
            </a:r>
          </a:p>
          <a:p>
            <a:pPr marL="342900" indent="-342900">
              <a:buFont typeface="Arial" panose="020B0604020202020204" pitchFamily="34" charset="0"/>
              <a:buChar char="•"/>
            </a:pPr>
            <a:r>
              <a:rPr lang="en-GB" b="1" dirty="0" smtClean="0"/>
              <a:t>Prisoners of Geography: Ten maps that tell you everything you need to know about global politics – Tim Marshall</a:t>
            </a:r>
          </a:p>
          <a:p>
            <a:pPr marL="342900" indent="-342900">
              <a:buFont typeface="Arial" panose="020B0604020202020204" pitchFamily="34" charset="0"/>
              <a:buChar char="•"/>
            </a:pPr>
            <a:r>
              <a:rPr lang="en-GB" b="1" dirty="0" smtClean="0"/>
              <a:t>Worth Dying For: The Power and Politics of Flags – Tim Marshall</a:t>
            </a:r>
          </a:p>
        </p:txBody>
      </p:sp>
    </p:spTree>
    <p:extLst>
      <p:ext uri="{BB962C8B-B14F-4D97-AF65-F5344CB8AC3E}">
        <p14:creationId xmlns:p14="http://schemas.microsoft.com/office/powerpoint/2010/main" val="20900631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691</Words>
  <Application>Microsoft Office PowerPoint</Application>
  <PresentationFormat>A4 Paper (210x297 mm)</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Chiller</vt:lpstr>
      <vt:lpstr>Ink Free</vt:lpstr>
      <vt:lpstr>Office Theme</vt:lpstr>
      <vt:lpstr>Geography Department Passion Project</vt:lpstr>
      <vt:lpstr>PowerPoint Presentation</vt:lpstr>
      <vt:lpstr>PowerPoint Presentation</vt:lpstr>
      <vt:lpstr>PowerPoint Presentation</vt:lpstr>
      <vt:lpstr>PowerPoint Presentation</vt:lpstr>
      <vt:lpstr>PowerPoint Presentation</vt:lpstr>
      <vt:lpstr>PowerPoint Presentation</vt:lpstr>
    </vt:vector>
  </TitlesOfParts>
  <Company>The Prospere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 Gallagher</dc:creator>
  <cp:lastModifiedBy>Caroline Morgan</cp:lastModifiedBy>
  <cp:revision>9</cp:revision>
  <dcterms:created xsi:type="dcterms:W3CDTF">2020-03-31T16:26:27Z</dcterms:created>
  <dcterms:modified xsi:type="dcterms:W3CDTF">2020-04-02T14:05:55Z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-1037080362</vt:i4>
  </property>
  <property fmtid="{D5CDD505-2E9C-101B-9397-08002B2CF9AE}" pid="3" name="_NewReviewCycle">
    <vt:lpwstr/>
  </property>
  <property fmtid="{D5CDD505-2E9C-101B-9397-08002B2CF9AE}" pid="4" name="_EmailSubject">
    <vt:lpwstr>Easter passion projects - help sheets x</vt:lpwstr>
  </property>
  <property fmtid="{D5CDD505-2E9C-101B-9397-08002B2CF9AE}" pid="5" name="_AuthorEmailDisplayName">
    <vt:lpwstr>Caroline Morgan</vt:lpwstr>
  </property>
  <property fmtid="{D5CDD505-2E9C-101B-9397-08002B2CF9AE}" pid="6" name="_AuthorEmail">
    <vt:lpwstr>C.Morgan@chorltonhigh.manchester.sch.uk</vt:lpwstr>
  </property>
  <property fmtid="{D5CDD505-2E9C-101B-9397-08002B2CF9AE}" pid="7" name="_PreviousAdHocReviewCycleID">
    <vt:i4>-1648957759</vt:i4>
  </property>
</Properties>
</file>