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6" r:id="rId2"/>
    <p:sldId id="299" r:id="rId3"/>
    <p:sldId id="257" r:id="rId4"/>
    <p:sldId id="266" r:id="rId5"/>
    <p:sldId id="296" r:id="rId6"/>
    <p:sldId id="286" r:id="rId7"/>
    <p:sldId id="287" r:id="rId8"/>
    <p:sldId id="288" r:id="rId9"/>
    <p:sldId id="289" r:id="rId10"/>
    <p:sldId id="290" r:id="rId11"/>
    <p:sldId id="291" r:id="rId12"/>
    <p:sldId id="292" r:id="rId13"/>
    <p:sldId id="293" r:id="rId14"/>
    <p:sldId id="300" r:id="rId15"/>
    <p:sldId id="301" r:id="rId16"/>
    <p:sldId id="302" r:id="rId17"/>
    <p:sldId id="303" r:id="rId18"/>
    <p:sldId id="304" r:id="rId19"/>
    <p:sldId id="305" r:id="rId20"/>
    <p:sldId id="306" r:id="rId21"/>
    <p:sldId id="307" r:id="rId22"/>
    <p:sldId id="308" r:id="rId23"/>
    <p:sldId id="267" r:id="rId24"/>
    <p:sldId id="294" r:id="rId25"/>
    <p:sldId id="268" r:id="rId26"/>
    <p:sldId id="270" r:id="rId27"/>
    <p:sldId id="271" r:id="rId28"/>
    <p:sldId id="269" r:id="rId29"/>
    <p:sldId id="297" r:id="rId30"/>
    <p:sldId id="264" r:id="rId31"/>
    <p:sldId id="272" r:id="rId32"/>
    <p:sldId id="273" r:id="rId33"/>
    <p:sldId id="274" r:id="rId34"/>
    <p:sldId id="275" r:id="rId35"/>
    <p:sldId id="276" r:id="rId36"/>
    <p:sldId id="298" r:id="rId37"/>
    <p:sldId id="265" r:id="rId3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4540"/>
    <a:srgbClr val="E31965"/>
    <a:srgbClr val="28388F"/>
    <a:srgbClr val="E60E63"/>
    <a:srgbClr val="9D9D9D"/>
    <a:srgbClr val="8FC449"/>
    <a:srgbClr val="18A2B0"/>
    <a:srgbClr val="F49231"/>
    <a:srgbClr val="19A2B0"/>
    <a:srgbClr val="38B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83849" autoAdjust="0"/>
  </p:normalViewPr>
  <p:slideViewPr>
    <p:cSldViewPr snapToGrid="0">
      <p:cViewPr varScale="1">
        <p:scale>
          <a:sx n="92" d="100"/>
          <a:sy n="92" d="100"/>
        </p:scale>
        <p:origin x="123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7889997-3485-4B8A-8F66-EBC63A0CD0FD}" type="datetimeFigureOut">
              <a:rPr lang="en-GB" smtClean="0"/>
              <a:t>23/09/2020</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CB17BB47-CACE-48F2-8283-8FC4D91C96E3}" type="slidenum">
              <a:rPr lang="en-GB" smtClean="0"/>
              <a:t>‹#›</a:t>
            </a:fld>
            <a:endParaRPr lang="en-GB"/>
          </a:p>
        </p:txBody>
      </p:sp>
    </p:spTree>
    <p:extLst>
      <p:ext uri="{BB962C8B-B14F-4D97-AF65-F5344CB8AC3E}">
        <p14:creationId xmlns:p14="http://schemas.microsoft.com/office/powerpoint/2010/main" val="2482952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CD55845-64EE-46E5-9EAF-DF1774E4774B}" type="datetimeFigureOut">
              <a:rPr lang="en-GB" smtClean="0"/>
              <a:t>23/09/2020</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B17CEFA-C3D0-4223-A467-B07A47D61A50}" type="slidenum">
              <a:rPr lang="en-GB" smtClean="0"/>
              <a:t>‹#›</a:t>
            </a:fld>
            <a:endParaRPr lang="en-GB"/>
          </a:p>
        </p:txBody>
      </p:sp>
    </p:spTree>
    <p:extLst>
      <p:ext uri="{BB962C8B-B14F-4D97-AF65-F5344CB8AC3E}">
        <p14:creationId xmlns:p14="http://schemas.microsoft.com/office/powerpoint/2010/main" val="2766889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solidFill>
                  <a:schemeClr val="accent1">
                    <a:lumMod val="50000"/>
                  </a:schemeClr>
                </a:solidFill>
              </a:rPr>
              <a:t>In here you will find a post which will link you to a survey we want you to complete. </a:t>
            </a:r>
          </a:p>
          <a:p>
            <a:pPr algn="just"/>
            <a:r>
              <a:rPr lang="en-US" sz="1200" dirty="0">
                <a:solidFill>
                  <a:schemeClr val="accent1">
                    <a:lumMod val="50000"/>
                  </a:schemeClr>
                </a:solidFill>
              </a:rPr>
              <a:t>Do this now before we continue the session. </a:t>
            </a:r>
          </a:p>
          <a:p>
            <a:endParaRPr lang="en-GB" dirty="0"/>
          </a:p>
        </p:txBody>
      </p:sp>
      <p:sp>
        <p:nvSpPr>
          <p:cNvPr id="4" name="Slide Number Placeholder 3"/>
          <p:cNvSpPr>
            <a:spLocks noGrp="1"/>
          </p:cNvSpPr>
          <p:nvPr>
            <p:ph type="sldNum" sz="quarter" idx="10"/>
          </p:nvPr>
        </p:nvSpPr>
        <p:spPr/>
        <p:txBody>
          <a:bodyPr/>
          <a:lstStyle/>
          <a:p>
            <a:fld id="{5B17CEFA-C3D0-4223-A467-B07A47D61A50}" type="slidenum">
              <a:rPr lang="en-GB" smtClean="0"/>
              <a:t>2</a:t>
            </a:fld>
            <a:endParaRPr lang="en-GB"/>
          </a:p>
        </p:txBody>
      </p:sp>
    </p:spTree>
    <p:extLst>
      <p:ext uri="{BB962C8B-B14F-4D97-AF65-F5344CB8AC3E}">
        <p14:creationId xmlns:p14="http://schemas.microsoft.com/office/powerpoint/2010/main" val="798347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17CEFA-C3D0-4223-A467-B07A47D61A50}" type="slidenum">
              <a:rPr lang="en-GB" smtClean="0"/>
              <a:t>12</a:t>
            </a:fld>
            <a:endParaRPr lang="en-GB"/>
          </a:p>
        </p:txBody>
      </p:sp>
    </p:spTree>
    <p:extLst>
      <p:ext uri="{BB962C8B-B14F-4D97-AF65-F5344CB8AC3E}">
        <p14:creationId xmlns:p14="http://schemas.microsoft.com/office/powerpoint/2010/main" val="714673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students that some subjects might not have activated a class notebook. </a:t>
            </a:r>
          </a:p>
          <a:p>
            <a:r>
              <a:rPr lang="en-US" dirty="0"/>
              <a:t>This will mean</a:t>
            </a:r>
            <a:r>
              <a:rPr lang="en-US" baseline="0" dirty="0"/>
              <a:t> they should work in their school exercise book, or work on the linked documents that have been attached tot heir assignments/posts. </a:t>
            </a:r>
            <a:endParaRPr lang="en-GB" dirty="0"/>
          </a:p>
        </p:txBody>
      </p:sp>
      <p:sp>
        <p:nvSpPr>
          <p:cNvPr id="4" name="Slide Number Placeholder 3"/>
          <p:cNvSpPr>
            <a:spLocks noGrp="1"/>
          </p:cNvSpPr>
          <p:nvPr>
            <p:ph type="sldNum" sz="quarter" idx="10"/>
          </p:nvPr>
        </p:nvSpPr>
        <p:spPr/>
        <p:txBody>
          <a:bodyPr/>
          <a:lstStyle/>
          <a:p>
            <a:fld id="{5B17CEFA-C3D0-4223-A467-B07A47D61A50}" type="slidenum">
              <a:rPr lang="en-GB" smtClean="0"/>
              <a:t>16</a:t>
            </a:fld>
            <a:endParaRPr lang="en-GB"/>
          </a:p>
        </p:txBody>
      </p:sp>
    </p:spTree>
    <p:extLst>
      <p:ext uri="{BB962C8B-B14F-4D97-AF65-F5344CB8AC3E}">
        <p14:creationId xmlns:p14="http://schemas.microsoft.com/office/powerpoint/2010/main" val="839314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i="1" dirty="0"/>
              <a:t>Content Library:</a:t>
            </a:r>
            <a:r>
              <a:rPr lang="en-GB" b="1" i="1"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b="1" i="1" dirty="0"/>
              <a:t>Q: </a:t>
            </a:r>
            <a:r>
              <a:rPr lang="en-GB" i="1" dirty="0"/>
              <a:t>What would you find helpful for Teachers to put in the </a:t>
            </a:r>
            <a:r>
              <a:rPr lang="en-GB" b="1" i="1" dirty="0"/>
              <a:t>Content Library</a:t>
            </a:r>
            <a:r>
              <a:rPr lang="en-GB" i="1"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indent="0" algn="l" defTabSz="914400" rtl="0" eaLnBrk="1" fontAlgn="auto" latinLnBrk="0" hangingPunct="1">
              <a:lnSpc>
                <a:spcPct val="100000"/>
              </a:lnSpc>
              <a:spcBef>
                <a:spcPts val="0"/>
              </a:spcBef>
              <a:spcAft>
                <a:spcPts val="0"/>
              </a:spcAft>
              <a:buClrTx/>
              <a:buSzTx/>
              <a:buFontTx/>
              <a:buNone/>
              <a:tabLst/>
              <a:defRPr/>
            </a:pPr>
            <a:r>
              <a:rPr lang="en-GB" b="1" i="1" dirty="0"/>
              <a:t>Students notebook:</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part of the Notebook is shared between you and the teacher. Teachers have access to every student notebook so they can see what work you are completing!</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i="1" dirty="0"/>
          </a:p>
          <a:p>
            <a:endParaRPr lang="en-GB" dirty="0"/>
          </a:p>
        </p:txBody>
      </p:sp>
      <p:sp>
        <p:nvSpPr>
          <p:cNvPr id="4" name="Slide Number Placeholder 3"/>
          <p:cNvSpPr>
            <a:spLocks noGrp="1"/>
          </p:cNvSpPr>
          <p:nvPr>
            <p:ph type="sldNum" sz="quarter" idx="10"/>
          </p:nvPr>
        </p:nvSpPr>
        <p:spPr/>
        <p:txBody>
          <a:bodyPr/>
          <a:lstStyle/>
          <a:p>
            <a:fld id="{5B17CEFA-C3D0-4223-A467-B07A47D61A50}" type="slidenum">
              <a:rPr lang="en-GB" smtClean="0"/>
              <a:t>18</a:t>
            </a:fld>
            <a:endParaRPr lang="en-GB"/>
          </a:p>
        </p:txBody>
      </p:sp>
    </p:spTree>
    <p:extLst>
      <p:ext uri="{BB962C8B-B14F-4D97-AF65-F5344CB8AC3E}">
        <p14:creationId xmlns:p14="http://schemas.microsoft.com/office/powerpoint/2010/main" val="918035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200" b="1" i="1" dirty="0">
                <a:solidFill>
                  <a:srgbClr val="28388F"/>
                </a:solidFill>
              </a:rPr>
              <a:t>Remind Students:</a:t>
            </a:r>
          </a:p>
          <a:p>
            <a:pPr algn="just"/>
            <a:r>
              <a:rPr lang="en-GB" sz="1200" dirty="0">
                <a:solidFill>
                  <a:srgbClr val="28388F"/>
                </a:solidFill>
              </a:rPr>
              <a:t>You will notice that when you click into a page, you are presented with a </a:t>
            </a:r>
            <a:r>
              <a:rPr lang="en-GB" sz="1200" b="1" dirty="0">
                <a:solidFill>
                  <a:srgbClr val="28388F"/>
                </a:solidFill>
              </a:rPr>
              <a:t>ribbon</a:t>
            </a:r>
            <a:r>
              <a:rPr lang="en-GB" sz="1200" dirty="0">
                <a:solidFill>
                  <a:srgbClr val="28388F"/>
                </a:solidFill>
              </a:rPr>
              <a:t> at the top of the screen, very similar to Microsoft Word &amp; PowerPoint. </a:t>
            </a:r>
          </a:p>
          <a:p>
            <a:pPr algn="just"/>
            <a:r>
              <a:rPr lang="en-GB" sz="1200" dirty="0">
                <a:solidFill>
                  <a:srgbClr val="28388F"/>
                </a:solidFill>
              </a:rPr>
              <a:t>These tools and features let you edit the page and allow you to make notes and complete School work, just the same way you would in your exercise book. </a:t>
            </a:r>
            <a:endParaRPr lang="en-GB" sz="1200" b="1" i="1" dirty="0">
              <a:solidFill>
                <a:srgbClr val="28388F"/>
              </a:solidFill>
            </a:endParaRPr>
          </a:p>
          <a:p>
            <a:endParaRPr lang="en-GB" dirty="0"/>
          </a:p>
        </p:txBody>
      </p:sp>
      <p:sp>
        <p:nvSpPr>
          <p:cNvPr id="4" name="Slide Number Placeholder 3"/>
          <p:cNvSpPr>
            <a:spLocks noGrp="1"/>
          </p:cNvSpPr>
          <p:nvPr>
            <p:ph type="sldNum" sz="quarter" idx="10"/>
          </p:nvPr>
        </p:nvSpPr>
        <p:spPr/>
        <p:txBody>
          <a:bodyPr/>
          <a:lstStyle/>
          <a:p>
            <a:fld id="{5B17CEFA-C3D0-4223-A467-B07A47D61A50}" type="slidenum">
              <a:rPr lang="en-GB" smtClean="0"/>
              <a:t>19</a:t>
            </a:fld>
            <a:endParaRPr lang="en-GB"/>
          </a:p>
        </p:txBody>
      </p:sp>
    </p:spTree>
    <p:extLst>
      <p:ext uri="{BB962C8B-B14F-4D97-AF65-F5344CB8AC3E}">
        <p14:creationId xmlns:p14="http://schemas.microsoft.com/office/powerpoint/2010/main" val="606678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Talk students through the main areas</a:t>
            </a:r>
            <a:r>
              <a:rPr lang="en-GB" sz="1200" baseline="0" dirty="0"/>
              <a:t> of the class notebook:</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The ‘Home’ Tab in the Ribbon has everything you would usually find in Microsoft Word (Use this tab to format your work). You can change font type and size, use bullet points and highlight text. You can even use the ‘Tags’ to create ‘To Do’ lists, or tag a piece of content as important.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The ‘Insert’ Tab in the Ribbon let’s you create tables, insert a File (such as a Word Document), a link to a website or video, as well as audio!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The Draw Tab in the Ribbon let’s you draw or sketch with your mouse. There’s even a digital highlighter, so once you have completed some work, you could highlight sections that are of key importance!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The View Tab in the Ribbon let’s you explore a range of accessibility options. For example, you could use the Immersive reader to have any text on screen read out to you in a number of different languages. The Reading view helps you to focus on text on screen. You could change the page colour of your notebook to help with contrast!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10"/>
          </p:nvPr>
        </p:nvSpPr>
        <p:spPr/>
        <p:txBody>
          <a:bodyPr/>
          <a:lstStyle/>
          <a:p>
            <a:fld id="{5B17CEFA-C3D0-4223-A467-B07A47D61A50}" type="slidenum">
              <a:rPr lang="en-GB" smtClean="0"/>
              <a:t>20</a:t>
            </a:fld>
            <a:endParaRPr lang="en-GB"/>
          </a:p>
        </p:txBody>
      </p:sp>
    </p:spTree>
    <p:extLst>
      <p:ext uri="{BB962C8B-B14F-4D97-AF65-F5344CB8AC3E}">
        <p14:creationId xmlns:p14="http://schemas.microsoft.com/office/powerpoint/2010/main" val="3481581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WAGOLL:</a:t>
            </a:r>
          </a:p>
          <a:p>
            <a:r>
              <a:rPr lang="en-US" dirty="0"/>
              <a:t>Show students an example of what a class notebook</a:t>
            </a:r>
            <a:r>
              <a:rPr lang="en-US" baseline="0" dirty="0"/>
              <a:t> might look like. </a:t>
            </a:r>
          </a:p>
          <a:p>
            <a:r>
              <a:rPr lang="en-US" baseline="0" dirty="0"/>
              <a:t>Remind students this can be viewed by themselves and their teacher. </a:t>
            </a:r>
            <a:endParaRPr lang="en-GB" dirty="0"/>
          </a:p>
        </p:txBody>
      </p:sp>
      <p:sp>
        <p:nvSpPr>
          <p:cNvPr id="4" name="Slide Number Placeholder 3"/>
          <p:cNvSpPr>
            <a:spLocks noGrp="1"/>
          </p:cNvSpPr>
          <p:nvPr>
            <p:ph type="sldNum" sz="quarter" idx="10"/>
          </p:nvPr>
        </p:nvSpPr>
        <p:spPr/>
        <p:txBody>
          <a:bodyPr/>
          <a:lstStyle/>
          <a:p>
            <a:fld id="{5B17CEFA-C3D0-4223-A467-B07A47D61A50}" type="slidenum">
              <a:rPr lang="en-GB" smtClean="0"/>
              <a:t>21</a:t>
            </a:fld>
            <a:endParaRPr lang="en-GB"/>
          </a:p>
        </p:txBody>
      </p:sp>
    </p:spTree>
    <p:extLst>
      <p:ext uri="{BB962C8B-B14F-4D97-AF65-F5344CB8AC3E}">
        <p14:creationId xmlns:p14="http://schemas.microsoft.com/office/powerpoint/2010/main" val="1065190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Practice:</a:t>
            </a:r>
          </a:p>
          <a:p>
            <a:r>
              <a:rPr lang="en-US" dirty="0"/>
              <a:t>This task will need</a:t>
            </a:r>
            <a:r>
              <a:rPr lang="en-US" baseline="0" dirty="0"/>
              <a:t> to be set up and distributed prior to the lesson. Students should follow the practice task to enable them to engage with their class notebook. </a:t>
            </a:r>
          </a:p>
          <a:p>
            <a:r>
              <a:rPr lang="en-US" baseline="0" dirty="0"/>
              <a:t>This will also give them an opportunity to ask questions relating to class notebooks. </a:t>
            </a:r>
          </a:p>
          <a:p>
            <a:r>
              <a:rPr lang="en-US" u="sng" baseline="0" dirty="0">
                <a:solidFill>
                  <a:srgbClr val="FF0000"/>
                </a:solidFill>
              </a:rPr>
              <a:t>Be mindful of time for the session</a:t>
            </a:r>
            <a:endParaRPr lang="en-GB" u="sng" dirty="0">
              <a:solidFill>
                <a:srgbClr val="FF0000"/>
              </a:solidFill>
            </a:endParaRPr>
          </a:p>
        </p:txBody>
      </p:sp>
      <p:sp>
        <p:nvSpPr>
          <p:cNvPr id="4" name="Slide Number Placeholder 3"/>
          <p:cNvSpPr>
            <a:spLocks noGrp="1"/>
          </p:cNvSpPr>
          <p:nvPr>
            <p:ph type="sldNum" sz="quarter" idx="10"/>
          </p:nvPr>
        </p:nvSpPr>
        <p:spPr/>
        <p:txBody>
          <a:bodyPr/>
          <a:lstStyle/>
          <a:p>
            <a:fld id="{5B17CEFA-C3D0-4223-A467-B07A47D61A50}" type="slidenum">
              <a:rPr lang="en-GB" smtClean="0"/>
              <a:t>22</a:t>
            </a:fld>
            <a:endParaRPr lang="en-GB"/>
          </a:p>
        </p:txBody>
      </p:sp>
    </p:spTree>
    <p:extLst>
      <p:ext uri="{BB962C8B-B14F-4D97-AF65-F5344CB8AC3E}">
        <p14:creationId xmlns:p14="http://schemas.microsoft.com/office/powerpoint/2010/main" val="2822083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solidFill>
                  <a:srgbClr val="E31965"/>
                </a:solidFill>
              </a:rPr>
              <a:t>Additional guidance:</a:t>
            </a:r>
          </a:p>
          <a:p>
            <a:pPr algn="just"/>
            <a:r>
              <a:rPr lang="en-US" b="1" dirty="0">
                <a:solidFill>
                  <a:srgbClr val="E31965"/>
                </a:solidFill>
              </a:rPr>
              <a:t>Reference materials </a:t>
            </a:r>
            <a:r>
              <a:rPr lang="en-US" b="0" dirty="0">
                <a:solidFill>
                  <a:srgbClr val="283591"/>
                </a:solidFill>
              </a:rPr>
              <a:t>might be added, these are resources to help support you in completing your work. </a:t>
            </a:r>
          </a:p>
          <a:p>
            <a:pPr algn="just"/>
            <a:r>
              <a:rPr lang="en-US" b="1" dirty="0">
                <a:solidFill>
                  <a:srgbClr val="E31965"/>
                </a:solidFill>
              </a:rPr>
              <a:t>Rubric</a:t>
            </a:r>
            <a:r>
              <a:rPr lang="en-US" b="0" dirty="0">
                <a:solidFill>
                  <a:srgbClr val="E31965"/>
                </a:solidFill>
              </a:rPr>
              <a:t>: </a:t>
            </a:r>
            <a:r>
              <a:rPr lang="en-US" b="0" dirty="0">
                <a:solidFill>
                  <a:srgbClr val="283591"/>
                </a:solidFill>
              </a:rPr>
              <a:t>If you are completing an assessment piece your teacher might give your some criteria</a:t>
            </a:r>
          </a:p>
          <a:p>
            <a:endParaRPr lang="en-GB" dirty="0"/>
          </a:p>
        </p:txBody>
      </p:sp>
      <p:sp>
        <p:nvSpPr>
          <p:cNvPr id="4" name="Slide Number Placeholder 3"/>
          <p:cNvSpPr>
            <a:spLocks noGrp="1"/>
          </p:cNvSpPr>
          <p:nvPr>
            <p:ph type="sldNum" sz="quarter" idx="10"/>
          </p:nvPr>
        </p:nvSpPr>
        <p:spPr/>
        <p:txBody>
          <a:bodyPr/>
          <a:lstStyle/>
          <a:p>
            <a:fld id="{5B17CEFA-C3D0-4223-A467-B07A47D61A50}" type="slidenum">
              <a:rPr lang="en-GB" smtClean="0"/>
              <a:t>25</a:t>
            </a:fld>
            <a:endParaRPr lang="en-GB"/>
          </a:p>
        </p:txBody>
      </p:sp>
    </p:spTree>
    <p:extLst>
      <p:ext uri="{BB962C8B-B14F-4D97-AF65-F5344CB8AC3E}">
        <p14:creationId xmlns:p14="http://schemas.microsoft.com/office/powerpoint/2010/main" val="778175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Turning in work:</a:t>
            </a:r>
          </a:p>
          <a:p>
            <a:r>
              <a:rPr lang="en-US" dirty="0"/>
              <a:t>Be clear with students that they should work directly</a:t>
            </a:r>
            <a:r>
              <a:rPr lang="en-US" baseline="0" dirty="0"/>
              <a:t> on any linked documents, and click ‘Turn in’ when this has been completed. If they don’t Turn In work this will not be submitted or visible to their teachers.</a:t>
            </a:r>
          </a:p>
          <a:p>
            <a:endParaRPr lang="en-US" baseline="0" dirty="0"/>
          </a:p>
          <a:p>
            <a:r>
              <a:rPr lang="en-US" baseline="0" dirty="0"/>
              <a:t>If students do submit work they can undo the action using the same button to recall their work. </a:t>
            </a:r>
            <a:endParaRPr lang="en-GB" dirty="0"/>
          </a:p>
        </p:txBody>
      </p:sp>
      <p:sp>
        <p:nvSpPr>
          <p:cNvPr id="4" name="Slide Number Placeholder 3"/>
          <p:cNvSpPr>
            <a:spLocks noGrp="1"/>
          </p:cNvSpPr>
          <p:nvPr>
            <p:ph type="sldNum" sz="quarter" idx="10"/>
          </p:nvPr>
        </p:nvSpPr>
        <p:spPr/>
        <p:txBody>
          <a:bodyPr/>
          <a:lstStyle/>
          <a:p>
            <a:fld id="{5B17CEFA-C3D0-4223-A467-B07A47D61A50}" type="slidenum">
              <a:rPr lang="en-GB" smtClean="0"/>
              <a:t>26</a:t>
            </a:fld>
            <a:endParaRPr lang="en-GB"/>
          </a:p>
        </p:txBody>
      </p:sp>
    </p:spTree>
    <p:extLst>
      <p:ext uri="{BB962C8B-B14F-4D97-AF65-F5344CB8AC3E}">
        <p14:creationId xmlns:p14="http://schemas.microsoft.com/office/powerpoint/2010/main" val="3249852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information related to linking</a:t>
            </a:r>
            <a:r>
              <a:rPr lang="en-US" baseline="0" dirty="0"/>
              <a:t> work or a document to their assignments. This might be to submit drawings, designs, photographs, audio clips etc. depending on the subject. This process might </a:t>
            </a:r>
            <a:r>
              <a:rPr lang="en-US" u="sng" baseline="0" dirty="0"/>
              <a:t>look</a:t>
            </a:r>
            <a:r>
              <a:rPr lang="en-US" baseline="0" dirty="0"/>
              <a:t> a little different on a phone/tablet but it should be completed the same way. </a:t>
            </a:r>
            <a:endParaRPr lang="en-GB" dirty="0"/>
          </a:p>
        </p:txBody>
      </p:sp>
      <p:sp>
        <p:nvSpPr>
          <p:cNvPr id="4" name="Slide Number Placeholder 3"/>
          <p:cNvSpPr>
            <a:spLocks noGrp="1"/>
          </p:cNvSpPr>
          <p:nvPr>
            <p:ph type="sldNum" sz="quarter" idx="10"/>
          </p:nvPr>
        </p:nvSpPr>
        <p:spPr/>
        <p:txBody>
          <a:bodyPr/>
          <a:lstStyle/>
          <a:p>
            <a:fld id="{5B17CEFA-C3D0-4223-A467-B07A47D61A50}" type="slidenum">
              <a:rPr lang="en-GB" smtClean="0"/>
              <a:t>27</a:t>
            </a:fld>
            <a:endParaRPr lang="en-GB"/>
          </a:p>
        </p:txBody>
      </p:sp>
    </p:spTree>
    <p:extLst>
      <p:ext uri="{BB962C8B-B14F-4D97-AF65-F5344CB8AC3E}">
        <p14:creationId xmlns:p14="http://schemas.microsoft.com/office/powerpoint/2010/main" val="665258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17CEFA-C3D0-4223-A467-B07A47D61A50}" type="slidenum">
              <a:rPr lang="en-GB" smtClean="0"/>
              <a:t>4</a:t>
            </a:fld>
            <a:endParaRPr lang="en-GB"/>
          </a:p>
        </p:txBody>
      </p:sp>
    </p:spTree>
    <p:extLst>
      <p:ext uri="{BB962C8B-B14F-4D97-AF65-F5344CB8AC3E}">
        <p14:creationId xmlns:p14="http://schemas.microsoft.com/office/powerpoint/2010/main" val="886367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Practice:</a:t>
            </a:r>
          </a:p>
          <a:p>
            <a:r>
              <a:rPr lang="en-US" dirty="0"/>
              <a:t>This task will need</a:t>
            </a:r>
            <a:r>
              <a:rPr lang="en-US" baseline="0" dirty="0"/>
              <a:t> to be set up and distributed prior to the lesson. Students should follow the practice task to enable them to engage with their assignment. </a:t>
            </a:r>
          </a:p>
          <a:p>
            <a:r>
              <a:rPr lang="en-US" baseline="0" dirty="0"/>
              <a:t>This will also give them an opportunity to ask questions relating to assignments. </a:t>
            </a:r>
          </a:p>
          <a:p>
            <a:pPr marL="171450" indent="-171450">
              <a:buFont typeface="Arial" panose="020B0604020202020204" pitchFamily="34" charset="0"/>
              <a:buChar char="•"/>
            </a:pPr>
            <a:r>
              <a:rPr lang="en-US" u="sng" baseline="0" dirty="0">
                <a:solidFill>
                  <a:srgbClr val="FF0000"/>
                </a:solidFill>
              </a:rPr>
              <a:t>Be mindful of time for the session</a:t>
            </a:r>
          </a:p>
          <a:p>
            <a:pPr marL="171450" indent="-171450">
              <a:buFont typeface="Arial" panose="020B0604020202020204" pitchFamily="34" charset="0"/>
              <a:buChar char="•"/>
            </a:pPr>
            <a:r>
              <a:rPr lang="en-US" u="sng" baseline="0" dirty="0">
                <a:solidFill>
                  <a:srgbClr val="FF0000"/>
                </a:solidFill>
              </a:rPr>
              <a:t>Remind students this is also where they will need to access their home learning and home study tasks this year (NOT DODDLE)</a:t>
            </a:r>
            <a:endParaRPr lang="en-GB" u="sng" dirty="0">
              <a:solidFill>
                <a:srgbClr val="FF0000"/>
              </a:solidFill>
            </a:endParaRPr>
          </a:p>
          <a:p>
            <a:endParaRPr lang="en-GB" dirty="0"/>
          </a:p>
        </p:txBody>
      </p:sp>
      <p:sp>
        <p:nvSpPr>
          <p:cNvPr id="4" name="Slide Number Placeholder 3"/>
          <p:cNvSpPr>
            <a:spLocks noGrp="1"/>
          </p:cNvSpPr>
          <p:nvPr>
            <p:ph type="sldNum" sz="quarter" idx="10"/>
          </p:nvPr>
        </p:nvSpPr>
        <p:spPr/>
        <p:txBody>
          <a:bodyPr/>
          <a:lstStyle/>
          <a:p>
            <a:fld id="{5B17CEFA-C3D0-4223-A467-B07A47D61A50}" type="slidenum">
              <a:rPr lang="en-GB" smtClean="0"/>
              <a:t>28</a:t>
            </a:fld>
            <a:endParaRPr lang="en-GB"/>
          </a:p>
        </p:txBody>
      </p:sp>
    </p:spTree>
    <p:extLst>
      <p:ext uri="{BB962C8B-B14F-4D97-AF65-F5344CB8AC3E}">
        <p14:creationId xmlns:p14="http://schemas.microsoft.com/office/powerpoint/2010/main" val="2278701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4048B3"/>
                </a:solidFill>
              </a:rPr>
              <a:t>Express to students the following: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048B3"/>
                </a:solidFill>
              </a:rPr>
              <a:t>The chat function is to be used between a teacher and a student, not between students.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048B3"/>
                </a:solidFill>
              </a:rPr>
              <a:t>This allows you to get support to your specific concerns with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4048B3"/>
              </a:solidFill>
            </a:endParaRPr>
          </a:p>
          <a:p>
            <a:pPr marL="0" indent="0" algn="just">
              <a:buNone/>
            </a:pPr>
            <a:r>
              <a:rPr lang="en-US" sz="1200" b="1" i="1" dirty="0">
                <a:solidFill>
                  <a:srgbClr val="4048B3"/>
                </a:solidFill>
              </a:rPr>
              <a:t>All chat areas will be moderated.</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4048B3"/>
              </a:solidFill>
            </a:endParaRPr>
          </a:p>
          <a:p>
            <a:endParaRPr lang="en-GB" dirty="0"/>
          </a:p>
        </p:txBody>
      </p:sp>
      <p:sp>
        <p:nvSpPr>
          <p:cNvPr id="4" name="Slide Number Placeholder 3"/>
          <p:cNvSpPr>
            <a:spLocks noGrp="1"/>
          </p:cNvSpPr>
          <p:nvPr>
            <p:ph type="sldNum" sz="quarter" idx="10"/>
          </p:nvPr>
        </p:nvSpPr>
        <p:spPr/>
        <p:txBody>
          <a:bodyPr/>
          <a:lstStyle/>
          <a:p>
            <a:fld id="{5B17CEFA-C3D0-4223-A467-B07A47D61A50}" type="slidenum">
              <a:rPr lang="en-GB" smtClean="0"/>
              <a:t>31</a:t>
            </a:fld>
            <a:endParaRPr lang="en-GB"/>
          </a:p>
        </p:txBody>
      </p:sp>
    </p:spTree>
    <p:extLst>
      <p:ext uri="{BB962C8B-B14F-4D97-AF65-F5344CB8AC3E}">
        <p14:creationId xmlns:p14="http://schemas.microsoft.com/office/powerpoint/2010/main" val="1499941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students how to access the chat feature and how to send a message to</a:t>
            </a:r>
            <a:r>
              <a:rPr lang="en-US" baseline="0" dirty="0"/>
              <a:t> t</a:t>
            </a:r>
            <a:r>
              <a:rPr lang="en-US" dirty="0"/>
              <a:t>heir teacher. </a:t>
            </a:r>
          </a:p>
          <a:p>
            <a:r>
              <a:rPr lang="en-US" dirty="0"/>
              <a:t>Teachers names will begin with ‘</a:t>
            </a:r>
            <a:r>
              <a:rPr lang="en-US" dirty="0" err="1"/>
              <a:t>Mr</a:t>
            </a:r>
            <a:r>
              <a:rPr lang="en-US" dirty="0"/>
              <a:t>’ ‘</a:t>
            </a:r>
            <a:r>
              <a:rPr lang="en-US" dirty="0" err="1"/>
              <a:t>Mrs</a:t>
            </a:r>
            <a:r>
              <a:rPr lang="en-US" dirty="0"/>
              <a:t>’ ‘</a:t>
            </a:r>
            <a:r>
              <a:rPr lang="en-US" dirty="0" err="1"/>
              <a:t>Ms</a:t>
            </a:r>
            <a:r>
              <a:rPr lang="en-US" dirty="0"/>
              <a:t>’ for example ‘</a:t>
            </a:r>
            <a:r>
              <a:rPr lang="en-US" dirty="0" err="1"/>
              <a:t>Mr</a:t>
            </a:r>
            <a:r>
              <a:rPr lang="en-US" dirty="0"/>
              <a:t> Rayworth’</a:t>
            </a:r>
          </a:p>
          <a:p>
            <a:r>
              <a:rPr lang="en-US" i="1" dirty="0"/>
              <a:t>When</a:t>
            </a:r>
            <a:r>
              <a:rPr lang="en-US" i="1" baseline="0" dirty="0"/>
              <a:t> students start to type this will bring up their teachers names. Students should be clear they are sending to the correct teacher. </a:t>
            </a:r>
            <a:endParaRPr lang="en-GB" i="1" dirty="0"/>
          </a:p>
        </p:txBody>
      </p:sp>
      <p:sp>
        <p:nvSpPr>
          <p:cNvPr id="4" name="Slide Number Placeholder 3"/>
          <p:cNvSpPr>
            <a:spLocks noGrp="1"/>
          </p:cNvSpPr>
          <p:nvPr>
            <p:ph type="sldNum" sz="quarter" idx="10"/>
          </p:nvPr>
        </p:nvSpPr>
        <p:spPr/>
        <p:txBody>
          <a:bodyPr/>
          <a:lstStyle/>
          <a:p>
            <a:fld id="{5B17CEFA-C3D0-4223-A467-B07A47D61A50}" type="slidenum">
              <a:rPr lang="en-GB" smtClean="0"/>
              <a:t>32</a:t>
            </a:fld>
            <a:endParaRPr lang="en-GB"/>
          </a:p>
        </p:txBody>
      </p:sp>
    </p:spTree>
    <p:extLst>
      <p:ext uri="{BB962C8B-B14F-4D97-AF65-F5344CB8AC3E}">
        <p14:creationId xmlns:p14="http://schemas.microsoft.com/office/powerpoint/2010/main" val="185532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i="0" dirty="0"/>
              <a:t>Reminder for Students:</a:t>
            </a:r>
          </a:p>
          <a:p>
            <a:pPr algn="just"/>
            <a:r>
              <a:rPr lang="en-US" sz="1200" i="1" dirty="0"/>
              <a:t>Once you have asked a question, be patient when waiting for a response. Your teacher will respond as soon as they are available to do so. </a:t>
            </a:r>
          </a:p>
          <a:p>
            <a:pPr algn="just"/>
            <a:endParaRPr lang="en-US" sz="1200" i="1" dirty="0"/>
          </a:p>
          <a:p>
            <a:pPr algn="just"/>
            <a:r>
              <a:rPr lang="en-US" sz="1200" i="1" dirty="0"/>
              <a:t>Chat features should be used predominantly when school is closed</a:t>
            </a:r>
            <a:r>
              <a:rPr lang="en-US" sz="1200" i="1" baseline="0" dirty="0"/>
              <a:t> or students are distanced learning. Not necessarily between lessons. </a:t>
            </a:r>
            <a:endParaRPr lang="en-US" i="1" dirty="0"/>
          </a:p>
          <a:p>
            <a:endParaRPr lang="en-GB" dirty="0"/>
          </a:p>
        </p:txBody>
      </p:sp>
      <p:sp>
        <p:nvSpPr>
          <p:cNvPr id="4" name="Slide Number Placeholder 3"/>
          <p:cNvSpPr>
            <a:spLocks noGrp="1"/>
          </p:cNvSpPr>
          <p:nvPr>
            <p:ph type="sldNum" sz="quarter" idx="10"/>
          </p:nvPr>
        </p:nvSpPr>
        <p:spPr/>
        <p:txBody>
          <a:bodyPr/>
          <a:lstStyle/>
          <a:p>
            <a:fld id="{5B17CEFA-C3D0-4223-A467-B07A47D61A50}" type="slidenum">
              <a:rPr lang="en-GB" smtClean="0"/>
              <a:t>34</a:t>
            </a:fld>
            <a:endParaRPr lang="en-GB"/>
          </a:p>
        </p:txBody>
      </p:sp>
    </p:spTree>
    <p:extLst>
      <p:ext uri="{BB962C8B-B14F-4D97-AF65-F5344CB8AC3E}">
        <p14:creationId xmlns:p14="http://schemas.microsoft.com/office/powerpoint/2010/main" val="2546513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US" sz="1200" dirty="0">
                <a:solidFill>
                  <a:srgbClr val="28388F"/>
                </a:solidFill>
              </a:rPr>
              <a:t>We want you to be successful both in school and at home should the need arise where school has to work remotely. </a:t>
            </a:r>
          </a:p>
          <a:p>
            <a:pPr marL="0" indent="0" algn="just">
              <a:buNone/>
            </a:pPr>
            <a:r>
              <a:rPr lang="en-US" sz="1200" dirty="0">
                <a:solidFill>
                  <a:srgbClr val="28388F"/>
                </a:solidFill>
              </a:rPr>
              <a:t>We are going to support you through how to be successful on MS Teams whilst at home by talking through the expectations of you step by step!</a:t>
            </a:r>
          </a:p>
          <a:p>
            <a:pPr marL="0" indent="0" algn="just">
              <a:buNone/>
            </a:pPr>
            <a:endParaRPr lang="en-US" sz="1200" dirty="0">
              <a:solidFill>
                <a:srgbClr val="28388F"/>
              </a:solidFill>
            </a:endParaRPr>
          </a:p>
          <a:p>
            <a:pPr marL="0" indent="0" algn="just">
              <a:buFont typeface="Arial" panose="020B0604020202020204" pitchFamily="34" charset="0"/>
              <a:buNone/>
            </a:pPr>
            <a:r>
              <a:rPr lang="en-US" sz="1200" b="1" dirty="0">
                <a:solidFill>
                  <a:srgbClr val="FC4540"/>
                </a:solidFill>
              </a:rPr>
              <a:t>Routines</a:t>
            </a:r>
          </a:p>
          <a:p>
            <a:pPr marL="0" indent="0" algn="just">
              <a:buFont typeface="Arial" panose="020B0604020202020204" pitchFamily="34" charset="0"/>
              <a:buNone/>
            </a:pPr>
            <a:r>
              <a:rPr lang="en-US" sz="1200" dirty="0">
                <a:solidFill>
                  <a:srgbClr val="28388F"/>
                </a:solidFill>
              </a:rPr>
              <a:t>Remember that routines are really important!</a:t>
            </a:r>
          </a:p>
          <a:p>
            <a:pPr marL="0" indent="0" algn="just">
              <a:buFont typeface="Arial" panose="020B0604020202020204" pitchFamily="34" charset="0"/>
              <a:buNone/>
            </a:pPr>
            <a:r>
              <a:rPr lang="en-US" sz="1200" dirty="0">
                <a:solidFill>
                  <a:srgbClr val="28388F"/>
                </a:solidFill>
              </a:rPr>
              <a:t>Make sure you keep a regular routine so that you can continue to learn and make progress!</a:t>
            </a:r>
          </a:p>
          <a:p>
            <a:pPr marL="0" indent="0" algn="just">
              <a:buNone/>
            </a:pPr>
            <a:endParaRPr lang="en-US" sz="1200" dirty="0">
              <a:solidFill>
                <a:srgbClr val="28388F"/>
              </a:solidFill>
            </a:endParaRPr>
          </a:p>
          <a:p>
            <a:pPr marL="0" indent="0" algn="just">
              <a:buNone/>
            </a:pPr>
            <a:endParaRPr lang="en-GB" sz="1200" dirty="0">
              <a:solidFill>
                <a:srgbClr val="28388F"/>
              </a:solidFill>
            </a:endParaRPr>
          </a:p>
          <a:p>
            <a:endParaRPr lang="en-GB" dirty="0"/>
          </a:p>
        </p:txBody>
      </p:sp>
      <p:sp>
        <p:nvSpPr>
          <p:cNvPr id="4" name="Slide Number Placeholder 3"/>
          <p:cNvSpPr>
            <a:spLocks noGrp="1"/>
          </p:cNvSpPr>
          <p:nvPr>
            <p:ph type="sldNum" sz="quarter" idx="10"/>
          </p:nvPr>
        </p:nvSpPr>
        <p:spPr/>
        <p:txBody>
          <a:bodyPr/>
          <a:lstStyle/>
          <a:p>
            <a:fld id="{5B17CEFA-C3D0-4223-A467-B07A47D61A50}" type="slidenum">
              <a:rPr lang="en-GB" smtClean="0"/>
              <a:t>5</a:t>
            </a:fld>
            <a:endParaRPr lang="en-GB"/>
          </a:p>
        </p:txBody>
      </p:sp>
    </p:spTree>
    <p:extLst>
      <p:ext uri="{BB962C8B-B14F-4D97-AF65-F5344CB8AC3E}">
        <p14:creationId xmlns:p14="http://schemas.microsoft.com/office/powerpoint/2010/main" val="1746846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through</a:t>
            </a:r>
            <a:r>
              <a:rPr lang="en-US" baseline="0" dirty="0"/>
              <a:t> the process students should follow at home when working through MS Teams. Some students may be familiar with this from Summer Term 2020, however they should be reminded to ensure they are checking across their subjects on their timetables. </a:t>
            </a:r>
            <a:endParaRPr lang="en-GB" dirty="0"/>
          </a:p>
        </p:txBody>
      </p:sp>
      <p:sp>
        <p:nvSpPr>
          <p:cNvPr id="4" name="Slide Number Placeholder 3"/>
          <p:cNvSpPr>
            <a:spLocks noGrp="1"/>
          </p:cNvSpPr>
          <p:nvPr>
            <p:ph type="sldNum" sz="quarter" idx="10"/>
          </p:nvPr>
        </p:nvSpPr>
        <p:spPr/>
        <p:txBody>
          <a:bodyPr/>
          <a:lstStyle/>
          <a:p>
            <a:fld id="{5B17CEFA-C3D0-4223-A467-B07A47D61A50}" type="slidenum">
              <a:rPr lang="en-GB" smtClean="0"/>
              <a:t>6</a:t>
            </a:fld>
            <a:endParaRPr lang="en-GB"/>
          </a:p>
        </p:txBody>
      </p:sp>
    </p:spTree>
    <p:extLst>
      <p:ext uri="{BB962C8B-B14F-4D97-AF65-F5344CB8AC3E}">
        <p14:creationId xmlns:p14="http://schemas.microsoft.com/office/powerpoint/2010/main" val="1818635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important space for students to hear communal</a:t>
            </a:r>
            <a:r>
              <a:rPr lang="en-US" baseline="0" dirty="0"/>
              <a:t> messages for their Year Team/Form Team. Students should be encouraged to check hear for information to support them with school information and routines. </a:t>
            </a:r>
          </a:p>
          <a:p>
            <a:r>
              <a:rPr lang="en-US" baseline="0" dirty="0"/>
              <a:t>Students should be reminded that checking this space is as important to review as well as their subject/curriculum area. </a:t>
            </a:r>
            <a:endParaRPr lang="en-GB" dirty="0"/>
          </a:p>
        </p:txBody>
      </p:sp>
      <p:sp>
        <p:nvSpPr>
          <p:cNvPr id="4" name="Slide Number Placeholder 3"/>
          <p:cNvSpPr>
            <a:spLocks noGrp="1"/>
          </p:cNvSpPr>
          <p:nvPr>
            <p:ph type="sldNum" sz="quarter" idx="10"/>
          </p:nvPr>
        </p:nvSpPr>
        <p:spPr/>
        <p:txBody>
          <a:bodyPr/>
          <a:lstStyle/>
          <a:p>
            <a:fld id="{5B17CEFA-C3D0-4223-A467-B07A47D61A50}" type="slidenum">
              <a:rPr lang="en-GB" smtClean="0"/>
              <a:t>7</a:t>
            </a:fld>
            <a:endParaRPr lang="en-GB"/>
          </a:p>
        </p:txBody>
      </p:sp>
    </p:spTree>
    <p:extLst>
      <p:ext uri="{BB962C8B-B14F-4D97-AF65-F5344CB8AC3E}">
        <p14:creationId xmlns:p14="http://schemas.microsoft.com/office/powerpoint/2010/main" val="2965923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students that in the event of a school closure or isolated closures,</a:t>
            </a:r>
            <a:r>
              <a:rPr lang="en-US" baseline="0" dirty="0"/>
              <a:t> they will need to check their calendar and review their timetable issued by school. </a:t>
            </a:r>
          </a:p>
          <a:p>
            <a:r>
              <a:rPr lang="en-US" baseline="0" dirty="0"/>
              <a:t>The calendar area will also have links to live lessons for students to join if these are being delivered by their teachers. </a:t>
            </a:r>
            <a:endParaRPr lang="en-GB" dirty="0"/>
          </a:p>
        </p:txBody>
      </p:sp>
      <p:sp>
        <p:nvSpPr>
          <p:cNvPr id="4" name="Slide Number Placeholder 3"/>
          <p:cNvSpPr>
            <a:spLocks noGrp="1"/>
          </p:cNvSpPr>
          <p:nvPr>
            <p:ph type="sldNum" sz="quarter" idx="10"/>
          </p:nvPr>
        </p:nvSpPr>
        <p:spPr/>
        <p:txBody>
          <a:bodyPr/>
          <a:lstStyle/>
          <a:p>
            <a:fld id="{5B17CEFA-C3D0-4223-A467-B07A47D61A50}" type="slidenum">
              <a:rPr lang="en-GB" smtClean="0"/>
              <a:t>8</a:t>
            </a:fld>
            <a:endParaRPr lang="en-GB"/>
          </a:p>
        </p:txBody>
      </p:sp>
    </p:spTree>
    <p:extLst>
      <p:ext uri="{BB962C8B-B14F-4D97-AF65-F5344CB8AC3E}">
        <p14:creationId xmlns:p14="http://schemas.microsoft.com/office/powerpoint/2010/main" val="3075658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17CEFA-C3D0-4223-A467-B07A47D61A50}" type="slidenum">
              <a:rPr lang="en-GB" smtClean="0"/>
              <a:t>9</a:t>
            </a:fld>
            <a:endParaRPr lang="en-GB"/>
          </a:p>
        </p:txBody>
      </p:sp>
    </p:spTree>
    <p:extLst>
      <p:ext uri="{BB962C8B-B14F-4D97-AF65-F5344CB8AC3E}">
        <p14:creationId xmlns:p14="http://schemas.microsoft.com/office/powerpoint/2010/main" val="3388290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17CEFA-C3D0-4223-A467-B07A47D61A50}" type="slidenum">
              <a:rPr lang="en-GB" smtClean="0"/>
              <a:t>10</a:t>
            </a:fld>
            <a:endParaRPr lang="en-GB"/>
          </a:p>
        </p:txBody>
      </p:sp>
    </p:spTree>
    <p:extLst>
      <p:ext uri="{BB962C8B-B14F-4D97-AF65-F5344CB8AC3E}">
        <p14:creationId xmlns:p14="http://schemas.microsoft.com/office/powerpoint/2010/main" val="3825888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17CEFA-C3D0-4223-A467-B07A47D61A50}" type="slidenum">
              <a:rPr lang="en-GB" smtClean="0"/>
              <a:t>11</a:t>
            </a:fld>
            <a:endParaRPr lang="en-GB"/>
          </a:p>
        </p:txBody>
      </p:sp>
    </p:spTree>
    <p:extLst>
      <p:ext uri="{BB962C8B-B14F-4D97-AF65-F5344CB8AC3E}">
        <p14:creationId xmlns:p14="http://schemas.microsoft.com/office/powerpoint/2010/main" val="3913832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4E209EB-B843-4A84-A195-CA6803A75CF9}" type="datetimeFigureOut">
              <a:rPr lang="en-GB" smtClean="0"/>
              <a:t>23/09/2020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CC0E6F-D54E-40AB-B2CB-E9C3CC84E424}" type="slidenum">
              <a:rPr lang="en-GB" smtClean="0"/>
              <a:t>‹#›</a:t>
            </a:fld>
            <a:endParaRPr lang="en-GB"/>
          </a:p>
        </p:txBody>
      </p:sp>
    </p:spTree>
    <p:extLst>
      <p:ext uri="{BB962C8B-B14F-4D97-AF65-F5344CB8AC3E}">
        <p14:creationId xmlns:p14="http://schemas.microsoft.com/office/powerpoint/2010/main" val="652613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E209EB-B843-4A84-A195-CA6803A75CF9}" type="datetimeFigureOut">
              <a:rPr lang="en-GB" smtClean="0"/>
              <a:t>23/09/2020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CC0E6F-D54E-40AB-B2CB-E9C3CC84E424}" type="slidenum">
              <a:rPr lang="en-GB" smtClean="0"/>
              <a:t>‹#›</a:t>
            </a:fld>
            <a:endParaRPr lang="en-GB"/>
          </a:p>
        </p:txBody>
      </p:sp>
    </p:spTree>
    <p:extLst>
      <p:ext uri="{BB962C8B-B14F-4D97-AF65-F5344CB8AC3E}">
        <p14:creationId xmlns:p14="http://schemas.microsoft.com/office/powerpoint/2010/main" val="2885924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E209EB-B843-4A84-A195-CA6803A75CF9}" type="datetimeFigureOut">
              <a:rPr lang="en-GB" smtClean="0"/>
              <a:t>23/09/2020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CC0E6F-D54E-40AB-B2CB-E9C3CC84E424}" type="slidenum">
              <a:rPr lang="en-GB" smtClean="0"/>
              <a:t>‹#›</a:t>
            </a:fld>
            <a:endParaRPr lang="en-GB"/>
          </a:p>
        </p:txBody>
      </p:sp>
    </p:spTree>
    <p:extLst>
      <p:ext uri="{BB962C8B-B14F-4D97-AF65-F5344CB8AC3E}">
        <p14:creationId xmlns:p14="http://schemas.microsoft.com/office/powerpoint/2010/main" val="2312552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E209EB-B843-4A84-A195-CA6803A75CF9}" type="datetimeFigureOut">
              <a:rPr lang="en-GB" smtClean="0"/>
              <a:t>23/09/2020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CC0E6F-D54E-40AB-B2CB-E9C3CC84E424}" type="slidenum">
              <a:rPr lang="en-GB" smtClean="0"/>
              <a:t>‹#›</a:t>
            </a:fld>
            <a:endParaRPr lang="en-GB"/>
          </a:p>
        </p:txBody>
      </p:sp>
    </p:spTree>
    <p:extLst>
      <p:ext uri="{BB962C8B-B14F-4D97-AF65-F5344CB8AC3E}">
        <p14:creationId xmlns:p14="http://schemas.microsoft.com/office/powerpoint/2010/main" val="141989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E209EB-B843-4A84-A195-CA6803A75CF9}" type="datetimeFigureOut">
              <a:rPr lang="en-GB" smtClean="0"/>
              <a:t>23/09/2020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CC0E6F-D54E-40AB-B2CB-E9C3CC84E424}" type="slidenum">
              <a:rPr lang="en-GB" smtClean="0"/>
              <a:t>‹#›</a:t>
            </a:fld>
            <a:endParaRPr lang="en-GB"/>
          </a:p>
        </p:txBody>
      </p:sp>
    </p:spTree>
    <p:extLst>
      <p:ext uri="{BB962C8B-B14F-4D97-AF65-F5344CB8AC3E}">
        <p14:creationId xmlns:p14="http://schemas.microsoft.com/office/powerpoint/2010/main" val="3122767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4E209EB-B843-4A84-A195-CA6803A75CF9}" type="datetimeFigureOut">
              <a:rPr lang="en-GB" smtClean="0"/>
              <a:t>23/09/2020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CC0E6F-D54E-40AB-B2CB-E9C3CC84E424}" type="slidenum">
              <a:rPr lang="en-GB" smtClean="0"/>
              <a:t>‹#›</a:t>
            </a:fld>
            <a:endParaRPr lang="en-GB"/>
          </a:p>
        </p:txBody>
      </p:sp>
    </p:spTree>
    <p:extLst>
      <p:ext uri="{BB962C8B-B14F-4D97-AF65-F5344CB8AC3E}">
        <p14:creationId xmlns:p14="http://schemas.microsoft.com/office/powerpoint/2010/main" val="4072920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4E209EB-B843-4A84-A195-CA6803A75CF9}" type="datetimeFigureOut">
              <a:rPr lang="en-GB" smtClean="0"/>
              <a:t>23/09/2020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1CC0E6F-D54E-40AB-B2CB-E9C3CC84E424}" type="slidenum">
              <a:rPr lang="en-GB" smtClean="0"/>
              <a:t>‹#›</a:t>
            </a:fld>
            <a:endParaRPr lang="en-GB"/>
          </a:p>
        </p:txBody>
      </p:sp>
    </p:spTree>
    <p:extLst>
      <p:ext uri="{BB962C8B-B14F-4D97-AF65-F5344CB8AC3E}">
        <p14:creationId xmlns:p14="http://schemas.microsoft.com/office/powerpoint/2010/main" val="3365434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E209EB-B843-4A84-A195-CA6803A75CF9}" type="datetimeFigureOut">
              <a:rPr lang="en-GB" smtClean="0"/>
              <a:t>23/09/2020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1CC0E6F-D54E-40AB-B2CB-E9C3CC84E424}" type="slidenum">
              <a:rPr lang="en-GB" smtClean="0"/>
              <a:t>‹#›</a:t>
            </a:fld>
            <a:endParaRPr lang="en-GB"/>
          </a:p>
        </p:txBody>
      </p:sp>
    </p:spTree>
    <p:extLst>
      <p:ext uri="{BB962C8B-B14F-4D97-AF65-F5344CB8AC3E}">
        <p14:creationId xmlns:p14="http://schemas.microsoft.com/office/powerpoint/2010/main" val="2279827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E209EB-B843-4A84-A195-CA6803A75CF9}" type="datetimeFigureOut">
              <a:rPr lang="en-GB" smtClean="0"/>
              <a:t>23/09/2020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1CC0E6F-D54E-40AB-B2CB-E9C3CC84E424}" type="slidenum">
              <a:rPr lang="en-GB" smtClean="0"/>
              <a:t>‹#›</a:t>
            </a:fld>
            <a:endParaRPr lang="en-GB"/>
          </a:p>
        </p:txBody>
      </p:sp>
    </p:spTree>
    <p:extLst>
      <p:ext uri="{BB962C8B-B14F-4D97-AF65-F5344CB8AC3E}">
        <p14:creationId xmlns:p14="http://schemas.microsoft.com/office/powerpoint/2010/main" val="142976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E209EB-B843-4A84-A195-CA6803A75CF9}" type="datetimeFigureOut">
              <a:rPr lang="en-GB" smtClean="0"/>
              <a:t>23/09/2020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CC0E6F-D54E-40AB-B2CB-E9C3CC84E424}" type="slidenum">
              <a:rPr lang="en-GB" smtClean="0"/>
              <a:t>‹#›</a:t>
            </a:fld>
            <a:endParaRPr lang="en-GB"/>
          </a:p>
        </p:txBody>
      </p:sp>
    </p:spTree>
    <p:extLst>
      <p:ext uri="{BB962C8B-B14F-4D97-AF65-F5344CB8AC3E}">
        <p14:creationId xmlns:p14="http://schemas.microsoft.com/office/powerpoint/2010/main" val="3050860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E209EB-B843-4A84-A195-CA6803A75CF9}" type="datetimeFigureOut">
              <a:rPr lang="en-GB" smtClean="0"/>
              <a:t>23/09/2020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CC0E6F-D54E-40AB-B2CB-E9C3CC84E424}" type="slidenum">
              <a:rPr lang="en-GB" smtClean="0"/>
              <a:t>‹#›</a:t>
            </a:fld>
            <a:endParaRPr lang="en-GB"/>
          </a:p>
        </p:txBody>
      </p:sp>
    </p:spTree>
    <p:extLst>
      <p:ext uri="{BB962C8B-B14F-4D97-AF65-F5344CB8AC3E}">
        <p14:creationId xmlns:p14="http://schemas.microsoft.com/office/powerpoint/2010/main" val="1881318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E209EB-B843-4A84-A195-CA6803A75CF9}" type="datetimeFigureOut">
              <a:rPr lang="en-GB" smtClean="0"/>
              <a:t>23/09/2020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CC0E6F-D54E-40AB-B2CB-E9C3CC84E424}" type="slidenum">
              <a:rPr lang="en-GB" smtClean="0"/>
              <a:t>‹#›</a:t>
            </a:fld>
            <a:endParaRPr lang="en-GB"/>
          </a:p>
        </p:txBody>
      </p:sp>
    </p:spTree>
    <p:extLst>
      <p:ext uri="{BB962C8B-B14F-4D97-AF65-F5344CB8AC3E}">
        <p14:creationId xmlns:p14="http://schemas.microsoft.com/office/powerpoint/2010/main" val="816857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3.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3.jpe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eg"/><Relationship Id="rId10"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13.jpe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hyperlink" Target="https://www.google.co.uk/url?sa=i&amp;url=https://tinycards.duolingo.com/decks/53phtnLK/practice&amp;psig=AOvVaw0TP_6dQ4Iko_wArl4cWPqp&amp;ust=1594281636478000&amp;source=images&amp;cd=vfe&amp;ved=0CAIQjRxqFwoTCJDt-IaYveoCFQAAAAAdAAAAABAE" TargetMode="External"/><Relationship Id="rId5" Type="http://schemas.openxmlformats.org/officeDocument/2006/relationships/image" Target="../media/image2.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2.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3.jpe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8.tmp"/><Relationship Id="rId3" Type="http://schemas.openxmlformats.org/officeDocument/2006/relationships/hyperlink" Target="https://forms.office.com/Pages/ResponsePage.aspx?id=yIDyozGCLEWuxbl4I6sUrQDz2mx3e6JBt1cZosseswlUNlpJREFMUFVYMFkyMllVMFFQTU4yU0JSMS4u" TargetMode="External"/><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5.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13.jpe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41.png"/><Relationship Id="rId5" Type="http://schemas.openxmlformats.org/officeDocument/2006/relationships/image" Target="../media/image4.jpeg"/><Relationship Id="rId10" Type="http://schemas.openxmlformats.org/officeDocument/2006/relationships/image" Target="../media/image40.png"/><Relationship Id="rId4" Type="http://schemas.openxmlformats.org/officeDocument/2006/relationships/image" Target="../media/image5.pn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hyperlink" Target="https://www.google.co.uk/url?sa=i&amp;url=https://tinycards.duolingo.com/decks/53phtnLK/practice&amp;psig=AOvVaw0TP_6dQ4Iko_wArl4cWPqp&amp;ust=1594281636478000&amp;source=images&amp;cd=vfe&amp;ved=0CAIQjRxqFwoTCJDt-IaYveoCFQAAAAAdAAAAABA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5.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46.tm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5.pn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google.co.uk/url?sa=i&amp;url=https://tinycards.duolingo.com/decks/53phtnLK/practice&amp;psig=AOvVaw0TP_6dQ4Iko_wArl4cWPqp&amp;ust=1594281636478000&amp;source=images&amp;cd=vfe&amp;ved=0CAIQjRxqFwoTCJDt-IaYveoCFQAAAAAdAAAAABAE" TargetMode="External"/><Relationship Id="rId5" Type="http://schemas.openxmlformats.org/officeDocument/2006/relationships/image" Target="../media/image2.pn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13.jpe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2.tmp"/><Relationship Id="rId7"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jpeg"/><Relationship Id="rId4" Type="http://schemas.openxmlformats.org/officeDocument/2006/relationships/image" Target="../media/image53.tmp"/><Relationship Id="rId9" Type="http://schemas.openxmlformats.org/officeDocument/2006/relationships/image" Target="../media/image54.tmp"/></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png"/><Relationship Id="rId7" Type="http://schemas.openxmlformats.org/officeDocument/2006/relationships/image" Target="../media/image56.tmp"/><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2.png"/><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56.tm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image" Target="../media/image58.tmp"/><Relationship Id="rId1" Type="http://schemas.openxmlformats.org/officeDocument/2006/relationships/slideLayout" Target="../slideLayouts/slideLayout2.xml"/><Relationship Id="rId6" Type="http://schemas.openxmlformats.org/officeDocument/2006/relationships/hyperlink" Target="https://www.google.co.uk/url?sa=i&amp;url=https://tinycards.duolingo.com/decks/53phtnLK/practice&amp;psig=AOvVaw0TP_6dQ4Iko_wArl4cWPqp&amp;ust=1594281636478000&amp;source=images&amp;cd=vfe&amp;ved=0CAIQjRxqFwoTCJDt-IaYveoCFQAAAAAdAAAAABAE" TargetMode="External"/><Relationship Id="rId5" Type="http://schemas.openxmlformats.org/officeDocument/2006/relationships/image" Target="../media/image2.pn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2.png"/><Relationship Id="rId4" Type="http://schemas.openxmlformats.org/officeDocument/2006/relationships/image" Target="../media/image5.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4.tmp"/><Relationship Id="rId3" Type="http://schemas.openxmlformats.org/officeDocument/2006/relationships/image" Target="../media/image13.jpeg"/><Relationship Id="rId7" Type="http://schemas.openxmlformats.org/officeDocument/2006/relationships/hyperlink" Target="https://teams.microsoft.com/_#/school/conversations/general?threadid=19:1734991b22fa40b882e11a2c79e97498@thread.tacv2&amp;ctx=channe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5.png"/><Relationship Id="rId9" Type="http://schemas.openxmlformats.org/officeDocument/2006/relationships/image" Target="../media/image15.tmp"/></Relationships>
</file>

<file path=ppt/slides/_rels/slide8.xml.rels><?xml version="1.0" encoding="UTF-8" standalone="yes"?>
<Relationships xmlns="http://schemas.openxmlformats.org/package/2006/relationships"><Relationship Id="rId8" Type="http://schemas.openxmlformats.org/officeDocument/2006/relationships/image" Target="../media/image17.tmp"/><Relationship Id="rId3" Type="http://schemas.openxmlformats.org/officeDocument/2006/relationships/image" Target="../media/image13.jpeg"/><Relationship Id="rId7" Type="http://schemas.openxmlformats.org/officeDocument/2006/relationships/image" Target="../media/image16.tm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jpeg"/><Relationship Id="rId7" Type="http://schemas.openxmlformats.org/officeDocument/2006/relationships/image" Target="../media/image18.tm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rgbClr val="00448D"/>
                </a:solidFill>
              </a:rPr>
              <a:t>Chorlton High School </a:t>
            </a:r>
            <a:br>
              <a:rPr lang="en-US" dirty="0"/>
            </a:br>
            <a:r>
              <a:rPr lang="en-US" dirty="0">
                <a:solidFill>
                  <a:srgbClr val="008FB7"/>
                </a:solidFill>
              </a:rPr>
              <a:t>Microsoft Office: MS teams </a:t>
            </a:r>
            <a:endParaRPr lang="en-GB" dirty="0">
              <a:solidFill>
                <a:srgbClr val="008FB7"/>
              </a:solidFill>
            </a:endParaRPr>
          </a:p>
        </p:txBody>
      </p:sp>
      <p:sp>
        <p:nvSpPr>
          <p:cNvPr id="3" name="Subtitle 2"/>
          <p:cNvSpPr>
            <a:spLocks noGrp="1"/>
          </p:cNvSpPr>
          <p:nvPr>
            <p:ph type="subTitle" idx="1"/>
          </p:nvPr>
        </p:nvSpPr>
        <p:spPr/>
        <p:txBody>
          <a:bodyPr>
            <a:normAutofit/>
          </a:bodyPr>
          <a:lstStyle/>
          <a:p>
            <a:r>
              <a:rPr lang="en-GB" sz="3200" dirty="0">
                <a:solidFill>
                  <a:srgbClr val="E31965"/>
                </a:solidFill>
              </a:rPr>
              <a:t>September 2020 - Student lesson</a:t>
            </a: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51" y="36607"/>
            <a:ext cx="1091565" cy="1160145"/>
          </a:xfrm>
          <a:prstGeom prst="rect">
            <a:avLst/>
          </a:prstGeom>
          <a:noFill/>
          <a:ln>
            <a:noFill/>
          </a:ln>
        </p:spPr>
      </p:pic>
      <p:pic>
        <p:nvPicPr>
          <p:cNvPr id="5" name="Picture 4"/>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5797" y="5868119"/>
            <a:ext cx="5730875" cy="798830"/>
          </a:xfrm>
          <a:prstGeom prst="rect">
            <a:avLst/>
          </a:prstGeom>
          <a:noFill/>
          <a:ln>
            <a:noFill/>
          </a:ln>
          <a:effectLst/>
        </p:spPr>
      </p:pic>
      <p:pic>
        <p:nvPicPr>
          <p:cNvPr id="6" name="Picture 5"/>
          <p:cNvPicPr>
            <a:picLocks noChangeAspect="1"/>
          </p:cNvPicPr>
          <p:nvPr/>
        </p:nvPicPr>
        <p:blipFill>
          <a:blip r:embed="rId4"/>
          <a:stretch>
            <a:fillRect/>
          </a:stretch>
        </p:blipFill>
        <p:spPr>
          <a:xfrm>
            <a:off x="6096000" y="6036696"/>
            <a:ext cx="5979189" cy="46167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2705" r="20190"/>
          <a:stretch/>
        </p:blipFill>
        <p:spPr>
          <a:xfrm>
            <a:off x="5095822" y="4352345"/>
            <a:ext cx="1521700" cy="1275009"/>
          </a:xfrm>
          <a:prstGeom prst="rect">
            <a:avLst/>
          </a:prstGeom>
        </p:spPr>
      </p:pic>
      <p:pic>
        <p:nvPicPr>
          <p:cNvPr id="8" name="Picture 2" descr="Picture 2"/>
          <p:cNvPicPr>
            <a:picLocks noChangeAspect="1"/>
          </p:cNvPicPr>
          <p:nvPr/>
        </p:nvPicPr>
        <p:blipFill>
          <a:blip r:embed="rId6"/>
          <a:stretch>
            <a:fillRect/>
          </a:stretch>
        </p:blipFill>
        <p:spPr>
          <a:xfrm>
            <a:off x="0" y="6679047"/>
            <a:ext cx="12192000" cy="178954"/>
          </a:xfrm>
          <a:prstGeom prst="rect">
            <a:avLst/>
          </a:prstGeom>
          <a:ln w="12700">
            <a:miter lim="400000"/>
          </a:ln>
        </p:spPr>
      </p:pic>
    </p:spTree>
    <p:extLst>
      <p:ext uri="{BB962C8B-B14F-4D97-AF65-F5344CB8AC3E}">
        <p14:creationId xmlns:p14="http://schemas.microsoft.com/office/powerpoint/2010/main" val="2333063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81" y="5488638"/>
            <a:ext cx="1151772" cy="1151772"/>
          </a:xfrm>
          <a:prstGeom prst="rect">
            <a:avLst/>
          </a:prstGeom>
        </p:spPr>
      </p:pic>
      <p:sp>
        <p:nvSpPr>
          <p:cNvPr id="5" name="Title 1"/>
          <p:cNvSpPr txBox="1">
            <a:spLocks/>
          </p:cNvSpPr>
          <p:nvPr/>
        </p:nvSpPr>
        <p:spPr>
          <a:xfrm>
            <a:off x="104641" y="5771857"/>
            <a:ext cx="8183880" cy="1051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t>New Information</a:t>
            </a:r>
          </a:p>
        </p:txBody>
      </p:sp>
      <p:pic>
        <p:nvPicPr>
          <p:cNvPr id="6" name="Picture 2" descr="Picture 2"/>
          <p:cNvPicPr>
            <a:picLocks noChangeAspect="1"/>
          </p:cNvPicPr>
          <p:nvPr/>
        </p:nvPicPr>
        <p:blipFill>
          <a:blip r:embed="rId4"/>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FC454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Files (Class Materials) </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2705" r="20190"/>
          <a:stretch/>
        </p:blipFill>
        <p:spPr>
          <a:xfrm>
            <a:off x="10903257" y="167425"/>
            <a:ext cx="1007436" cy="844115"/>
          </a:xfrm>
          <a:prstGeom prst="rect">
            <a:avLst/>
          </a:prstGeom>
        </p:spPr>
      </p:pic>
      <p:pic>
        <p:nvPicPr>
          <p:cNvPr id="9" name="Picture 8"/>
          <p:cNvPicPr/>
          <p:nvPr/>
        </p:nvPicPr>
        <p:blipFill rotWithShape="1">
          <a:blip r:embed="rId6" cstate="email">
            <a:extLst>
              <a:ext uri="{28A0092B-C50C-407E-A947-70E740481C1C}">
                <a14:useLocalDpi xmlns:a14="http://schemas.microsoft.com/office/drawing/2010/main" val="0"/>
              </a:ext>
            </a:extLst>
          </a:blip>
          <a:srcRect l="34537" r="53904"/>
          <a:stretch/>
        </p:blipFill>
        <p:spPr bwMode="auto">
          <a:xfrm>
            <a:off x="10938415" y="2112994"/>
            <a:ext cx="1036828" cy="1250259"/>
          </a:xfrm>
          <a:prstGeom prst="rect">
            <a:avLst/>
          </a:prstGeom>
          <a:noFill/>
          <a:ln>
            <a:noFill/>
          </a:ln>
          <a:effectLst/>
        </p:spPr>
      </p:pic>
      <p:pic>
        <p:nvPicPr>
          <p:cNvPr id="10" name="Picture 9"/>
          <p:cNvPicPr/>
          <p:nvPr/>
        </p:nvPicPr>
        <p:blipFill rotWithShape="1">
          <a:blip r:embed="rId6" cstate="email">
            <a:extLst>
              <a:ext uri="{28A0092B-C50C-407E-A947-70E740481C1C}">
                <a14:useLocalDpi xmlns:a14="http://schemas.microsoft.com/office/drawing/2010/main" val="0"/>
              </a:ext>
            </a:extLst>
          </a:blip>
          <a:srcRect l="56916" r="32147"/>
          <a:stretch/>
        </p:blipFill>
        <p:spPr bwMode="auto">
          <a:xfrm>
            <a:off x="11000483" y="3255070"/>
            <a:ext cx="981006" cy="1250258"/>
          </a:xfrm>
          <a:prstGeom prst="rect">
            <a:avLst/>
          </a:prstGeom>
          <a:noFill/>
          <a:ln>
            <a:noFill/>
          </a:ln>
          <a:effectLst/>
        </p:spPr>
      </p:pic>
      <p:pic>
        <p:nvPicPr>
          <p:cNvPr id="11" name="Picture 10"/>
          <p:cNvPicPr/>
          <p:nvPr/>
        </p:nvPicPr>
        <p:blipFill rotWithShape="1">
          <a:blip r:embed="rId6" cstate="email">
            <a:extLst>
              <a:ext uri="{28A0092B-C50C-407E-A947-70E740481C1C}">
                <a14:useLocalDpi xmlns:a14="http://schemas.microsoft.com/office/drawing/2010/main" val="0"/>
              </a:ext>
            </a:extLst>
          </a:blip>
          <a:srcRect l="78053" r="10974"/>
          <a:stretch/>
        </p:blipFill>
        <p:spPr bwMode="auto">
          <a:xfrm>
            <a:off x="10964696" y="985782"/>
            <a:ext cx="984267" cy="1250258"/>
          </a:xfrm>
          <a:prstGeom prst="rect">
            <a:avLst/>
          </a:prstGeom>
          <a:noFill/>
          <a:ln>
            <a:noFill/>
          </a:ln>
          <a:effectLst/>
        </p:spPr>
      </p:pic>
      <p:pic>
        <p:nvPicPr>
          <p:cNvPr id="12" name="Picture 11"/>
          <p:cNvPicPr/>
          <p:nvPr/>
        </p:nvPicPr>
        <p:blipFill rotWithShape="1">
          <a:blip r:embed="rId6" cstate="email">
            <a:extLst>
              <a:ext uri="{28A0092B-C50C-407E-A947-70E740481C1C}">
                <a14:useLocalDpi xmlns:a14="http://schemas.microsoft.com/office/drawing/2010/main" val="0"/>
              </a:ext>
            </a:extLst>
          </a:blip>
          <a:srcRect l="11732" r="76037"/>
          <a:stretch/>
        </p:blipFill>
        <p:spPr bwMode="auto">
          <a:xfrm>
            <a:off x="10921188" y="4343281"/>
            <a:ext cx="1097039" cy="1250259"/>
          </a:xfrm>
          <a:prstGeom prst="rect">
            <a:avLst/>
          </a:prstGeom>
          <a:noFill/>
          <a:ln>
            <a:noFill/>
          </a:ln>
          <a:effectLst/>
        </p:spPr>
      </p:pic>
      <p:sp>
        <p:nvSpPr>
          <p:cNvPr id="31" name="TextBox 30"/>
          <p:cNvSpPr txBox="1"/>
          <p:nvPr/>
        </p:nvSpPr>
        <p:spPr>
          <a:xfrm>
            <a:off x="5811488" y="1122681"/>
            <a:ext cx="4872611" cy="4124206"/>
          </a:xfrm>
          <a:prstGeom prst="rect">
            <a:avLst/>
          </a:prstGeom>
          <a:noFill/>
        </p:spPr>
        <p:txBody>
          <a:bodyPr wrap="square" rtlCol="0">
            <a:spAutoFit/>
          </a:bodyPr>
          <a:lstStyle/>
          <a:p>
            <a:pPr algn="just"/>
            <a:r>
              <a:rPr lang="en-US" sz="2200" b="1" dirty="0">
                <a:solidFill>
                  <a:srgbClr val="28388F"/>
                </a:solidFill>
              </a:rPr>
              <a:t>Files and Class Materials </a:t>
            </a:r>
          </a:p>
          <a:p>
            <a:pPr algn="just"/>
            <a:r>
              <a:rPr lang="en-US" sz="2000" dirty="0">
                <a:solidFill>
                  <a:srgbClr val="28388F"/>
                </a:solidFill>
              </a:rPr>
              <a:t>Check the folder names which will direct you to the lessons for the day/week.</a:t>
            </a:r>
          </a:p>
          <a:p>
            <a:pPr algn="just"/>
            <a:endParaRPr lang="en-US" sz="2000" dirty="0">
              <a:solidFill>
                <a:srgbClr val="28388F"/>
              </a:solidFill>
            </a:endParaRPr>
          </a:p>
          <a:p>
            <a:pPr algn="just"/>
            <a:r>
              <a:rPr lang="en-US" sz="2000" dirty="0">
                <a:solidFill>
                  <a:srgbClr val="28388F"/>
                </a:solidFill>
              </a:rPr>
              <a:t>All your previous lessons are stored on there for your home study</a:t>
            </a:r>
            <a:endParaRPr lang="en-GB" sz="2000" dirty="0">
              <a:solidFill>
                <a:srgbClr val="28388F"/>
              </a:solidFill>
            </a:endParaRPr>
          </a:p>
          <a:p>
            <a:pPr algn="just"/>
            <a:endParaRPr lang="en-US" sz="2000" dirty="0">
              <a:solidFill>
                <a:srgbClr val="28388F"/>
              </a:solidFill>
            </a:endParaRPr>
          </a:p>
          <a:p>
            <a:pPr algn="just"/>
            <a:r>
              <a:rPr lang="en-US" sz="2000" dirty="0">
                <a:solidFill>
                  <a:srgbClr val="28388F"/>
                </a:solidFill>
              </a:rPr>
              <a:t>Most lessons have a PowerPoint to guide you through each part.  There might also be videos and worksheets in the folders for you to access. </a:t>
            </a:r>
          </a:p>
          <a:p>
            <a:pPr algn="just"/>
            <a:r>
              <a:rPr lang="en-US" sz="2000" dirty="0">
                <a:solidFill>
                  <a:srgbClr val="28388F"/>
                </a:solidFill>
              </a:rPr>
              <a:t>Make sure you follow the path to the correct week. </a:t>
            </a:r>
            <a:endParaRPr lang="en-GB" sz="2000" dirty="0">
              <a:solidFill>
                <a:srgbClr val="28388F"/>
              </a:solidFill>
            </a:endParaRPr>
          </a:p>
        </p:txBody>
      </p:sp>
      <p:pic>
        <p:nvPicPr>
          <p:cNvPr id="16" name="Content Placeholder 3"/>
          <p:cNvPicPr>
            <a:picLocks noGrp="1" noChangeAspect="1"/>
          </p:cNvPicPr>
          <p:nvPr>
            <p:ph idx="1"/>
          </p:nvPr>
        </p:nvPicPr>
        <p:blipFill rotWithShape="1">
          <a:blip r:embed="rId7"/>
          <a:srcRect l="140" t="9455" r="18679" b="35204"/>
          <a:stretch/>
        </p:blipFill>
        <p:spPr>
          <a:xfrm>
            <a:off x="168499" y="1122681"/>
            <a:ext cx="5563694" cy="2132389"/>
          </a:xfrm>
          <a:prstGeom prst="rect">
            <a:avLst/>
          </a:prstGeom>
        </p:spPr>
      </p:pic>
      <p:pic>
        <p:nvPicPr>
          <p:cNvPr id="17" name="Picture 16"/>
          <p:cNvPicPr>
            <a:picLocks noChangeAspect="1"/>
          </p:cNvPicPr>
          <p:nvPr/>
        </p:nvPicPr>
        <p:blipFill rotWithShape="1">
          <a:blip r:embed="rId8"/>
          <a:srcRect t="9829" b="5380"/>
          <a:stretch/>
        </p:blipFill>
        <p:spPr>
          <a:xfrm>
            <a:off x="168499" y="3371459"/>
            <a:ext cx="5563694" cy="2652324"/>
          </a:xfrm>
          <a:prstGeom prst="rect">
            <a:avLst/>
          </a:prstGeom>
        </p:spPr>
      </p:pic>
    </p:spTree>
    <p:extLst>
      <p:ext uri="{BB962C8B-B14F-4D97-AF65-F5344CB8AC3E}">
        <p14:creationId xmlns:p14="http://schemas.microsoft.com/office/powerpoint/2010/main" val="1000817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81" y="5488638"/>
            <a:ext cx="1151772" cy="1151772"/>
          </a:xfrm>
          <a:prstGeom prst="rect">
            <a:avLst/>
          </a:prstGeom>
        </p:spPr>
      </p:pic>
      <p:pic>
        <p:nvPicPr>
          <p:cNvPr id="6" name="Picture 2" descr="Picture 2"/>
          <p:cNvPicPr>
            <a:picLocks noChangeAspect="1"/>
          </p:cNvPicPr>
          <p:nvPr/>
        </p:nvPicPr>
        <p:blipFill>
          <a:blip r:embed="rId4"/>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FC454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Daily Routine in MS Teams: Lessons </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2705" r="20190"/>
          <a:stretch/>
        </p:blipFill>
        <p:spPr>
          <a:xfrm>
            <a:off x="10903257" y="167425"/>
            <a:ext cx="1007436" cy="844115"/>
          </a:xfrm>
          <a:prstGeom prst="rect">
            <a:avLst/>
          </a:prstGeom>
        </p:spPr>
      </p:pic>
      <p:pic>
        <p:nvPicPr>
          <p:cNvPr id="9" name="Picture 8"/>
          <p:cNvPicPr/>
          <p:nvPr/>
        </p:nvPicPr>
        <p:blipFill rotWithShape="1">
          <a:blip r:embed="rId6" cstate="email">
            <a:extLst>
              <a:ext uri="{28A0092B-C50C-407E-A947-70E740481C1C}">
                <a14:useLocalDpi xmlns:a14="http://schemas.microsoft.com/office/drawing/2010/main" val="0"/>
              </a:ext>
            </a:extLst>
          </a:blip>
          <a:srcRect l="34537" r="53904"/>
          <a:stretch/>
        </p:blipFill>
        <p:spPr bwMode="auto">
          <a:xfrm>
            <a:off x="10938415" y="2112994"/>
            <a:ext cx="1036828" cy="1250259"/>
          </a:xfrm>
          <a:prstGeom prst="rect">
            <a:avLst/>
          </a:prstGeom>
          <a:noFill/>
          <a:ln>
            <a:noFill/>
          </a:ln>
          <a:effectLst/>
        </p:spPr>
      </p:pic>
      <p:pic>
        <p:nvPicPr>
          <p:cNvPr id="10" name="Picture 9"/>
          <p:cNvPicPr/>
          <p:nvPr/>
        </p:nvPicPr>
        <p:blipFill rotWithShape="1">
          <a:blip r:embed="rId6" cstate="email">
            <a:extLst>
              <a:ext uri="{28A0092B-C50C-407E-A947-70E740481C1C}">
                <a14:useLocalDpi xmlns:a14="http://schemas.microsoft.com/office/drawing/2010/main" val="0"/>
              </a:ext>
            </a:extLst>
          </a:blip>
          <a:srcRect l="56916" r="32147"/>
          <a:stretch/>
        </p:blipFill>
        <p:spPr bwMode="auto">
          <a:xfrm>
            <a:off x="11000483" y="3255070"/>
            <a:ext cx="981006" cy="1250258"/>
          </a:xfrm>
          <a:prstGeom prst="rect">
            <a:avLst/>
          </a:prstGeom>
          <a:noFill/>
          <a:ln>
            <a:noFill/>
          </a:ln>
          <a:effectLst/>
        </p:spPr>
      </p:pic>
      <p:pic>
        <p:nvPicPr>
          <p:cNvPr id="11" name="Picture 10"/>
          <p:cNvPicPr/>
          <p:nvPr/>
        </p:nvPicPr>
        <p:blipFill rotWithShape="1">
          <a:blip r:embed="rId6" cstate="email">
            <a:extLst>
              <a:ext uri="{28A0092B-C50C-407E-A947-70E740481C1C}">
                <a14:useLocalDpi xmlns:a14="http://schemas.microsoft.com/office/drawing/2010/main" val="0"/>
              </a:ext>
            </a:extLst>
          </a:blip>
          <a:srcRect l="78053" r="10974"/>
          <a:stretch/>
        </p:blipFill>
        <p:spPr bwMode="auto">
          <a:xfrm>
            <a:off x="10964696" y="985782"/>
            <a:ext cx="984267" cy="1250258"/>
          </a:xfrm>
          <a:prstGeom prst="rect">
            <a:avLst/>
          </a:prstGeom>
          <a:noFill/>
          <a:ln>
            <a:noFill/>
          </a:ln>
          <a:effectLst/>
        </p:spPr>
      </p:pic>
      <p:pic>
        <p:nvPicPr>
          <p:cNvPr id="12" name="Picture 11"/>
          <p:cNvPicPr/>
          <p:nvPr/>
        </p:nvPicPr>
        <p:blipFill rotWithShape="1">
          <a:blip r:embed="rId6" cstate="email">
            <a:extLst>
              <a:ext uri="{28A0092B-C50C-407E-A947-70E740481C1C}">
                <a14:useLocalDpi xmlns:a14="http://schemas.microsoft.com/office/drawing/2010/main" val="0"/>
              </a:ext>
            </a:extLst>
          </a:blip>
          <a:srcRect l="11732" r="76037"/>
          <a:stretch/>
        </p:blipFill>
        <p:spPr bwMode="auto">
          <a:xfrm>
            <a:off x="10921188" y="4343281"/>
            <a:ext cx="1097039" cy="1250259"/>
          </a:xfrm>
          <a:prstGeom prst="rect">
            <a:avLst/>
          </a:prstGeom>
          <a:noFill/>
          <a:ln>
            <a:noFill/>
          </a:ln>
          <a:effectLst/>
        </p:spPr>
      </p:pic>
      <p:pic>
        <p:nvPicPr>
          <p:cNvPr id="15" name="Content Placeholder 3" descr="Screen Clipping"/>
          <p:cNvPicPr>
            <a:picLocks noGrp="1" noChangeAspect="1"/>
          </p:cNvPicPr>
          <p:nvPr>
            <p:ph idx="1"/>
          </p:nvPr>
        </p:nvPicPr>
        <p:blipFill rotWithShape="1">
          <a:blip r:embed="rId7">
            <a:extLst>
              <a:ext uri="{28A0092B-C50C-407E-A947-70E740481C1C}">
                <a14:useLocalDpi xmlns:a14="http://schemas.microsoft.com/office/drawing/2010/main" val="0"/>
              </a:ext>
            </a:extLst>
          </a:blip>
          <a:srcRect l="5225" t="9830" r="70497" b="15571"/>
          <a:stretch/>
        </p:blipFill>
        <p:spPr>
          <a:xfrm>
            <a:off x="168499" y="1122681"/>
            <a:ext cx="1739510" cy="5342904"/>
          </a:xfrm>
          <a:prstGeom prst="rect">
            <a:avLst/>
          </a:prstGeom>
        </p:spPr>
      </p:pic>
      <p:pic>
        <p:nvPicPr>
          <p:cNvPr id="18" name="Picture 17"/>
          <p:cNvPicPr>
            <a:picLocks noChangeAspect="1"/>
          </p:cNvPicPr>
          <p:nvPr/>
        </p:nvPicPr>
        <p:blipFill>
          <a:blip r:embed="rId8"/>
          <a:stretch>
            <a:fillRect/>
          </a:stretch>
        </p:blipFill>
        <p:spPr>
          <a:xfrm>
            <a:off x="5451084" y="3528278"/>
            <a:ext cx="2748421" cy="1481063"/>
          </a:xfrm>
          <a:prstGeom prst="rect">
            <a:avLst/>
          </a:prstGeom>
        </p:spPr>
      </p:pic>
      <p:pic>
        <p:nvPicPr>
          <p:cNvPr id="19" name="Picture 18">
            <a:extLst>
              <a:ext uri="{FF2B5EF4-FFF2-40B4-BE49-F238E27FC236}">
                <a16:creationId xmlns:a16="http://schemas.microsoft.com/office/drawing/2014/main" id="{DEB8AAA2-07E0-498B-BE12-DE55F411225C}"/>
              </a:ext>
            </a:extLst>
          </p:cNvPr>
          <p:cNvPicPr>
            <a:picLocks noChangeAspect="1"/>
          </p:cNvPicPr>
          <p:nvPr/>
        </p:nvPicPr>
        <p:blipFill>
          <a:blip r:embed="rId9"/>
          <a:stretch>
            <a:fillRect/>
          </a:stretch>
        </p:blipFill>
        <p:spPr>
          <a:xfrm>
            <a:off x="2258095" y="3531494"/>
            <a:ext cx="3043081" cy="1503664"/>
          </a:xfrm>
          <a:prstGeom prst="rect">
            <a:avLst/>
          </a:prstGeom>
        </p:spPr>
      </p:pic>
      <p:pic>
        <p:nvPicPr>
          <p:cNvPr id="20" name="Picture 19">
            <a:extLst>
              <a:ext uri="{FF2B5EF4-FFF2-40B4-BE49-F238E27FC236}">
                <a16:creationId xmlns:a16="http://schemas.microsoft.com/office/drawing/2014/main" id="{868D8F28-DABC-4581-8359-E5FB139EF868}"/>
              </a:ext>
            </a:extLst>
          </p:cNvPr>
          <p:cNvPicPr>
            <a:picLocks noChangeAspect="1"/>
          </p:cNvPicPr>
          <p:nvPr/>
        </p:nvPicPr>
        <p:blipFill rotWithShape="1">
          <a:blip r:embed="rId10"/>
          <a:srcRect l="85930" t="285" r="1512" b="81172"/>
          <a:stretch/>
        </p:blipFill>
        <p:spPr>
          <a:xfrm>
            <a:off x="8326099" y="3528278"/>
            <a:ext cx="2132099" cy="1481063"/>
          </a:xfrm>
          <a:prstGeom prst="rect">
            <a:avLst/>
          </a:prstGeom>
        </p:spPr>
      </p:pic>
      <p:sp>
        <p:nvSpPr>
          <p:cNvPr id="21" name="Rectangle 20"/>
          <p:cNvSpPr/>
          <p:nvPr/>
        </p:nvSpPr>
        <p:spPr>
          <a:xfrm>
            <a:off x="2055701" y="1134127"/>
            <a:ext cx="8628398" cy="529389"/>
          </a:xfrm>
          <a:prstGeom prst="rect">
            <a:avLst/>
          </a:prstGeom>
          <a:noFill/>
          <a:ln>
            <a:solidFill>
              <a:srgbClr val="19A2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19A2B0"/>
                </a:solidFill>
                <a:latin typeface="Calibri"/>
              </a:rPr>
              <a:t>They might start with a </a:t>
            </a:r>
            <a:r>
              <a:rPr lang="en-US" b="1" dirty="0">
                <a:solidFill>
                  <a:srgbClr val="19A2B0"/>
                </a:solidFill>
                <a:latin typeface="Calibri"/>
              </a:rPr>
              <a:t>review</a:t>
            </a:r>
            <a:r>
              <a:rPr lang="en-US" dirty="0">
                <a:solidFill>
                  <a:srgbClr val="19A2B0"/>
                </a:solidFill>
                <a:latin typeface="Calibri"/>
              </a:rPr>
              <a:t> of your </a:t>
            </a:r>
            <a:r>
              <a:rPr lang="en-US" b="1" dirty="0">
                <a:solidFill>
                  <a:srgbClr val="19A2B0"/>
                </a:solidFill>
                <a:latin typeface="Calibri"/>
              </a:rPr>
              <a:t>previous learning</a:t>
            </a:r>
            <a:endParaRPr lang="en-GB" b="1" dirty="0">
              <a:solidFill>
                <a:srgbClr val="19A2B0"/>
              </a:solidFill>
              <a:latin typeface="Calibri"/>
            </a:endParaRPr>
          </a:p>
        </p:txBody>
      </p:sp>
      <p:sp>
        <p:nvSpPr>
          <p:cNvPr id="22" name="Rectangle 21"/>
          <p:cNvSpPr/>
          <p:nvPr/>
        </p:nvSpPr>
        <p:spPr>
          <a:xfrm>
            <a:off x="2048306" y="1712635"/>
            <a:ext cx="8635793" cy="1095551"/>
          </a:xfrm>
          <a:prstGeom prst="rect">
            <a:avLst/>
          </a:prstGeom>
          <a:noFill/>
          <a:ln>
            <a:solidFill>
              <a:srgbClr val="F49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49231"/>
                </a:solidFill>
                <a:latin typeface="Calibri"/>
              </a:rPr>
              <a:t>The WHAT, HOW, WHY will give you </a:t>
            </a:r>
            <a:r>
              <a:rPr lang="en-US" b="1" dirty="0">
                <a:solidFill>
                  <a:srgbClr val="F49231"/>
                </a:solidFill>
                <a:latin typeface="Calibri"/>
              </a:rPr>
              <a:t>clear instructions </a:t>
            </a:r>
            <a:r>
              <a:rPr lang="en-US" dirty="0">
                <a:solidFill>
                  <a:srgbClr val="F49231"/>
                </a:solidFill>
                <a:latin typeface="Calibri"/>
              </a:rPr>
              <a:t>on what the lesson is about, including instructions for completing it online.  This might be a teacher video, narration or just a slide with text.  You might have a pre-recorded video lesson</a:t>
            </a:r>
            <a:endParaRPr lang="en-GB" dirty="0">
              <a:solidFill>
                <a:srgbClr val="F49231"/>
              </a:solidFill>
              <a:latin typeface="Calibri"/>
            </a:endParaRPr>
          </a:p>
        </p:txBody>
      </p:sp>
      <p:sp>
        <p:nvSpPr>
          <p:cNvPr id="23" name="Rectangle 22"/>
          <p:cNvSpPr/>
          <p:nvPr/>
        </p:nvSpPr>
        <p:spPr>
          <a:xfrm>
            <a:off x="2055701" y="2857306"/>
            <a:ext cx="8628398" cy="529389"/>
          </a:xfrm>
          <a:prstGeom prst="rect">
            <a:avLst/>
          </a:prstGeom>
          <a:noFill/>
          <a:ln>
            <a:solidFill>
              <a:srgbClr val="8FC4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8FC449"/>
                </a:solidFill>
                <a:latin typeface="Calibri"/>
              </a:rPr>
              <a:t>Your teacher will </a:t>
            </a:r>
            <a:r>
              <a:rPr lang="en-US" b="1" dirty="0">
                <a:solidFill>
                  <a:srgbClr val="8FC449"/>
                </a:solidFill>
                <a:latin typeface="Calibri"/>
              </a:rPr>
              <a:t>present new information </a:t>
            </a:r>
            <a:r>
              <a:rPr lang="en-US" dirty="0">
                <a:solidFill>
                  <a:srgbClr val="8FC449"/>
                </a:solidFill>
                <a:latin typeface="Calibri"/>
              </a:rPr>
              <a:t>in small steps and may use video, narration, text to help with this explanation.  Look out for this!</a:t>
            </a:r>
            <a:endParaRPr lang="en-GB" dirty="0">
              <a:solidFill>
                <a:srgbClr val="8FC449"/>
              </a:solidFill>
              <a:latin typeface="Calibri"/>
            </a:endParaRPr>
          </a:p>
        </p:txBody>
      </p:sp>
      <p:sp>
        <p:nvSpPr>
          <p:cNvPr id="24" name="Rectangle 23"/>
          <p:cNvSpPr/>
          <p:nvPr/>
        </p:nvSpPr>
        <p:spPr>
          <a:xfrm>
            <a:off x="2048306" y="5187200"/>
            <a:ext cx="8635793" cy="614774"/>
          </a:xfrm>
          <a:prstGeom prst="rect">
            <a:avLst/>
          </a:prstGeom>
          <a:noFill/>
          <a:ln>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9D9D9D"/>
                </a:solidFill>
                <a:latin typeface="Calibri"/>
              </a:rPr>
              <a:t>You will be given some tasks to do, which you can complete in an exercise book at home or on the CLASS NOTEBOOK.</a:t>
            </a:r>
            <a:endParaRPr lang="en-GB" dirty="0">
              <a:solidFill>
                <a:srgbClr val="9D9D9D"/>
              </a:solidFill>
              <a:latin typeface="Calibri"/>
            </a:endParaRPr>
          </a:p>
        </p:txBody>
      </p:sp>
      <p:sp>
        <p:nvSpPr>
          <p:cNvPr id="25" name="Rectangle 24"/>
          <p:cNvSpPr/>
          <p:nvPr/>
        </p:nvSpPr>
        <p:spPr>
          <a:xfrm>
            <a:off x="2048306" y="5913441"/>
            <a:ext cx="8635793" cy="614774"/>
          </a:xfrm>
          <a:prstGeom prst="rect">
            <a:avLst/>
          </a:prstGeom>
          <a:noFill/>
          <a:ln>
            <a:solidFill>
              <a:srgbClr val="E3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E60E63"/>
                </a:solidFill>
                <a:latin typeface="Calibri"/>
              </a:rPr>
              <a:t>To demonstrate understanding and review your learning – you may complete a QUIZ or an ASSIGNMENT on TEAMS.</a:t>
            </a:r>
            <a:endParaRPr lang="en-GB" dirty="0">
              <a:solidFill>
                <a:srgbClr val="E60E63"/>
              </a:solidFill>
              <a:latin typeface="Calibri"/>
            </a:endParaRPr>
          </a:p>
        </p:txBody>
      </p:sp>
    </p:spTree>
    <p:extLst>
      <p:ext uri="{BB962C8B-B14F-4D97-AF65-F5344CB8AC3E}">
        <p14:creationId xmlns:p14="http://schemas.microsoft.com/office/powerpoint/2010/main" val="2186812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81" y="5488638"/>
            <a:ext cx="1151772" cy="1151772"/>
          </a:xfrm>
          <a:prstGeom prst="rect">
            <a:avLst/>
          </a:prstGeom>
        </p:spPr>
      </p:pic>
      <p:pic>
        <p:nvPicPr>
          <p:cNvPr id="6" name="Picture 2" descr="Picture 2"/>
          <p:cNvPicPr>
            <a:picLocks noChangeAspect="1"/>
          </p:cNvPicPr>
          <p:nvPr/>
        </p:nvPicPr>
        <p:blipFill>
          <a:blip r:embed="rId4"/>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FC454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Assignments</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2705" r="20190"/>
          <a:stretch/>
        </p:blipFill>
        <p:spPr>
          <a:xfrm>
            <a:off x="10903257" y="167425"/>
            <a:ext cx="1007436" cy="844115"/>
          </a:xfrm>
          <a:prstGeom prst="rect">
            <a:avLst/>
          </a:prstGeom>
        </p:spPr>
      </p:pic>
      <p:pic>
        <p:nvPicPr>
          <p:cNvPr id="9" name="Picture 8"/>
          <p:cNvPicPr/>
          <p:nvPr/>
        </p:nvPicPr>
        <p:blipFill rotWithShape="1">
          <a:blip r:embed="rId6" cstate="email">
            <a:extLst>
              <a:ext uri="{28A0092B-C50C-407E-A947-70E740481C1C}">
                <a14:useLocalDpi xmlns:a14="http://schemas.microsoft.com/office/drawing/2010/main" val="0"/>
              </a:ext>
            </a:extLst>
          </a:blip>
          <a:srcRect l="34537" r="53904"/>
          <a:stretch/>
        </p:blipFill>
        <p:spPr bwMode="auto">
          <a:xfrm>
            <a:off x="10938415" y="2112994"/>
            <a:ext cx="1036828" cy="1250259"/>
          </a:xfrm>
          <a:prstGeom prst="rect">
            <a:avLst/>
          </a:prstGeom>
          <a:noFill/>
          <a:ln>
            <a:noFill/>
          </a:ln>
          <a:effectLst/>
        </p:spPr>
      </p:pic>
      <p:pic>
        <p:nvPicPr>
          <p:cNvPr id="10" name="Picture 9"/>
          <p:cNvPicPr/>
          <p:nvPr/>
        </p:nvPicPr>
        <p:blipFill rotWithShape="1">
          <a:blip r:embed="rId6" cstate="email">
            <a:extLst>
              <a:ext uri="{28A0092B-C50C-407E-A947-70E740481C1C}">
                <a14:useLocalDpi xmlns:a14="http://schemas.microsoft.com/office/drawing/2010/main" val="0"/>
              </a:ext>
            </a:extLst>
          </a:blip>
          <a:srcRect l="56916" r="32147"/>
          <a:stretch/>
        </p:blipFill>
        <p:spPr bwMode="auto">
          <a:xfrm>
            <a:off x="11000483" y="3255070"/>
            <a:ext cx="981006" cy="1250258"/>
          </a:xfrm>
          <a:prstGeom prst="rect">
            <a:avLst/>
          </a:prstGeom>
          <a:noFill/>
          <a:ln>
            <a:noFill/>
          </a:ln>
          <a:effectLst/>
        </p:spPr>
      </p:pic>
      <p:pic>
        <p:nvPicPr>
          <p:cNvPr id="11" name="Picture 10"/>
          <p:cNvPicPr/>
          <p:nvPr/>
        </p:nvPicPr>
        <p:blipFill rotWithShape="1">
          <a:blip r:embed="rId6" cstate="email">
            <a:extLst>
              <a:ext uri="{28A0092B-C50C-407E-A947-70E740481C1C}">
                <a14:useLocalDpi xmlns:a14="http://schemas.microsoft.com/office/drawing/2010/main" val="0"/>
              </a:ext>
            </a:extLst>
          </a:blip>
          <a:srcRect l="78053" r="10974"/>
          <a:stretch/>
        </p:blipFill>
        <p:spPr bwMode="auto">
          <a:xfrm>
            <a:off x="10964696" y="985782"/>
            <a:ext cx="984267" cy="1250258"/>
          </a:xfrm>
          <a:prstGeom prst="rect">
            <a:avLst/>
          </a:prstGeom>
          <a:noFill/>
          <a:ln>
            <a:noFill/>
          </a:ln>
          <a:effectLst/>
        </p:spPr>
      </p:pic>
      <p:pic>
        <p:nvPicPr>
          <p:cNvPr id="12" name="Picture 11"/>
          <p:cNvPicPr/>
          <p:nvPr/>
        </p:nvPicPr>
        <p:blipFill rotWithShape="1">
          <a:blip r:embed="rId6" cstate="email">
            <a:extLst>
              <a:ext uri="{28A0092B-C50C-407E-A947-70E740481C1C}">
                <a14:useLocalDpi xmlns:a14="http://schemas.microsoft.com/office/drawing/2010/main" val="0"/>
              </a:ext>
            </a:extLst>
          </a:blip>
          <a:srcRect l="11732" r="76037"/>
          <a:stretch/>
        </p:blipFill>
        <p:spPr bwMode="auto">
          <a:xfrm>
            <a:off x="10921188" y="4343281"/>
            <a:ext cx="1097039" cy="1250259"/>
          </a:xfrm>
          <a:prstGeom prst="rect">
            <a:avLst/>
          </a:prstGeom>
          <a:noFill/>
          <a:ln>
            <a:noFill/>
          </a:ln>
          <a:effectLst/>
        </p:spPr>
      </p:pic>
      <p:pic>
        <p:nvPicPr>
          <p:cNvPr id="26" name="Content Placeholder 4"/>
          <p:cNvPicPr>
            <a:picLocks noGrp="1" noChangeAspect="1"/>
          </p:cNvPicPr>
          <p:nvPr>
            <p:ph idx="1"/>
          </p:nvPr>
        </p:nvPicPr>
        <p:blipFill>
          <a:blip r:embed="rId7"/>
          <a:stretch>
            <a:fillRect/>
          </a:stretch>
        </p:blipFill>
        <p:spPr>
          <a:xfrm>
            <a:off x="168499" y="2548250"/>
            <a:ext cx="5753728" cy="3588044"/>
          </a:xfrm>
          <a:prstGeom prst="rect">
            <a:avLst/>
          </a:prstGeom>
        </p:spPr>
      </p:pic>
      <p:pic>
        <p:nvPicPr>
          <p:cNvPr id="27" name="Picture 26"/>
          <p:cNvPicPr>
            <a:picLocks noChangeAspect="1"/>
          </p:cNvPicPr>
          <p:nvPr/>
        </p:nvPicPr>
        <p:blipFill rotWithShape="1">
          <a:blip r:embed="rId8">
            <a:extLst>
              <a:ext uri="{28A0092B-C50C-407E-A947-70E740481C1C}">
                <a14:useLocalDpi xmlns:a14="http://schemas.microsoft.com/office/drawing/2010/main" val="0"/>
              </a:ext>
            </a:extLst>
          </a:blip>
          <a:srcRect l="7818" t="14313" r="8182" b="9989"/>
          <a:stretch/>
        </p:blipFill>
        <p:spPr>
          <a:xfrm>
            <a:off x="3253492" y="4759889"/>
            <a:ext cx="2671582" cy="1665963"/>
          </a:xfrm>
          <a:prstGeom prst="rect">
            <a:avLst/>
          </a:prstGeom>
          <a:ln>
            <a:solidFill>
              <a:srgbClr val="28388F"/>
            </a:solidFill>
          </a:ln>
        </p:spPr>
      </p:pic>
      <p:pic>
        <p:nvPicPr>
          <p:cNvPr id="28" name="Picture 27"/>
          <p:cNvPicPr>
            <a:picLocks noChangeAspect="1"/>
          </p:cNvPicPr>
          <p:nvPr/>
        </p:nvPicPr>
        <p:blipFill rotWithShape="1">
          <a:blip r:embed="rId7"/>
          <a:srcRect l="27885" t="16126" r="33560" b="74383"/>
          <a:stretch/>
        </p:blipFill>
        <p:spPr>
          <a:xfrm>
            <a:off x="18618" y="1176731"/>
            <a:ext cx="10665481" cy="1242912"/>
          </a:xfrm>
          <a:prstGeom prst="rect">
            <a:avLst/>
          </a:prstGeom>
        </p:spPr>
      </p:pic>
      <p:sp>
        <p:nvSpPr>
          <p:cNvPr id="29" name="Oval 28"/>
          <p:cNvSpPr/>
          <p:nvPr/>
        </p:nvSpPr>
        <p:spPr>
          <a:xfrm>
            <a:off x="6917802" y="1201478"/>
            <a:ext cx="2199303" cy="1218165"/>
          </a:xfrm>
          <a:prstGeom prst="ellipse">
            <a:avLst/>
          </a:prstGeom>
          <a:noFill/>
          <a:ln w="57150">
            <a:solidFill>
              <a:srgbClr val="E60E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6069105" y="2492797"/>
            <a:ext cx="4614994" cy="4247317"/>
          </a:xfrm>
          <a:prstGeom prst="rect">
            <a:avLst/>
          </a:prstGeom>
        </p:spPr>
        <p:txBody>
          <a:bodyPr wrap="square">
            <a:spAutoFit/>
          </a:bodyPr>
          <a:lstStyle/>
          <a:p>
            <a:pPr algn="just"/>
            <a:r>
              <a:rPr lang="en-US" dirty="0">
                <a:solidFill>
                  <a:srgbClr val="28388F"/>
                </a:solidFill>
              </a:rPr>
              <a:t>The ASSIGNMENTS tab has all of the assignments that have been set for you by your teacher. </a:t>
            </a:r>
          </a:p>
          <a:p>
            <a:pPr algn="just"/>
            <a:r>
              <a:rPr lang="en-US" dirty="0">
                <a:solidFill>
                  <a:srgbClr val="28388F"/>
                </a:solidFill>
              </a:rPr>
              <a:t>Read your instructions carefully.  You may have to:</a:t>
            </a:r>
          </a:p>
          <a:p>
            <a:pPr marL="285750" indent="-285750" algn="just">
              <a:buFont typeface="Arial" panose="020B0604020202020204" pitchFamily="34" charset="0"/>
              <a:buChar char="•"/>
            </a:pPr>
            <a:r>
              <a:rPr lang="en-US" dirty="0">
                <a:solidFill>
                  <a:srgbClr val="28388F"/>
                </a:solidFill>
              </a:rPr>
              <a:t>Complete the work in your book or electronically and submit it.  If you complete it in your book, take a picture and hand it in</a:t>
            </a:r>
          </a:p>
          <a:p>
            <a:pPr marL="285750" indent="-285750" algn="just">
              <a:buFont typeface="Arial" panose="020B0604020202020204" pitchFamily="34" charset="0"/>
              <a:buChar char="•"/>
            </a:pPr>
            <a:r>
              <a:rPr lang="en-US" dirty="0">
                <a:solidFill>
                  <a:srgbClr val="28388F"/>
                </a:solidFill>
              </a:rPr>
              <a:t>Complete a task that has been set up already for you – e.g. quiz or a task sheet</a:t>
            </a:r>
          </a:p>
          <a:p>
            <a:pPr algn="just"/>
            <a:r>
              <a:rPr lang="en-US" i="1" dirty="0">
                <a:solidFill>
                  <a:srgbClr val="28388F"/>
                </a:solidFill>
              </a:rPr>
              <a:t>We will talk about assignments in more detail soon!</a:t>
            </a:r>
          </a:p>
          <a:p>
            <a:pPr algn="just"/>
            <a:endParaRPr lang="en-US" i="1" dirty="0">
              <a:solidFill>
                <a:srgbClr val="28388F"/>
              </a:solidFill>
            </a:endParaRPr>
          </a:p>
          <a:p>
            <a:pPr algn="just"/>
            <a:r>
              <a:rPr lang="en-US" b="1" dirty="0">
                <a:solidFill>
                  <a:srgbClr val="FC4540"/>
                </a:solidFill>
              </a:rPr>
              <a:t>The GRADES tab has all of your marks so you can monitor your progress</a:t>
            </a:r>
          </a:p>
        </p:txBody>
      </p:sp>
    </p:spTree>
    <p:extLst>
      <p:ext uri="{BB962C8B-B14F-4D97-AF65-F5344CB8AC3E}">
        <p14:creationId xmlns:p14="http://schemas.microsoft.com/office/powerpoint/2010/main" val="3043837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6439" y="5491243"/>
            <a:ext cx="1151772" cy="1151772"/>
          </a:xfrm>
          <a:prstGeom prst="rect">
            <a:avLst/>
          </a:prstGeom>
        </p:spPr>
      </p:pic>
      <p:sp>
        <p:nvSpPr>
          <p:cNvPr id="5" name="Title 1"/>
          <p:cNvSpPr txBox="1">
            <a:spLocks/>
          </p:cNvSpPr>
          <p:nvPr/>
        </p:nvSpPr>
        <p:spPr>
          <a:xfrm>
            <a:off x="323528" y="5661248"/>
            <a:ext cx="8183880" cy="1051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t>Demonstrate your Learning </a:t>
            </a:r>
          </a:p>
        </p:txBody>
      </p:sp>
      <p:pic>
        <p:nvPicPr>
          <p:cNvPr id="6" name="Picture 2" descr="Picture 2"/>
          <p:cNvPicPr>
            <a:picLocks noChangeAspect="1"/>
          </p:cNvPicPr>
          <p:nvPr/>
        </p:nvPicPr>
        <p:blipFill>
          <a:blip r:embed="rId3"/>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FC454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Accessing lessons in MS Teams </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2705" r="20190"/>
          <a:stretch/>
        </p:blipFill>
        <p:spPr>
          <a:xfrm>
            <a:off x="10903257" y="167425"/>
            <a:ext cx="1007436" cy="844115"/>
          </a:xfrm>
          <a:prstGeom prst="rect">
            <a:avLst/>
          </a:prstGeom>
        </p:spPr>
      </p:pic>
      <p:pic>
        <p:nvPicPr>
          <p:cNvPr id="9" name="Picture 8"/>
          <p:cNvPicPr/>
          <p:nvPr/>
        </p:nvPicPr>
        <p:blipFill rotWithShape="1">
          <a:blip r:embed="rId5" cstate="email">
            <a:extLst>
              <a:ext uri="{28A0092B-C50C-407E-A947-70E740481C1C}">
                <a14:useLocalDpi xmlns:a14="http://schemas.microsoft.com/office/drawing/2010/main" val="0"/>
              </a:ext>
            </a:extLst>
          </a:blip>
          <a:srcRect l="34537" r="53904"/>
          <a:stretch/>
        </p:blipFill>
        <p:spPr bwMode="auto">
          <a:xfrm>
            <a:off x="10938415" y="2112994"/>
            <a:ext cx="1036828" cy="1250259"/>
          </a:xfrm>
          <a:prstGeom prst="rect">
            <a:avLst/>
          </a:prstGeom>
          <a:noFill/>
          <a:ln>
            <a:noFill/>
          </a:ln>
          <a:effectLst/>
        </p:spPr>
      </p:pic>
      <p:pic>
        <p:nvPicPr>
          <p:cNvPr id="10" name="Picture 9"/>
          <p:cNvPicPr/>
          <p:nvPr/>
        </p:nvPicPr>
        <p:blipFill rotWithShape="1">
          <a:blip r:embed="rId5" cstate="email">
            <a:extLst>
              <a:ext uri="{28A0092B-C50C-407E-A947-70E740481C1C}">
                <a14:useLocalDpi xmlns:a14="http://schemas.microsoft.com/office/drawing/2010/main" val="0"/>
              </a:ext>
            </a:extLst>
          </a:blip>
          <a:srcRect l="78053" r="10974"/>
          <a:stretch/>
        </p:blipFill>
        <p:spPr bwMode="auto">
          <a:xfrm>
            <a:off x="10964696" y="985782"/>
            <a:ext cx="984267" cy="1250258"/>
          </a:xfrm>
          <a:prstGeom prst="rect">
            <a:avLst/>
          </a:prstGeom>
          <a:noFill/>
          <a:ln>
            <a:noFill/>
          </a:ln>
          <a:effectLst/>
        </p:spPr>
      </p:pic>
      <p:pic>
        <p:nvPicPr>
          <p:cNvPr id="11" name="Picture 10"/>
          <p:cNvPicPr/>
          <p:nvPr/>
        </p:nvPicPr>
        <p:blipFill rotWithShape="1">
          <a:blip r:embed="rId5" cstate="email">
            <a:extLst>
              <a:ext uri="{28A0092B-C50C-407E-A947-70E740481C1C}">
                <a14:useLocalDpi xmlns:a14="http://schemas.microsoft.com/office/drawing/2010/main" val="0"/>
              </a:ext>
            </a:extLst>
          </a:blip>
          <a:srcRect l="23962" r="65218"/>
          <a:stretch/>
        </p:blipFill>
        <p:spPr bwMode="auto">
          <a:xfrm>
            <a:off x="10126954" y="3229956"/>
            <a:ext cx="1848290" cy="2381187"/>
          </a:xfrm>
          <a:prstGeom prst="rect">
            <a:avLst/>
          </a:prstGeom>
          <a:noFill/>
          <a:ln>
            <a:noFill/>
          </a:ln>
          <a:effectLst/>
        </p:spPr>
      </p:pic>
      <p:pic>
        <p:nvPicPr>
          <p:cNvPr id="1026" name="Picture 2" descr="Practice flashcards on Tinycards">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43878" y="1116105"/>
            <a:ext cx="28498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8"/>
          <a:srcRect l="23820" t="24130" r="7687" b="13916"/>
          <a:stretch/>
        </p:blipFill>
        <p:spPr>
          <a:xfrm>
            <a:off x="214539" y="2593802"/>
            <a:ext cx="7213396" cy="3229110"/>
          </a:xfrm>
          <a:prstGeom prst="rect">
            <a:avLst/>
          </a:prstGeom>
          <a:ln>
            <a:solidFill>
              <a:srgbClr val="28388F"/>
            </a:solidFill>
          </a:ln>
        </p:spPr>
      </p:pic>
      <p:sp>
        <p:nvSpPr>
          <p:cNvPr id="12" name="TextBox 11"/>
          <p:cNvSpPr txBox="1"/>
          <p:nvPr/>
        </p:nvSpPr>
        <p:spPr>
          <a:xfrm>
            <a:off x="168501" y="1084119"/>
            <a:ext cx="7259434" cy="1446550"/>
          </a:xfrm>
          <a:prstGeom prst="rect">
            <a:avLst/>
          </a:prstGeom>
          <a:noFill/>
        </p:spPr>
        <p:txBody>
          <a:bodyPr wrap="square" rtlCol="0">
            <a:spAutoFit/>
          </a:bodyPr>
          <a:lstStyle/>
          <a:p>
            <a:pPr algn="just"/>
            <a:r>
              <a:rPr lang="en-US" sz="2200" dirty="0">
                <a:solidFill>
                  <a:srgbClr val="28388F"/>
                </a:solidFill>
              </a:rPr>
              <a:t>Go to your MS Teams page and click into your form team. </a:t>
            </a:r>
          </a:p>
          <a:p>
            <a:pPr algn="just"/>
            <a:r>
              <a:rPr lang="en-US" sz="2200" dirty="0">
                <a:solidFill>
                  <a:srgbClr val="28388F"/>
                </a:solidFill>
              </a:rPr>
              <a:t>In class materials you will find a PowerPoint for this lessons. Open it up so you can follow along as we work through MS Teams. </a:t>
            </a:r>
          </a:p>
        </p:txBody>
      </p:sp>
    </p:spTree>
    <p:extLst>
      <p:ext uri="{BB962C8B-B14F-4D97-AF65-F5344CB8AC3E}">
        <p14:creationId xmlns:p14="http://schemas.microsoft.com/office/powerpoint/2010/main" val="2530041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icture 2"/>
          <p:cNvPicPr>
            <a:picLocks noChangeAspect="1"/>
          </p:cNvPicPr>
          <p:nvPr/>
        </p:nvPicPr>
        <p:blipFill>
          <a:blip r:embed="rId2"/>
          <a:stretch>
            <a:fillRect/>
          </a:stretch>
        </p:blipFill>
        <p:spPr>
          <a:xfrm>
            <a:off x="0" y="6679047"/>
            <a:ext cx="12192000" cy="178954"/>
          </a:xfrm>
          <a:prstGeom prst="rect">
            <a:avLst/>
          </a:prstGeom>
          <a:ln w="12700">
            <a:miter lim="400000"/>
          </a:ln>
        </p:spPr>
      </p:pic>
      <p:sp>
        <p:nvSpPr>
          <p:cNvPr id="7" name="Title 1"/>
          <p:cNvSpPr txBox="1">
            <a:spLocks/>
          </p:cNvSpPr>
          <p:nvPr/>
        </p:nvSpPr>
        <p:spPr>
          <a:xfrm>
            <a:off x="838200" y="643414"/>
            <a:ext cx="10515600" cy="1523589"/>
          </a:xfrm>
          <a:prstGeom prst="rect">
            <a:avLst/>
          </a:prstGeom>
          <a:solidFill>
            <a:srgbClr val="F4923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1500" b="1" dirty="0">
                <a:solidFill>
                  <a:schemeClr val="bg1"/>
                </a:solidFill>
              </a:rPr>
              <a:t>Class Notebook</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2705" r="20190"/>
          <a:stretch/>
        </p:blipFill>
        <p:spPr>
          <a:xfrm>
            <a:off x="3895596" y="3022288"/>
            <a:ext cx="4058432" cy="3400497"/>
          </a:xfrm>
          <a:prstGeom prst="rect">
            <a:avLst/>
          </a:prstGeom>
        </p:spPr>
      </p:pic>
    </p:spTree>
    <p:extLst>
      <p:ext uri="{BB962C8B-B14F-4D97-AF65-F5344CB8AC3E}">
        <p14:creationId xmlns:p14="http://schemas.microsoft.com/office/powerpoint/2010/main" val="1686364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7727" y="5392810"/>
            <a:ext cx="1151772" cy="1151772"/>
          </a:xfrm>
          <a:prstGeom prst="rect">
            <a:avLst/>
          </a:prstGeom>
        </p:spPr>
      </p:pic>
      <p:pic>
        <p:nvPicPr>
          <p:cNvPr id="6" name="Picture 2" descr="Picture 2"/>
          <p:cNvPicPr>
            <a:picLocks noChangeAspect="1"/>
          </p:cNvPicPr>
          <p:nvPr/>
        </p:nvPicPr>
        <p:blipFill>
          <a:blip r:embed="rId3"/>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F4923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Using the Class Notebook: Microsoft Teams</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2705" r="20190"/>
          <a:stretch/>
        </p:blipFill>
        <p:spPr>
          <a:xfrm>
            <a:off x="10906856" y="176871"/>
            <a:ext cx="1007436" cy="844115"/>
          </a:xfrm>
          <a:prstGeom prst="rect">
            <a:avLst/>
          </a:prstGeom>
        </p:spPr>
      </p:pic>
      <p:pic>
        <p:nvPicPr>
          <p:cNvPr id="11" name="Picture 10"/>
          <p:cNvPicPr/>
          <p:nvPr/>
        </p:nvPicPr>
        <p:blipFill rotWithShape="1">
          <a:blip r:embed="rId5" cstate="email">
            <a:extLst>
              <a:ext uri="{28A0092B-C50C-407E-A947-70E740481C1C}">
                <a14:useLocalDpi xmlns:a14="http://schemas.microsoft.com/office/drawing/2010/main" val="0"/>
              </a:ext>
            </a:extLst>
          </a:blip>
          <a:srcRect l="34537" r="53904"/>
          <a:stretch/>
        </p:blipFill>
        <p:spPr bwMode="auto">
          <a:xfrm>
            <a:off x="10942014" y="2122440"/>
            <a:ext cx="1036828" cy="1250259"/>
          </a:xfrm>
          <a:prstGeom prst="rect">
            <a:avLst/>
          </a:prstGeom>
          <a:noFill/>
          <a:ln>
            <a:noFill/>
          </a:ln>
          <a:effectLst/>
        </p:spPr>
      </p:pic>
      <p:pic>
        <p:nvPicPr>
          <p:cNvPr id="12" name="Picture 11"/>
          <p:cNvPicPr/>
          <p:nvPr/>
        </p:nvPicPr>
        <p:blipFill rotWithShape="1">
          <a:blip r:embed="rId5" cstate="email">
            <a:extLst>
              <a:ext uri="{28A0092B-C50C-407E-A947-70E740481C1C}">
                <a14:useLocalDpi xmlns:a14="http://schemas.microsoft.com/office/drawing/2010/main" val="0"/>
              </a:ext>
            </a:extLst>
          </a:blip>
          <a:srcRect l="78053" r="10974"/>
          <a:stretch/>
        </p:blipFill>
        <p:spPr bwMode="auto">
          <a:xfrm>
            <a:off x="10968295" y="995228"/>
            <a:ext cx="984267" cy="1250258"/>
          </a:xfrm>
          <a:prstGeom prst="rect">
            <a:avLst/>
          </a:prstGeom>
          <a:noFill/>
          <a:ln>
            <a:noFill/>
          </a:ln>
          <a:effectLst/>
        </p:spPr>
      </p:pic>
      <p:pic>
        <p:nvPicPr>
          <p:cNvPr id="13" name="Picture 12"/>
          <p:cNvPicPr/>
          <p:nvPr/>
        </p:nvPicPr>
        <p:blipFill rotWithShape="1">
          <a:blip r:embed="rId5" cstate="email">
            <a:extLst>
              <a:ext uri="{28A0092B-C50C-407E-A947-70E740481C1C}">
                <a14:useLocalDpi xmlns:a14="http://schemas.microsoft.com/office/drawing/2010/main" val="0"/>
              </a:ext>
            </a:extLst>
          </a:blip>
          <a:srcRect l="23962" r="65218"/>
          <a:stretch/>
        </p:blipFill>
        <p:spPr bwMode="auto">
          <a:xfrm>
            <a:off x="11008385" y="3289507"/>
            <a:ext cx="970457" cy="1250258"/>
          </a:xfrm>
          <a:prstGeom prst="rect">
            <a:avLst/>
          </a:prstGeom>
          <a:noFill/>
          <a:ln>
            <a:noFill/>
          </a:ln>
          <a:effectLst/>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25458" t="17840" r="34718" b="15305"/>
          <a:stretch/>
        </p:blipFill>
        <p:spPr>
          <a:xfrm>
            <a:off x="218552" y="1134566"/>
            <a:ext cx="1691565" cy="1597339"/>
          </a:xfrm>
          <a:prstGeom prst="rect">
            <a:avLst/>
          </a:prstGeom>
        </p:spPr>
      </p:pic>
      <p:pic>
        <p:nvPicPr>
          <p:cNvPr id="15" name="Picture 14">
            <a:extLst>
              <a:ext uri="{FF2B5EF4-FFF2-40B4-BE49-F238E27FC236}">
                <a16:creationId xmlns:a16="http://schemas.microsoft.com/office/drawing/2014/main" id="{35D04B16-84EC-4684-970D-82FD7EDDF59B}"/>
              </a:ext>
            </a:extLst>
          </p:cNvPr>
          <p:cNvPicPr>
            <a:picLocks noChangeAspect="1"/>
          </p:cNvPicPr>
          <p:nvPr/>
        </p:nvPicPr>
        <p:blipFill>
          <a:blip r:embed="rId7"/>
          <a:stretch>
            <a:fillRect/>
          </a:stretch>
        </p:blipFill>
        <p:spPr>
          <a:xfrm>
            <a:off x="4148919" y="2043112"/>
            <a:ext cx="6535180" cy="4501469"/>
          </a:xfrm>
          <a:prstGeom prst="rect">
            <a:avLst/>
          </a:prstGeom>
        </p:spPr>
      </p:pic>
      <p:sp>
        <p:nvSpPr>
          <p:cNvPr id="16" name="Title 1"/>
          <p:cNvSpPr txBox="1">
            <a:spLocks/>
          </p:cNvSpPr>
          <p:nvPr/>
        </p:nvSpPr>
        <p:spPr>
          <a:xfrm>
            <a:off x="2168031" y="1155451"/>
            <a:ext cx="8516067" cy="65608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3400" b="1" kern="1200" dirty="0">
                <a:solidFill>
                  <a:srgbClr val="F49231"/>
                </a:solidFill>
                <a:latin typeface="+mj-lt"/>
                <a:ea typeface="+mj-ea"/>
                <a:cs typeface="+mj-cs"/>
              </a:rPr>
              <a:t>Using the Class Notebook: Microsoft Teams</a:t>
            </a:r>
          </a:p>
        </p:txBody>
      </p:sp>
      <p:sp>
        <p:nvSpPr>
          <p:cNvPr id="17" name="Title 1"/>
          <p:cNvSpPr txBox="1">
            <a:spLocks/>
          </p:cNvSpPr>
          <p:nvPr/>
        </p:nvSpPr>
        <p:spPr>
          <a:xfrm>
            <a:off x="104641" y="5771857"/>
            <a:ext cx="8183880" cy="1051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t>New Information</a:t>
            </a:r>
          </a:p>
        </p:txBody>
      </p:sp>
      <p:sp>
        <p:nvSpPr>
          <p:cNvPr id="18" name="Rectangle 17"/>
          <p:cNvSpPr/>
          <p:nvPr/>
        </p:nvSpPr>
        <p:spPr>
          <a:xfrm>
            <a:off x="168499" y="2845485"/>
            <a:ext cx="3746792" cy="2862322"/>
          </a:xfrm>
          <a:prstGeom prst="rect">
            <a:avLst/>
          </a:prstGeom>
        </p:spPr>
        <p:txBody>
          <a:bodyPr wrap="square">
            <a:spAutoFit/>
          </a:bodyPr>
          <a:lstStyle/>
          <a:p>
            <a:pPr algn="just"/>
            <a:r>
              <a:rPr lang="en-US" dirty="0">
                <a:solidFill>
                  <a:srgbClr val="28388F"/>
                </a:solidFill>
              </a:rPr>
              <a:t>One Note is a notebook app that is part of Microsoft Office that creates a class notebook for you. </a:t>
            </a:r>
          </a:p>
          <a:p>
            <a:pPr algn="just"/>
            <a:endParaRPr lang="en-US" b="1" dirty="0">
              <a:solidFill>
                <a:srgbClr val="28388F"/>
              </a:solidFill>
            </a:endParaRPr>
          </a:p>
          <a:p>
            <a:pPr algn="just"/>
            <a:r>
              <a:rPr lang="en-US" b="1" dirty="0">
                <a:solidFill>
                  <a:srgbClr val="28388F"/>
                </a:solidFill>
              </a:rPr>
              <a:t>Think of this like an exercise book. A space where you can make notes and complete your work. </a:t>
            </a:r>
          </a:p>
          <a:p>
            <a:pPr algn="just"/>
            <a:endParaRPr lang="en-US" b="1" dirty="0">
              <a:solidFill>
                <a:srgbClr val="28388F"/>
              </a:solidFill>
            </a:endParaRPr>
          </a:p>
          <a:p>
            <a:pPr algn="just"/>
            <a:r>
              <a:rPr lang="en-US" b="1" dirty="0">
                <a:solidFill>
                  <a:srgbClr val="F49231"/>
                </a:solidFill>
              </a:rPr>
              <a:t>Class notebooks can be used in a range of ways.</a:t>
            </a:r>
          </a:p>
        </p:txBody>
      </p:sp>
    </p:spTree>
    <p:extLst>
      <p:ext uri="{BB962C8B-B14F-4D97-AF65-F5344CB8AC3E}">
        <p14:creationId xmlns:p14="http://schemas.microsoft.com/office/powerpoint/2010/main" val="1323723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7727" y="5392810"/>
            <a:ext cx="1151772" cy="1151772"/>
          </a:xfrm>
          <a:prstGeom prst="rect">
            <a:avLst/>
          </a:prstGeom>
        </p:spPr>
      </p:pic>
      <p:pic>
        <p:nvPicPr>
          <p:cNvPr id="6" name="Picture 2" descr="Picture 2"/>
          <p:cNvPicPr>
            <a:picLocks noChangeAspect="1"/>
          </p:cNvPicPr>
          <p:nvPr/>
        </p:nvPicPr>
        <p:blipFill>
          <a:blip r:embed="rId4"/>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F4923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Using the Class Notebook: Microsoft Teams</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2705" r="20190"/>
          <a:stretch/>
        </p:blipFill>
        <p:spPr>
          <a:xfrm>
            <a:off x="10906856" y="176871"/>
            <a:ext cx="1007436" cy="844115"/>
          </a:xfrm>
          <a:prstGeom prst="rect">
            <a:avLst/>
          </a:prstGeom>
        </p:spPr>
      </p:pic>
      <p:pic>
        <p:nvPicPr>
          <p:cNvPr id="11" name="Picture 10"/>
          <p:cNvPicPr/>
          <p:nvPr/>
        </p:nvPicPr>
        <p:blipFill rotWithShape="1">
          <a:blip r:embed="rId6" cstate="email">
            <a:extLst>
              <a:ext uri="{28A0092B-C50C-407E-A947-70E740481C1C}">
                <a14:useLocalDpi xmlns:a14="http://schemas.microsoft.com/office/drawing/2010/main" val="0"/>
              </a:ext>
            </a:extLst>
          </a:blip>
          <a:srcRect l="34537" r="53904"/>
          <a:stretch/>
        </p:blipFill>
        <p:spPr bwMode="auto">
          <a:xfrm>
            <a:off x="10942014" y="2122440"/>
            <a:ext cx="1036828" cy="1250259"/>
          </a:xfrm>
          <a:prstGeom prst="rect">
            <a:avLst/>
          </a:prstGeom>
          <a:noFill/>
          <a:ln>
            <a:noFill/>
          </a:ln>
          <a:effectLst/>
        </p:spPr>
      </p:pic>
      <p:pic>
        <p:nvPicPr>
          <p:cNvPr id="12" name="Picture 11"/>
          <p:cNvPicPr/>
          <p:nvPr/>
        </p:nvPicPr>
        <p:blipFill rotWithShape="1">
          <a:blip r:embed="rId6" cstate="email">
            <a:extLst>
              <a:ext uri="{28A0092B-C50C-407E-A947-70E740481C1C}">
                <a14:useLocalDpi xmlns:a14="http://schemas.microsoft.com/office/drawing/2010/main" val="0"/>
              </a:ext>
            </a:extLst>
          </a:blip>
          <a:srcRect l="78053" r="10974"/>
          <a:stretch/>
        </p:blipFill>
        <p:spPr bwMode="auto">
          <a:xfrm>
            <a:off x="10968295" y="995228"/>
            <a:ext cx="984267" cy="1250258"/>
          </a:xfrm>
          <a:prstGeom prst="rect">
            <a:avLst/>
          </a:prstGeom>
          <a:noFill/>
          <a:ln>
            <a:noFill/>
          </a:ln>
          <a:effectLst/>
        </p:spPr>
      </p:pic>
      <p:pic>
        <p:nvPicPr>
          <p:cNvPr id="13" name="Picture 12"/>
          <p:cNvPicPr/>
          <p:nvPr/>
        </p:nvPicPr>
        <p:blipFill rotWithShape="1">
          <a:blip r:embed="rId6" cstate="email">
            <a:extLst>
              <a:ext uri="{28A0092B-C50C-407E-A947-70E740481C1C}">
                <a14:useLocalDpi xmlns:a14="http://schemas.microsoft.com/office/drawing/2010/main" val="0"/>
              </a:ext>
            </a:extLst>
          </a:blip>
          <a:srcRect l="23962" r="65218"/>
          <a:stretch/>
        </p:blipFill>
        <p:spPr bwMode="auto">
          <a:xfrm>
            <a:off x="11008385" y="3289507"/>
            <a:ext cx="970457" cy="1250258"/>
          </a:xfrm>
          <a:prstGeom prst="rect">
            <a:avLst/>
          </a:prstGeom>
          <a:noFill/>
          <a:ln>
            <a:noFill/>
          </a:ln>
          <a:effectLst/>
        </p:spPr>
      </p:pic>
      <p:sp>
        <p:nvSpPr>
          <p:cNvPr id="16" name="Title 1"/>
          <p:cNvSpPr txBox="1">
            <a:spLocks/>
          </p:cNvSpPr>
          <p:nvPr/>
        </p:nvSpPr>
        <p:spPr>
          <a:xfrm>
            <a:off x="130229" y="1155451"/>
            <a:ext cx="8516067" cy="65608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3400" b="1" kern="1200" dirty="0">
                <a:solidFill>
                  <a:srgbClr val="F49231"/>
                </a:solidFill>
                <a:latin typeface="+mj-lt"/>
                <a:ea typeface="+mj-ea"/>
                <a:cs typeface="+mj-cs"/>
              </a:rPr>
              <a:t>Using the Class Notebook: Microsoft Teams</a:t>
            </a:r>
          </a:p>
        </p:txBody>
      </p:sp>
      <p:sp>
        <p:nvSpPr>
          <p:cNvPr id="17" name="Title 1"/>
          <p:cNvSpPr txBox="1">
            <a:spLocks/>
          </p:cNvSpPr>
          <p:nvPr/>
        </p:nvSpPr>
        <p:spPr>
          <a:xfrm>
            <a:off x="104641" y="5771857"/>
            <a:ext cx="8183880" cy="1051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t>New Information</a:t>
            </a:r>
          </a:p>
        </p:txBody>
      </p:sp>
      <p:pic>
        <p:nvPicPr>
          <p:cNvPr id="19" name="Picture 18">
            <a:extLst>
              <a:ext uri="{FF2B5EF4-FFF2-40B4-BE49-F238E27FC236}">
                <a16:creationId xmlns:a16="http://schemas.microsoft.com/office/drawing/2014/main" id="{7BA2AE63-7795-425C-99CE-4B444360CA90}"/>
              </a:ext>
            </a:extLst>
          </p:cNvPr>
          <p:cNvPicPr>
            <a:picLocks noChangeAspect="1"/>
          </p:cNvPicPr>
          <p:nvPr/>
        </p:nvPicPr>
        <p:blipFill>
          <a:blip r:embed="rId7"/>
          <a:stretch>
            <a:fillRect/>
          </a:stretch>
        </p:blipFill>
        <p:spPr>
          <a:xfrm>
            <a:off x="168499" y="1830140"/>
            <a:ext cx="7788146" cy="2018529"/>
          </a:xfrm>
          <a:prstGeom prst="rect">
            <a:avLst/>
          </a:prstGeom>
        </p:spPr>
      </p:pic>
      <p:sp>
        <p:nvSpPr>
          <p:cNvPr id="20" name="TextBox 19">
            <a:extLst>
              <a:ext uri="{FF2B5EF4-FFF2-40B4-BE49-F238E27FC236}">
                <a16:creationId xmlns:a16="http://schemas.microsoft.com/office/drawing/2014/main" id="{C08614AE-CB76-4913-8E1A-0BDB09B48B60}"/>
              </a:ext>
            </a:extLst>
          </p:cNvPr>
          <p:cNvSpPr txBox="1"/>
          <p:nvPr/>
        </p:nvSpPr>
        <p:spPr>
          <a:xfrm>
            <a:off x="8102598" y="1946002"/>
            <a:ext cx="2575403" cy="1754326"/>
          </a:xfrm>
          <a:prstGeom prst="rect">
            <a:avLst/>
          </a:prstGeom>
          <a:noFill/>
          <a:ln w="28575">
            <a:solidFill>
              <a:srgbClr val="F49231"/>
            </a:solidFill>
          </a:ln>
        </p:spPr>
        <p:txBody>
          <a:bodyPr wrap="square" rtlCol="0">
            <a:spAutoFit/>
          </a:bodyPr>
          <a:lstStyle/>
          <a:p>
            <a:pPr algn="ctr"/>
            <a:r>
              <a:rPr lang="en-GB" dirty="0"/>
              <a:t>Each of your Teams will have a separate Class Notebook, just like you would have a separate exercise book for each subject!</a:t>
            </a:r>
          </a:p>
        </p:txBody>
      </p:sp>
      <p:sp>
        <p:nvSpPr>
          <p:cNvPr id="21" name="TextBox 20">
            <a:extLst>
              <a:ext uri="{FF2B5EF4-FFF2-40B4-BE49-F238E27FC236}">
                <a16:creationId xmlns:a16="http://schemas.microsoft.com/office/drawing/2014/main" id="{A724E6E5-141A-4570-8E58-9092EDC238DE}"/>
              </a:ext>
            </a:extLst>
          </p:cNvPr>
          <p:cNvSpPr txBox="1"/>
          <p:nvPr/>
        </p:nvSpPr>
        <p:spPr>
          <a:xfrm>
            <a:off x="6907944" y="4137699"/>
            <a:ext cx="3770057" cy="1323439"/>
          </a:xfrm>
          <a:prstGeom prst="rect">
            <a:avLst/>
          </a:prstGeom>
          <a:noFill/>
        </p:spPr>
        <p:txBody>
          <a:bodyPr wrap="square">
            <a:spAutoFit/>
          </a:bodyPr>
          <a:lstStyle/>
          <a:p>
            <a:pPr algn="just"/>
            <a:r>
              <a:rPr lang="en-US" sz="2000" dirty="0">
                <a:solidFill>
                  <a:srgbClr val="28388F"/>
                </a:solidFill>
              </a:rPr>
              <a:t>Once you click into a Team, the Class Notebook can be found in the “Class Notebook” section in the Tab at the top.</a:t>
            </a:r>
            <a:endParaRPr lang="en-GB" sz="2000" dirty="0">
              <a:solidFill>
                <a:srgbClr val="28388F"/>
              </a:solidFill>
            </a:endParaRPr>
          </a:p>
        </p:txBody>
      </p:sp>
      <p:pic>
        <p:nvPicPr>
          <p:cNvPr id="22" name="Picture 2" descr="Class Notebook tab in a class team">
            <a:extLst>
              <a:ext uri="{FF2B5EF4-FFF2-40B4-BE49-F238E27FC236}">
                <a16:creationId xmlns:a16="http://schemas.microsoft.com/office/drawing/2014/main" id="{80146C2B-3078-4181-AE8E-3D4947BAA9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499" y="4114479"/>
            <a:ext cx="6667500" cy="990600"/>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p:cNvSpPr/>
          <p:nvPr/>
        </p:nvSpPr>
        <p:spPr>
          <a:xfrm>
            <a:off x="2837121" y="3999705"/>
            <a:ext cx="2199303" cy="1218165"/>
          </a:xfrm>
          <a:prstGeom prst="ellipse">
            <a:avLst/>
          </a:prstGeom>
          <a:noFill/>
          <a:ln w="57150">
            <a:solidFill>
              <a:srgbClr val="E60E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4757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7727" y="5392810"/>
            <a:ext cx="1151772" cy="1151772"/>
          </a:xfrm>
          <a:prstGeom prst="rect">
            <a:avLst/>
          </a:prstGeom>
        </p:spPr>
      </p:pic>
      <p:pic>
        <p:nvPicPr>
          <p:cNvPr id="6" name="Picture 2" descr="Picture 2"/>
          <p:cNvPicPr>
            <a:picLocks noChangeAspect="1"/>
          </p:cNvPicPr>
          <p:nvPr/>
        </p:nvPicPr>
        <p:blipFill>
          <a:blip r:embed="rId3"/>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F4923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Using the Class Notebook: Microsoft Teams</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2705" r="20190"/>
          <a:stretch/>
        </p:blipFill>
        <p:spPr>
          <a:xfrm>
            <a:off x="10906856" y="176871"/>
            <a:ext cx="1007436" cy="844115"/>
          </a:xfrm>
          <a:prstGeom prst="rect">
            <a:avLst/>
          </a:prstGeom>
        </p:spPr>
      </p:pic>
      <p:pic>
        <p:nvPicPr>
          <p:cNvPr id="11" name="Picture 10"/>
          <p:cNvPicPr/>
          <p:nvPr/>
        </p:nvPicPr>
        <p:blipFill rotWithShape="1">
          <a:blip r:embed="rId5" cstate="email">
            <a:extLst>
              <a:ext uri="{28A0092B-C50C-407E-A947-70E740481C1C}">
                <a14:useLocalDpi xmlns:a14="http://schemas.microsoft.com/office/drawing/2010/main" val="0"/>
              </a:ext>
            </a:extLst>
          </a:blip>
          <a:srcRect l="34537" r="53904"/>
          <a:stretch/>
        </p:blipFill>
        <p:spPr bwMode="auto">
          <a:xfrm>
            <a:off x="10942014" y="2122440"/>
            <a:ext cx="1036828" cy="1250259"/>
          </a:xfrm>
          <a:prstGeom prst="rect">
            <a:avLst/>
          </a:prstGeom>
          <a:noFill/>
          <a:ln>
            <a:noFill/>
          </a:ln>
          <a:effectLst/>
        </p:spPr>
      </p:pic>
      <p:pic>
        <p:nvPicPr>
          <p:cNvPr id="12" name="Picture 11"/>
          <p:cNvPicPr/>
          <p:nvPr/>
        </p:nvPicPr>
        <p:blipFill rotWithShape="1">
          <a:blip r:embed="rId5" cstate="email">
            <a:extLst>
              <a:ext uri="{28A0092B-C50C-407E-A947-70E740481C1C}">
                <a14:useLocalDpi xmlns:a14="http://schemas.microsoft.com/office/drawing/2010/main" val="0"/>
              </a:ext>
            </a:extLst>
          </a:blip>
          <a:srcRect l="78053" r="10974"/>
          <a:stretch/>
        </p:blipFill>
        <p:spPr bwMode="auto">
          <a:xfrm>
            <a:off x="10968295" y="995228"/>
            <a:ext cx="984267" cy="1250258"/>
          </a:xfrm>
          <a:prstGeom prst="rect">
            <a:avLst/>
          </a:prstGeom>
          <a:noFill/>
          <a:ln>
            <a:noFill/>
          </a:ln>
          <a:effectLst/>
        </p:spPr>
      </p:pic>
      <p:pic>
        <p:nvPicPr>
          <p:cNvPr id="13" name="Picture 12"/>
          <p:cNvPicPr/>
          <p:nvPr/>
        </p:nvPicPr>
        <p:blipFill rotWithShape="1">
          <a:blip r:embed="rId5" cstate="email">
            <a:extLst>
              <a:ext uri="{28A0092B-C50C-407E-A947-70E740481C1C}">
                <a14:useLocalDpi xmlns:a14="http://schemas.microsoft.com/office/drawing/2010/main" val="0"/>
              </a:ext>
            </a:extLst>
          </a:blip>
          <a:srcRect l="23962" r="65218"/>
          <a:stretch/>
        </p:blipFill>
        <p:spPr bwMode="auto">
          <a:xfrm>
            <a:off x="11008385" y="3289507"/>
            <a:ext cx="970457" cy="1250258"/>
          </a:xfrm>
          <a:prstGeom prst="rect">
            <a:avLst/>
          </a:prstGeom>
          <a:noFill/>
          <a:ln>
            <a:noFill/>
          </a:ln>
          <a:effectLst/>
        </p:spPr>
      </p:pic>
      <p:sp>
        <p:nvSpPr>
          <p:cNvPr id="17" name="Title 1"/>
          <p:cNvSpPr txBox="1">
            <a:spLocks/>
          </p:cNvSpPr>
          <p:nvPr/>
        </p:nvSpPr>
        <p:spPr>
          <a:xfrm>
            <a:off x="104641" y="5771857"/>
            <a:ext cx="8183880" cy="1051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t>New Information</a:t>
            </a:r>
          </a:p>
        </p:txBody>
      </p:sp>
      <p:pic>
        <p:nvPicPr>
          <p:cNvPr id="18" name="Picture 17">
            <a:extLst>
              <a:ext uri="{FF2B5EF4-FFF2-40B4-BE49-F238E27FC236}">
                <a16:creationId xmlns:a16="http://schemas.microsoft.com/office/drawing/2014/main" id="{A7F67586-FEEA-44EB-AF63-C94994A7A72C}"/>
              </a:ext>
            </a:extLst>
          </p:cNvPr>
          <p:cNvPicPr>
            <a:picLocks noChangeAspect="1"/>
          </p:cNvPicPr>
          <p:nvPr/>
        </p:nvPicPr>
        <p:blipFill>
          <a:blip r:embed="rId6"/>
          <a:stretch>
            <a:fillRect/>
          </a:stretch>
        </p:blipFill>
        <p:spPr>
          <a:xfrm>
            <a:off x="168499" y="1109911"/>
            <a:ext cx="6805507" cy="4737088"/>
          </a:xfrm>
          <a:prstGeom prst="rect">
            <a:avLst/>
          </a:prstGeom>
        </p:spPr>
      </p:pic>
      <p:sp>
        <p:nvSpPr>
          <p:cNvPr id="24" name="TextBox 23">
            <a:extLst>
              <a:ext uri="{FF2B5EF4-FFF2-40B4-BE49-F238E27FC236}">
                <a16:creationId xmlns:a16="http://schemas.microsoft.com/office/drawing/2014/main" id="{840BE56A-B098-4C4F-BBED-49CBD9ECA7F4}"/>
              </a:ext>
            </a:extLst>
          </p:cNvPr>
          <p:cNvSpPr txBox="1"/>
          <p:nvPr/>
        </p:nvSpPr>
        <p:spPr>
          <a:xfrm>
            <a:off x="7258201" y="1109911"/>
            <a:ext cx="3425897" cy="1938992"/>
          </a:xfrm>
          <a:prstGeom prst="rect">
            <a:avLst/>
          </a:prstGeom>
          <a:noFill/>
          <a:ln w="28575">
            <a:noFill/>
          </a:ln>
        </p:spPr>
        <p:txBody>
          <a:bodyPr wrap="square" rtlCol="0">
            <a:spAutoFit/>
          </a:bodyPr>
          <a:lstStyle/>
          <a:p>
            <a:pPr algn="just"/>
            <a:r>
              <a:rPr lang="en-GB" sz="2000" dirty="0">
                <a:solidFill>
                  <a:srgbClr val="28388F"/>
                </a:solidFill>
              </a:rPr>
              <a:t>Your Class Notebook is split into </a:t>
            </a:r>
            <a:r>
              <a:rPr lang="en-GB" sz="2000" b="1" u="sng" dirty="0">
                <a:solidFill>
                  <a:srgbClr val="28388F"/>
                </a:solidFill>
              </a:rPr>
              <a:t>three</a:t>
            </a:r>
            <a:r>
              <a:rPr lang="en-GB" sz="2000" dirty="0">
                <a:solidFill>
                  <a:srgbClr val="28388F"/>
                </a:solidFill>
              </a:rPr>
              <a:t> parts. </a:t>
            </a:r>
          </a:p>
          <a:p>
            <a:pPr marL="342900" indent="-342900" algn="just">
              <a:buAutoNum type="arabicPeriod"/>
            </a:pPr>
            <a:r>
              <a:rPr lang="en-GB" sz="2000" dirty="0">
                <a:solidFill>
                  <a:srgbClr val="28388F"/>
                </a:solidFill>
              </a:rPr>
              <a:t>Collaboration Space</a:t>
            </a:r>
          </a:p>
          <a:p>
            <a:pPr marL="342900" indent="-342900" algn="just">
              <a:buAutoNum type="arabicPeriod"/>
            </a:pPr>
            <a:r>
              <a:rPr lang="en-GB" sz="2000" dirty="0">
                <a:solidFill>
                  <a:srgbClr val="28388F"/>
                </a:solidFill>
              </a:rPr>
              <a:t>Content Library</a:t>
            </a:r>
          </a:p>
          <a:p>
            <a:pPr marL="342900" indent="-342900" algn="just">
              <a:buAutoNum type="arabicPeriod"/>
            </a:pPr>
            <a:r>
              <a:rPr lang="en-GB" sz="2000" dirty="0">
                <a:solidFill>
                  <a:srgbClr val="28388F"/>
                </a:solidFill>
              </a:rPr>
              <a:t>Your own personal </a:t>
            </a:r>
            <a:r>
              <a:rPr lang="en-GB" sz="2000" b="1" u="sng" dirty="0">
                <a:solidFill>
                  <a:srgbClr val="28388F"/>
                </a:solidFill>
              </a:rPr>
              <a:t>student notebook</a:t>
            </a:r>
            <a:endParaRPr lang="en-GB" sz="2000" dirty="0">
              <a:solidFill>
                <a:srgbClr val="28388F"/>
              </a:solidFill>
            </a:endParaRPr>
          </a:p>
        </p:txBody>
      </p:sp>
      <p:sp>
        <p:nvSpPr>
          <p:cNvPr id="26" name="TextBox 25">
            <a:extLst>
              <a:ext uri="{FF2B5EF4-FFF2-40B4-BE49-F238E27FC236}">
                <a16:creationId xmlns:a16="http://schemas.microsoft.com/office/drawing/2014/main" id="{19648997-C587-44F6-99D6-1B8D053224EA}"/>
              </a:ext>
            </a:extLst>
          </p:cNvPr>
          <p:cNvSpPr txBox="1"/>
          <p:nvPr/>
        </p:nvSpPr>
        <p:spPr>
          <a:xfrm>
            <a:off x="6711249" y="4163408"/>
            <a:ext cx="3972849" cy="2308324"/>
          </a:xfrm>
          <a:prstGeom prst="rect">
            <a:avLst/>
          </a:prstGeom>
          <a:solidFill>
            <a:srgbClr val="FFC000"/>
          </a:solidFill>
          <a:ln w="28575">
            <a:solidFill>
              <a:schemeClr val="tx1"/>
            </a:solidFill>
          </a:ln>
        </p:spPr>
        <p:txBody>
          <a:bodyPr wrap="square" rtlCol="0">
            <a:spAutoFit/>
          </a:bodyPr>
          <a:lstStyle/>
          <a:p>
            <a:pPr algn="ctr"/>
            <a:r>
              <a:rPr lang="en-GB" dirty="0"/>
              <a:t>The collaboration space is open to everyone in the class, all class members can read or write on anything in this part of the notebook. </a:t>
            </a:r>
          </a:p>
          <a:p>
            <a:pPr algn="ctr"/>
            <a:r>
              <a:rPr lang="en-GB" sz="1600" b="1" i="1" dirty="0"/>
              <a:t>Imagine it like one big exercise book that everyone in the class can write in!</a:t>
            </a:r>
          </a:p>
          <a:p>
            <a:r>
              <a:rPr lang="en-GB" i="1" dirty="0"/>
              <a:t>Q: What class tasks or activities could the </a:t>
            </a:r>
            <a:r>
              <a:rPr lang="en-GB" b="1" i="1" dirty="0"/>
              <a:t>Collaboration Space </a:t>
            </a:r>
            <a:r>
              <a:rPr lang="en-GB" i="1" dirty="0"/>
              <a:t>be useful for?</a:t>
            </a:r>
            <a:r>
              <a:rPr lang="en-GB" b="1" i="1" dirty="0"/>
              <a:t> </a:t>
            </a:r>
            <a:endParaRPr lang="en-GB" i="1" dirty="0"/>
          </a:p>
        </p:txBody>
      </p:sp>
      <p:cxnSp>
        <p:nvCxnSpPr>
          <p:cNvPr id="3" name="Straight Arrow Connector 2"/>
          <p:cNvCxnSpPr/>
          <p:nvPr/>
        </p:nvCxnSpPr>
        <p:spPr>
          <a:xfrm flipH="1" flipV="1">
            <a:off x="1392072" y="2019869"/>
            <a:ext cx="5104262" cy="3372941"/>
          </a:xfrm>
          <a:prstGeom prst="straightConnector1">
            <a:avLst/>
          </a:prstGeom>
          <a:ln w="57150">
            <a:solidFill>
              <a:srgbClr val="F4923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06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7727" y="5392810"/>
            <a:ext cx="1151772" cy="1151772"/>
          </a:xfrm>
          <a:prstGeom prst="rect">
            <a:avLst/>
          </a:prstGeom>
        </p:spPr>
      </p:pic>
      <p:pic>
        <p:nvPicPr>
          <p:cNvPr id="6" name="Picture 2" descr="Picture 2"/>
          <p:cNvPicPr>
            <a:picLocks noChangeAspect="1"/>
          </p:cNvPicPr>
          <p:nvPr/>
        </p:nvPicPr>
        <p:blipFill>
          <a:blip r:embed="rId4"/>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F4923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Using the Class Notebook: Microsoft Teams</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2705" r="20190"/>
          <a:stretch/>
        </p:blipFill>
        <p:spPr>
          <a:xfrm>
            <a:off x="10906856" y="176871"/>
            <a:ext cx="1007436" cy="844115"/>
          </a:xfrm>
          <a:prstGeom prst="rect">
            <a:avLst/>
          </a:prstGeom>
        </p:spPr>
      </p:pic>
      <p:pic>
        <p:nvPicPr>
          <p:cNvPr id="11" name="Picture 10"/>
          <p:cNvPicPr/>
          <p:nvPr/>
        </p:nvPicPr>
        <p:blipFill rotWithShape="1">
          <a:blip r:embed="rId6" cstate="email">
            <a:extLst>
              <a:ext uri="{28A0092B-C50C-407E-A947-70E740481C1C}">
                <a14:useLocalDpi xmlns:a14="http://schemas.microsoft.com/office/drawing/2010/main" val="0"/>
              </a:ext>
            </a:extLst>
          </a:blip>
          <a:srcRect l="34537" r="53904"/>
          <a:stretch/>
        </p:blipFill>
        <p:spPr bwMode="auto">
          <a:xfrm>
            <a:off x="10942014" y="2122440"/>
            <a:ext cx="1036828" cy="1250259"/>
          </a:xfrm>
          <a:prstGeom prst="rect">
            <a:avLst/>
          </a:prstGeom>
          <a:noFill/>
          <a:ln>
            <a:noFill/>
          </a:ln>
          <a:effectLst/>
        </p:spPr>
      </p:pic>
      <p:pic>
        <p:nvPicPr>
          <p:cNvPr id="12" name="Picture 11"/>
          <p:cNvPicPr/>
          <p:nvPr/>
        </p:nvPicPr>
        <p:blipFill rotWithShape="1">
          <a:blip r:embed="rId6" cstate="email">
            <a:extLst>
              <a:ext uri="{28A0092B-C50C-407E-A947-70E740481C1C}">
                <a14:useLocalDpi xmlns:a14="http://schemas.microsoft.com/office/drawing/2010/main" val="0"/>
              </a:ext>
            </a:extLst>
          </a:blip>
          <a:srcRect l="78053" r="10974"/>
          <a:stretch/>
        </p:blipFill>
        <p:spPr bwMode="auto">
          <a:xfrm>
            <a:off x="10968295" y="995228"/>
            <a:ext cx="984267" cy="1250258"/>
          </a:xfrm>
          <a:prstGeom prst="rect">
            <a:avLst/>
          </a:prstGeom>
          <a:noFill/>
          <a:ln>
            <a:noFill/>
          </a:ln>
          <a:effectLst/>
        </p:spPr>
      </p:pic>
      <p:pic>
        <p:nvPicPr>
          <p:cNvPr id="13" name="Picture 12"/>
          <p:cNvPicPr/>
          <p:nvPr/>
        </p:nvPicPr>
        <p:blipFill rotWithShape="1">
          <a:blip r:embed="rId6" cstate="email">
            <a:extLst>
              <a:ext uri="{28A0092B-C50C-407E-A947-70E740481C1C}">
                <a14:useLocalDpi xmlns:a14="http://schemas.microsoft.com/office/drawing/2010/main" val="0"/>
              </a:ext>
            </a:extLst>
          </a:blip>
          <a:srcRect l="23962" r="65218"/>
          <a:stretch/>
        </p:blipFill>
        <p:spPr bwMode="auto">
          <a:xfrm>
            <a:off x="11008385" y="3289507"/>
            <a:ext cx="970457" cy="1250258"/>
          </a:xfrm>
          <a:prstGeom prst="rect">
            <a:avLst/>
          </a:prstGeom>
          <a:noFill/>
          <a:ln>
            <a:noFill/>
          </a:ln>
          <a:effectLst/>
        </p:spPr>
      </p:pic>
      <p:sp>
        <p:nvSpPr>
          <p:cNvPr id="17" name="Title 1"/>
          <p:cNvSpPr txBox="1">
            <a:spLocks/>
          </p:cNvSpPr>
          <p:nvPr/>
        </p:nvSpPr>
        <p:spPr>
          <a:xfrm>
            <a:off x="104641" y="5771857"/>
            <a:ext cx="8183880" cy="1051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t>New Information</a:t>
            </a:r>
          </a:p>
        </p:txBody>
      </p:sp>
      <p:pic>
        <p:nvPicPr>
          <p:cNvPr id="18" name="Picture 17">
            <a:extLst>
              <a:ext uri="{FF2B5EF4-FFF2-40B4-BE49-F238E27FC236}">
                <a16:creationId xmlns:a16="http://schemas.microsoft.com/office/drawing/2014/main" id="{A7F67586-FEEA-44EB-AF63-C94994A7A72C}"/>
              </a:ext>
            </a:extLst>
          </p:cNvPr>
          <p:cNvPicPr>
            <a:picLocks noChangeAspect="1"/>
          </p:cNvPicPr>
          <p:nvPr/>
        </p:nvPicPr>
        <p:blipFill>
          <a:blip r:embed="rId7"/>
          <a:stretch>
            <a:fillRect/>
          </a:stretch>
        </p:blipFill>
        <p:spPr>
          <a:xfrm>
            <a:off x="168499" y="1109911"/>
            <a:ext cx="6805507" cy="4737088"/>
          </a:xfrm>
          <a:prstGeom prst="rect">
            <a:avLst/>
          </a:prstGeom>
        </p:spPr>
      </p:pic>
      <p:sp>
        <p:nvSpPr>
          <p:cNvPr id="14" name="TextBox 13">
            <a:extLst>
              <a:ext uri="{FF2B5EF4-FFF2-40B4-BE49-F238E27FC236}">
                <a16:creationId xmlns:a16="http://schemas.microsoft.com/office/drawing/2014/main" id="{34D48F0C-6AD9-49FE-B889-1D4D894115DC}"/>
              </a:ext>
            </a:extLst>
          </p:cNvPr>
          <p:cNvSpPr txBox="1"/>
          <p:nvPr/>
        </p:nvSpPr>
        <p:spPr>
          <a:xfrm>
            <a:off x="5527343" y="1155451"/>
            <a:ext cx="5183376" cy="2554545"/>
          </a:xfrm>
          <a:prstGeom prst="rect">
            <a:avLst/>
          </a:prstGeom>
          <a:solidFill>
            <a:srgbClr val="8FC449"/>
          </a:solidFill>
          <a:ln w="28575">
            <a:solidFill>
              <a:schemeClr val="tx1"/>
            </a:solidFill>
          </a:ln>
        </p:spPr>
        <p:txBody>
          <a:bodyPr wrap="square" rtlCol="0">
            <a:spAutoFit/>
          </a:bodyPr>
          <a:lstStyle/>
          <a:p>
            <a:pPr algn="just"/>
            <a:r>
              <a:rPr lang="en-GB" sz="2000" dirty="0"/>
              <a:t>The Content Library is a place for Teachers to upload materials like worksheets. You can read or copy anything from here into you own student notebooks, but can’t modify or delete anything!</a:t>
            </a:r>
          </a:p>
          <a:p>
            <a:pPr algn="just"/>
            <a:r>
              <a:rPr lang="en-GB" sz="2000" b="1" i="1" dirty="0"/>
              <a:t>Imagine it’s like one BIG digital filing cabinet for all of your classroom documents and materials. </a:t>
            </a:r>
          </a:p>
        </p:txBody>
      </p:sp>
      <p:sp>
        <p:nvSpPr>
          <p:cNvPr id="15" name="TextBox 14">
            <a:extLst>
              <a:ext uri="{FF2B5EF4-FFF2-40B4-BE49-F238E27FC236}">
                <a16:creationId xmlns:a16="http://schemas.microsoft.com/office/drawing/2014/main" id="{586A8486-E760-477D-9FA5-5AA33403B498}"/>
              </a:ext>
            </a:extLst>
          </p:cNvPr>
          <p:cNvSpPr txBox="1"/>
          <p:nvPr/>
        </p:nvSpPr>
        <p:spPr>
          <a:xfrm>
            <a:off x="5500723" y="4260121"/>
            <a:ext cx="5183376" cy="1323439"/>
          </a:xfrm>
          <a:prstGeom prst="rect">
            <a:avLst/>
          </a:prstGeom>
          <a:solidFill>
            <a:srgbClr val="38B6FF"/>
          </a:solidFill>
          <a:ln w="28575">
            <a:solidFill>
              <a:schemeClr val="tx1"/>
            </a:solidFill>
          </a:ln>
        </p:spPr>
        <p:txBody>
          <a:bodyPr wrap="square" rtlCol="0">
            <a:spAutoFit/>
          </a:bodyPr>
          <a:lstStyle/>
          <a:p>
            <a:pPr algn="just"/>
            <a:r>
              <a:rPr lang="en-GB" sz="2000" dirty="0"/>
              <a:t>The student notebook is your own personal space to make notes and complete worksheets. </a:t>
            </a:r>
          </a:p>
          <a:p>
            <a:pPr algn="just"/>
            <a:r>
              <a:rPr lang="en-GB" sz="2000" b="1" i="1" dirty="0"/>
              <a:t>Think of it in the exact same way as exercise books we use in school, apart from it’s digital! </a:t>
            </a:r>
          </a:p>
        </p:txBody>
      </p:sp>
      <p:cxnSp>
        <p:nvCxnSpPr>
          <p:cNvPr id="16" name="Straight Arrow Connector 15"/>
          <p:cNvCxnSpPr/>
          <p:nvPr/>
        </p:nvCxnSpPr>
        <p:spPr>
          <a:xfrm flipH="1">
            <a:off x="1323834" y="1924334"/>
            <a:ext cx="4039736" cy="321153"/>
          </a:xfrm>
          <a:prstGeom prst="straightConnector1">
            <a:avLst/>
          </a:prstGeom>
          <a:ln w="57150">
            <a:solidFill>
              <a:srgbClr val="8FC449"/>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1350115" y="2566639"/>
            <a:ext cx="4039736" cy="2063123"/>
          </a:xfrm>
          <a:prstGeom prst="straightConnector1">
            <a:avLst/>
          </a:prstGeom>
          <a:ln w="57150">
            <a:solidFill>
              <a:srgbClr val="38B6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270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7727" y="5392810"/>
            <a:ext cx="1151772" cy="1151772"/>
          </a:xfrm>
          <a:prstGeom prst="rect">
            <a:avLst/>
          </a:prstGeom>
        </p:spPr>
      </p:pic>
      <p:pic>
        <p:nvPicPr>
          <p:cNvPr id="6" name="Picture 2" descr="Picture 2"/>
          <p:cNvPicPr>
            <a:picLocks noChangeAspect="1"/>
          </p:cNvPicPr>
          <p:nvPr/>
        </p:nvPicPr>
        <p:blipFill>
          <a:blip r:embed="rId4"/>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F4923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Using the Class Notebook: Microsoft Teams</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2705" r="20190"/>
          <a:stretch/>
        </p:blipFill>
        <p:spPr>
          <a:xfrm>
            <a:off x="10906856" y="176871"/>
            <a:ext cx="1007436" cy="844115"/>
          </a:xfrm>
          <a:prstGeom prst="rect">
            <a:avLst/>
          </a:prstGeom>
        </p:spPr>
      </p:pic>
      <p:pic>
        <p:nvPicPr>
          <p:cNvPr id="11" name="Picture 10"/>
          <p:cNvPicPr/>
          <p:nvPr/>
        </p:nvPicPr>
        <p:blipFill rotWithShape="1">
          <a:blip r:embed="rId6" cstate="email">
            <a:extLst>
              <a:ext uri="{28A0092B-C50C-407E-A947-70E740481C1C}">
                <a14:useLocalDpi xmlns:a14="http://schemas.microsoft.com/office/drawing/2010/main" val="0"/>
              </a:ext>
            </a:extLst>
          </a:blip>
          <a:srcRect l="34537" r="53904"/>
          <a:stretch/>
        </p:blipFill>
        <p:spPr bwMode="auto">
          <a:xfrm>
            <a:off x="10942014" y="2122440"/>
            <a:ext cx="1036828" cy="1250259"/>
          </a:xfrm>
          <a:prstGeom prst="rect">
            <a:avLst/>
          </a:prstGeom>
          <a:noFill/>
          <a:ln>
            <a:noFill/>
          </a:ln>
          <a:effectLst/>
        </p:spPr>
      </p:pic>
      <p:pic>
        <p:nvPicPr>
          <p:cNvPr id="12" name="Picture 11"/>
          <p:cNvPicPr/>
          <p:nvPr/>
        </p:nvPicPr>
        <p:blipFill rotWithShape="1">
          <a:blip r:embed="rId6" cstate="email">
            <a:extLst>
              <a:ext uri="{28A0092B-C50C-407E-A947-70E740481C1C}">
                <a14:useLocalDpi xmlns:a14="http://schemas.microsoft.com/office/drawing/2010/main" val="0"/>
              </a:ext>
            </a:extLst>
          </a:blip>
          <a:srcRect l="78053" r="10974"/>
          <a:stretch/>
        </p:blipFill>
        <p:spPr bwMode="auto">
          <a:xfrm>
            <a:off x="10968295" y="995228"/>
            <a:ext cx="984267" cy="1250258"/>
          </a:xfrm>
          <a:prstGeom prst="rect">
            <a:avLst/>
          </a:prstGeom>
          <a:noFill/>
          <a:ln>
            <a:noFill/>
          </a:ln>
          <a:effectLst/>
        </p:spPr>
      </p:pic>
      <p:pic>
        <p:nvPicPr>
          <p:cNvPr id="13" name="Picture 12"/>
          <p:cNvPicPr/>
          <p:nvPr/>
        </p:nvPicPr>
        <p:blipFill rotWithShape="1">
          <a:blip r:embed="rId6" cstate="email">
            <a:extLst>
              <a:ext uri="{28A0092B-C50C-407E-A947-70E740481C1C}">
                <a14:useLocalDpi xmlns:a14="http://schemas.microsoft.com/office/drawing/2010/main" val="0"/>
              </a:ext>
            </a:extLst>
          </a:blip>
          <a:srcRect l="23962" r="65218"/>
          <a:stretch/>
        </p:blipFill>
        <p:spPr bwMode="auto">
          <a:xfrm>
            <a:off x="11008385" y="3289507"/>
            <a:ext cx="970457" cy="1250258"/>
          </a:xfrm>
          <a:prstGeom prst="rect">
            <a:avLst/>
          </a:prstGeom>
          <a:noFill/>
          <a:ln>
            <a:noFill/>
          </a:ln>
          <a:effectLst/>
        </p:spPr>
      </p:pic>
      <p:sp>
        <p:nvSpPr>
          <p:cNvPr id="17" name="Title 1"/>
          <p:cNvSpPr txBox="1">
            <a:spLocks/>
          </p:cNvSpPr>
          <p:nvPr/>
        </p:nvSpPr>
        <p:spPr>
          <a:xfrm>
            <a:off x="104641" y="5771857"/>
            <a:ext cx="8183880" cy="1051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t>New Information</a:t>
            </a:r>
          </a:p>
        </p:txBody>
      </p:sp>
      <p:pic>
        <p:nvPicPr>
          <p:cNvPr id="20" name="Picture 19">
            <a:extLst>
              <a:ext uri="{FF2B5EF4-FFF2-40B4-BE49-F238E27FC236}">
                <a16:creationId xmlns:a16="http://schemas.microsoft.com/office/drawing/2014/main" id="{AA1D0C15-5242-4B6A-9053-421E42357A9E}"/>
              </a:ext>
            </a:extLst>
          </p:cNvPr>
          <p:cNvPicPr>
            <a:picLocks noChangeAspect="1"/>
          </p:cNvPicPr>
          <p:nvPr/>
        </p:nvPicPr>
        <p:blipFill rotWithShape="1">
          <a:blip r:embed="rId7"/>
          <a:srcRect b="27730"/>
          <a:stretch/>
        </p:blipFill>
        <p:spPr>
          <a:xfrm>
            <a:off x="168499" y="1135368"/>
            <a:ext cx="10515600" cy="4833130"/>
          </a:xfrm>
          <a:prstGeom prst="rect">
            <a:avLst/>
          </a:prstGeom>
        </p:spPr>
      </p:pic>
      <p:sp>
        <p:nvSpPr>
          <p:cNvPr id="22" name="TextBox 21">
            <a:extLst>
              <a:ext uri="{FF2B5EF4-FFF2-40B4-BE49-F238E27FC236}">
                <a16:creationId xmlns:a16="http://schemas.microsoft.com/office/drawing/2014/main" id="{989B889D-E984-4658-8126-DF65CEA99D92}"/>
              </a:ext>
            </a:extLst>
          </p:cNvPr>
          <p:cNvSpPr txBox="1"/>
          <p:nvPr/>
        </p:nvSpPr>
        <p:spPr>
          <a:xfrm>
            <a:off x="2283804" y="2951768"/>
            <a:ext cx="2678146" cy="1200329"/>
          </a:xfrm>
          <a:prstGeom prst="rect">
            <a:avLst/>
          </a:prstGeom>
          <a:solidFill>
            <a:srgbClr val="38B6FF"/>
          </a:solidFill>
          <a:ln w="28575">
            <a:noFill/>
          </a:ln>
        </p:spPr>
        <p:txBody>
          <a:bodyPr wrap="square" rtlCol="0">
            <a:spAutoFit/>
          </a:bodyPr>
          <a:lstStyle/>
          <a:p>
            <a:pPr algn="just"/>
            <a:r>
              <a:rPr lang="en-GB" dirty="0"/>
              <a:t>When you click into your private Student Notebook, it will be organised by </a:t>
            </a:r>
            <a:r>
              <a:rPr lang="en-GB" b="1" u="sng" dirty="0"/>
              <a:t>sections. </a:t>
            </a:r>
          </a:p>
        </p:txBody>
      </p:sp>
      <p:sp>
        <p:nvSpPr>
          <p:cNvPr id="24" name="TextBox 23">
            <a:extLst>
              <a:ext uri="{FF2B5EF4-FFF2-40B4-BE49-F238E27FC236}">
                <a16:creationId xmlns:a16="http://schemas.microsoft.com/office/drawing/2014/main" id="{8212F111-7034-4BD7-8754-7C944587CCF6}"/>
              </a:ext>
            </a:extLst>
          </p:cNvPr>
          <p:cNvSpPr txBox="1"/>
          <p:nvPr/>
        </p:nvSpPr>
        <p:spPr>
          <a:xfrm>
            <a:off x="465040" y="4398838"/>
            <a:ext cx="6566009" cy="1477328"/>
          </a:xfrm>
          <a:prstGeom prst="rect">
            <a:avLst/>
          </a:prstGeom>
          <a:solidFill>
            <a:srgbClr val="F59331"/>
          </a:solidFill>
          <a:ln w="28575">
            <a:noFill/>
          </a:ln>
        </p:spPr>
        <p:txBody>
          <a:bodyPr wrap="square" rtlCol="0">
            <a:spAutoFit/>
          </a:bodyPr>
          <a:lstStyle/>
          <a:p>
            <a:pPr algn="just"/>
            <a:r>
              <a:rPr lang="en-GB" dirty="0">
                <a:solidFill>
                  <a:srgbClr val="28388F"/>
                </a:solidFill>
              </a:rPr>
              <a:t>In this student’s notebook they have a </a:t>
            </a:r>
            <a:r>
              <a:rPr lang="en-GB" b="1" dirty="0">
                <a:solidFill>
                  <a:srgbClr val="28388F"/>
                </a:solidFill>
              </a:rPr>
              <a:t>section</a:t>
            </a:r>
            <a:r>
              <a:rPr lang="en-GB" dirty="0">
                <a:solidFill>
                  <a:srgbClr val="28388F"/>
                </a:solidFill>
              </a:rPr>
              <a:t> called “Class Notebook”.</a:t>
            </a:r>
          </a:p>
          <a:p>
            <a:pPr algn="just"/>
            <a:r>
              <a:rPr lang="en-GB" dirty="0">
                <a:solidFill>
                  <a:srgbClr val="28388F"/>
                </a:solidFill>
              </a:rPr>
              <a:t>Your Teacher may create sections for you and hand them out to you throughout the year. </a:t>
            </a:r>
          </a:p>
          <a:p>
            <a:pPr algn="just"/>
            <a:r>
              <a:rPr lang="en-GB" dirty="0">
                <a:solidFill>
                  <a:srgbClr val="28388F"/>
                </a:solidFill>
              </a:rPr>
              <a:t>So you may end up with many sections in your Personal Notebook!</a:t>
            </a:r>
          </a:p>
        </p:txBody>
      </p:sp>
      <p:sp>
        <p:nvSpPr>
          <p:cNvPr id="26" name="TextBox 25">
            <a:extLst>
              <a:ext uri="{FF2B5EF4-FFF2-40B4-BE49-F238E27FC236}">
                <a16:creationId xmlns:a16="http://schemas.microsoft.com/office/drawing/2014/main" id="{AD82F3B2-B6E7-4B26-A983-2EB6F6398C65}"/>
              </a:ext>
            </a:extLst>
          </p:cNvPr>
          <p:cNvSpPr txBox="1"/>
          <p:nvPr/>
        </p:nvSpPr>
        <p:spPr>
          <a:xfrm>
            <a:off x="7264678" y="2245486"/>
            <a:ext cx="2999594" cy="2308324"/>
          </a:xfrm>
          <a:prstGeom prst="rect">
            <a:avLst/>
          </a:prstGeom>
          <a:solidFill>
            <a:srgbClr val="8FC449"/>
          </a:solidFill>
          <a:ln w="28575">
            <a:noFill/>
          </a:ln>
        </p:spPr>
        <p:txBody>
          <a:bodyPr wrap="square" rtlCol="0">
            <a:spAutoFit/>
          </a:bodyPr>
          <a:lstStyle/>
          <a:p>
            <a:pPr algn="just"/>
            <a:r>
              <a:rPr lang="en-GB" dirty="0">
                <a:solidFill>
                  <a:srgbClr val="28388F"/>
                </a:solidFill>
              </a:rPr>
              <a:t>In each section, there are pages.</a:t>
            </a:r>
          </a:p>
          <a:p>
            <a:pPr algn="just"/>
            <a:r>
              <a:rPr lang="en-GB" dirty="0">
                <a:solidFill>
                  <a:srgbClr val="28388F"/>
                </a:solidFill>
              </a:rPr>
              <a:t>In your Student Notebook, you can create pages yourself and give them a title or</a:t>
            </a:r>
            <a:r>
              <a:rPr lang="en-GB" i="1" dirty="0">
                <a:solidFill>
                  <a:srgbClr val="28388F"/>
                </a:solidFill>
              </a:rPr>
              <a:t> </a:t>
            </a:r>
            <a:r>
              <a:rPr lang="en-GB" dirty="0">
                <a:solidFill>
                  <a:srgbClr val="28388F"/>
                </a:solidFill>
              </a:rPr>
              <a:t>your teacher may sometimes send you a page that they want you to complete or work on. </a:t>
            </a:r>
          </a:p>
        </p:txBody>
      </p:sp>
      <p:sp>
        <p:nvSpPr>
          <p:cNvPr id="27" name="Rectangle 26">
            <a:extLst>
              <a:ext uri="{FF2B5EF4-FFF2-40B4-BE49-F238E27FC236}">
                <a16:creationId xmlns:a16="http://schemas.microsoft.com/office/drawing/2014/main" id="{7E660427-553E-4E1D-8F7D-F0F943194D08}"/>
              </a:ext>
            </a:extLst>
          </p:cNvPr>
          <p:cNvSpPr/>
          <p:nvPr/>
        </p:nvSpPr>
        <p:spPr>
          <a:xfrm>
            <a:off x="168499" y="1135368"/>
            <a:ext cx="10488589" cy="876495"/>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Arrow Connector 29"/>
          <p:cNvCxnSpPr/>
          <p:nvPr/>
        </p:nvCxnSpPr>
        <p:spPr>
          <a:xfrm flipH="1">
            <a:off x="1495425" y="3382334"/>
            <a:ext cx="464093" cy="195764"/>
          </a:xfrm>
          <a:prstGeom prst="straightConnector1">
            <a:avLst/>
          </a:prstGeom>
          <a:ln w="57150">
            <a:solidFill>
              <a:srgbClr val="38B6FF"/>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1485300" y="3989742"/>
            <a:ext cx="333213" cy="298905"/>
          </a:xfrm>
          <a:prstGeom prst="straightConnector1">
            <a:avLst/>
          </a:prstGeom>
          <a:ln w="57150">
            <a:solidFill>
              <a:srgbClr val="F4923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193577" y="2496633"/>
            <a:ext cx="3746815" cy="10084"/>
          </a:xfrm>
          <a:prstGeom prst="straightConnector1">
            <a:avLst/>
          </a:prstGeom>
          <a:ln w="57150">
            <a:solidFill>
              <a:srgbClr val="8FC44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0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66206" y="3785950"/>
            <a:ext cx="3268420" cy="1383414"/>
          </a:xfrm>
        </p:spPr>
        <p:txBody>
          <a:bodyPr>
            <a:normAutofit/>
          </a:bodyPr>
          <a:lstStyle/>
          <a:p>
            <a:pPr marL="0" indent="0">
              <a:buNone/>
            </a:pPr>
            <a:r>
              <a:rPr lang="en-US" sz="1800" b="1" dirty="0">
                <a:hlinkClick r:id="" action="ppaction://noaction"/>
              </a:rPr>
              <a:t>https</a:t>
            </a:r>
            <a:r>
              <a:rPr lang="en-US" sz="1800" b="1" dirty="0">
                <a:hlinkClick r:id="rId3"/>
              </a:rPr>
              <a:t>://forms.office.com/Pages/ResponsePage.aspx?id=yIDyozGCLEWuxbl4I6sUrQDz2mx3e6JBt1cZosseswlUNlpJREFMUFVYMFkyMllVMFFQTU4yU0JSMS4u</a:t>
            </a:r>
            <a:endParaRPr lang="en-US" sz="1800" b="1" dirty="0"/>
          </a:p>
          <a:p>
            <a:pPr marL="514350" indent="-514350">
              <a:buFont typeface="+mj-lt"/>
              <a:buAutoNum type="arabicPeriod"/>
            </a:pPr>
            <a:endParaRPr lang="en-US" sz="1800" b="1"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8373" y="5464142"/>
            <a:ext cx="1151772" cy="1151772"/>
          </a:xfrm>
          <a:prstGeom prst="rect">
            <a:avLst/>
          </a:prstGeom>
        </p:spPr>
      </p:pic>
      <p:sp>
        <p:nvSpPr>
          <p:cNvPr id="5" name="Title 1"/>
          <p:cNvSpPr txBox="1">
            <a:spLocks/>
          </p:cNvSpPr>
          <p:nvPr/>
        </p:nvSpPr>
        <p:spPr>
          <a:xfrm>
            <a:off x="349286" y="5786120"/>
            <a:ext cx="8183880" cy="1051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dirty="0"/>
          </a:p>
        </p:txBody>
      </p:sp>
      <p:pic>
        <p:nvPicPr>
          <p:cNvPr id="6" name="Picture 2" descr="Picture 2"/>
          <p:cNvPicPr>
            <a:picLocks noChangeAspect="1"/>
          </p:cNvPicPr>
          <p:nvPr/>
        </p:nvPicPr>
        <p:blipFill>
          <a:blip r:embed="rId5"/>
          <a:stretch>
            <a:fillRect/>
          </a:stretch>
        </p:blipFill>
        <p:spPr>
          <a:xfrm>
            <a:off x="0" y="6679047"/>
            <a:ext cx="12192000" cy="178954"/>
          </a:xfrm>
          <a:prstGeom prst="rect">
            <a:avLst/>
          </a:prstGeom>
          <a:ln w="12700">
            <a:miter lim="400000"/>
          </a:ln>
        </p:spPr>
      </p:pic>
      <p:sp>
        <p:nvSpPr>
          <p:cNvPr id="7" name="Title 1"/>
          <p:cNvSpPr txBox="1">
            <a:spLocks/>
          </p:cNvSpPr>
          <p:nvPr/>
        </p:nvSpPr>
        <p:spPr>
          <a:xfrm>
            <a:off x="349285" y="167425"/>
            <a:ext cx="10515600" cy="853561"/>
          </a:xfrm>
          <a:prstGeom prst="rect">
            <a:avLst/>
          </a:prstGeom>
          <a:solidFill>
            <a:srgbClr val="19A2A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Auditing your TEAMS experience</a:t>
            </a: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2705" r="20190"/>
          <a:stretch/>
        </p:blipFill>
        <p:spPr>
          <a:xfrm>
            <a:off x="10903257" y="167425"/>
            <a:ext cx="1007436" cy="84411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9176" y="1246234"/>
            <a:ext cx="2331419" cy="2168220"/>
          </a:xfrm>
          <a:prstGeom prst="rect">
            <a:avLst/>
          </a:prstGeom>
        </p:spPr>
      </p:pic>
      <p:pic>
        <p:nvPicPr>
          <p:cNvPr id="2" name="Picture 1"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285" y="2550990"/>
            <a:ext cx="8356304" cy="3489038"/>
          </a:xfrm>
          <a:prstGeom prst="rect">
            <a:avLst/>
          </a:prstGeom>
        </p:spPr>
      </p:pic>
      <p:sp>
        <p:nvSpPr>
          <p:cNvPr id="10" name="Title 1"/>
          <p:cNvSpPr txBox="1">
            <a:spLocks/>
          </p:cNvSpPr>
          <p:nvPr/>
        </p:nvSpPr>
        <p:spPr>
          <a:xfrm>
            <a:off x="247740" y="5806441"/>
            <a:ext cx="8183880" cy="1051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t>Hook and Connect</a:t>
            </a:r>
          </a:p>
        </p:txBody>
      </p:sp>
      <p:sp>
        <p:nvSpPr>
          <p:cNvPr id="11" name="TextBox 10"/>
          <p:cNvSpPr txBox="1"/>
          <p:nvPr/>
        </p:nvSpPr>
        <p:spPr>
          <a:xfrm>
            <a:off x="349284" y="1084119"/>
            <a:ext cx="9032711" cy="769441"/>
          </a:xfrm>
          <a:prstGeom prst="rect">
            <a:avLst/>
          </a:prstGeom>
          <a:noFill/>
        </p:spPr>
        <p:txBody>
          <a:bodyPr wrap="square" rtlCol="0">
            <a:spAutoFit/>
          </a:bodyPr>
          <a:lstStyle/>
          <a:p>
            <a:pPr algn="just"/>
            <a:r>
              <a:rPr lang="en-US" sz="2200" b="1" dirty="0">
                <a:solidFill>
                  <a:srgbClr val="E60E63"/>
                </a:solidFill>
              </a:rPr>
              <a:t>Audit:</a:t>
            </a:r>
          </a:p>
          <a:p>
            <a:pPr algn="just"/>
            <a:r>
              <a:rPr lang="en-US" sz="2200" dirty="0">
                <a:solidFill>
                  <a:schemeClr val="accent1">
                    <a:lumMod val="50000"/>
                  </a:schemeClr>
                </a:solidFill>
              </a:rPr>
              <a:t>Go to your MS Teams page and click into your form team. </a:t>
            </a:r>
          </a:p>
        </p:txBody>
      </p:sp>
    </p:spTree>
    <p:extLst>
      <p:ext uri="{BB962C8B-B14F-4D97-AF65-F5344CB8AC3E}">
        <p14:creationId xmlns:p14="http://schemas.microsoft.com/office/powerpoint/2010/main" val="2657113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7727" y="5392810"/>
            <a:ext cx="1151772" cy="1151772"/>
          </a:xfrm>
          <a:prstGeom prst="rect">
            <a:avLst/>
          </a:prstGeom>
        </p:spPr>
      </p:pic>
      <p:pic>
        <p:nvPicPr>
          <p:cNvPr id="6" name="Picture 2" descr="Picture 2"/>
          <p:cNvPicPr>
            <a:picLocks noChangeAspect="1"/>
          </p:cNvPicPr>
          <p:nvPr/>
        </p:nvPicPr>
        <p:blipFill>
          <a:blip r:embed="rId4"/>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F4923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Using the Class Notebook: Microsoft Teams</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2705" r="20190"/>
          <a:stretch/>
        </p:blipFill>
        <p:spPr>
          <a:xfrm>
            <a:off x="10906856" y="176871"/>
            <a:ext cx="1007436" cy="844115"/>
          </a:xfrm>
          <a:prstGeom prst="rect">
            <a:avLst/>
          </a:prstGeom>
        </p:spPr>
      </p:pic>
      <p:pic>
        <p:nvPicPr>
          <p:cNvPr id="11" name="Picture 10"/>
          <p:cNvPicPr/>
          <p:nvPr/>
        </p:nvPicPr>
        <p:blipFill rotWithShape="1">
          <a:blip r:embed="rId6" cstate="email">
            <a:extLst>
              <a:ext uri="{28A0092B-C50C-407E-A947-70E740481C1C}">
                <a14:useLocalDpi xmlns:a14="http://schemas.microsoft.com/office/drawing/2010/main" val="0"/>
              </a:ext>
            </a:extLst>
          </a:blip>
          <a:srcRect l="34537" r="53904"/>
          <a:stretch/>
        </p:blipFill>
        <p:spPr bwMode="auto">
          <a:xfrm>
            <a:off x="10942014" y="2122440"/>
            <a:ext cx="1036828" cy="1250259"/>
          </a:xfrm>
          <a:prstGeom prst="rect">
            <a:avLst/>
          </a:prstGeom>
          <a:noFill/>
          <a:ln>
            <a:noFill/>
          </a:ln>
          <a:effectLst/>
        </p:spPr>
      </p:pic>
      <p:pic>
        <p:nvPicPr>
          <p:cNvPr id="12" name="Picture 11"/>
          <p:cNvPicPr/>
          <p:nvPr/>
        </p:nvPicPr>
        <p:blipFill rotWithShape="1">
          <a:blip r:embed="rId6" cstate="email">
            <a:extLst>
              <a:ext uri="{28A0092B-C50C-407E-A947-70E740481C1C}">
                <a14:useLocalDpi xmlns:a14="http://schemas.microsoft.com/office/drawing/2010/main" val="0"/>
              </a:ext>
            </a:extLst>
          </a:blip>
          <a:srcRect l="78053" r="10974"/>
          <a:stretch/>
        </p:blipFill>
        <p:spPr bwMode="auto">
          <a:xfrm>
            <a:off x="10968295" y="995228"/>
            <a:ext cx="984267" cy="1250258"/>
          </a:xfrm>
          <a:prstGeom prst="rect">
            <a:avLst/>
          </a:prstGeom>
          <a:noFill/>
          <a:ln>
            <a:noFill/>
          </a:ln>
          <a:effectLst/>
        </p:spPr>
      </p:pic>
      <p:pic>
        <p:nvPicPr>
          <p:cNvPr id="13" name="Picture 12"/>
          <p:cNvPicPr/>
          <p:nvPr/>
        </p:nvPicPr>
        <p:blipFill rotWithShape="1">
          <a:blip r:embed="rId6" cstate="email">
            <a:extLst>
              <a:ext uri="{28A0092B-C50C-407E-A947-70E740481C1C}">
                <a14:useLocalDpi xmlns:a14="http://schemas.microsoft.com/office/drawing/2010/main" val="0"/>
              </a:ext>
            </a:extLst>
          </a:blip>
          <a:srcRect l="23962" r="65218"/>
          <a:stretch/>
        </p:blipFill>
        <p:spPr bwMode="auto">
          <a:xfrm>
            <a:off x="11008385" y="3289507"/>
            <a:ext cx="970457" cy="1250258"/>
          </a:xfrm>
          <a:prstGeom prst="rect">
            <a:avLst/>
          </a:prstGeom>
          <a:noFill/>
          <a:ln>
            <a:noFill/>
          </a:ln>
          <a:effectLst/>
        </p:spPr>
      </p:pic>
      <p:sp>
        <p:nvSpPr>
          <p:cNvPr id="17" name="Title 1"/>
          <p:cNvSpPr txBox="1">
            <a:spLocks/>
          </p:cNvSpPr>
          <p:nvPr/>
        </p:nvSpPr>
        <p:spPr>
          <a:xfrm>
            <a:off x="104641" y="5826449"/>
            <a:ext cx="8183880" cy="1051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t>New Information</a:t>
            </a:r>
          </a:p>
        </p:txBody>
      </p:sp>
      <p:pic>
        <p:nvPicPr>
          <p:cNvPr id="21" name="Picture 20">
            <a:extLst>
              <a:ext uri="{FF2B5EF4-FFF2-40B4-BE49-F238E27FC236}">
                <a16:creationId xmlns:a16="http://schemas.microsoft.com/office/drawing/2014/main" id="{5FBA3528-11D2-4D31-941E-2026F22DF0B4}"/>
              </a:ext>
            </a:extLst>
          </p:cNvPr>
          <p:cNvPicPr>
            <a:picLocks noChangeAspect="1"/>
          </p:cNvPicPr>
          <p:nvPr/>
        </p:nvPicPr>
        <p:blipFill>
          <a:blip r:embed="rId7"/>
          <a:stretch>
            <a:fillRect/>
          </a:stretch>
        </p:blipFill>
        <p:spPr>
          <a:xfrm>
            <a:off x="168500" y="1155452"/>
            <a:ext cx="10478407" cy="649072"/>
          </a:xfrm>
          <a:prstGeom prst="rect">
            <a:avLst/>
          </a:prstGeom>
        </p:spPr>
      </p:pic>
      <p:pic>
        <p:nvPicPr>
          <p:cNvPr id="23" name="Picture 22">
            <a:extLst>
              <a:ext uri="{FF2B5EF4-FFF2-40B4-BE49-F238E27FC236}">
                <a16:creationId xmlns:a16="http://schemas.microsoft.com/office/drawing/2014/main" id="{965D0EBC-E5B5-42B0-B930-C2D2A4DE72A3}"/>
              </a:ext>
            </a:extLst>
          </p:cNvPr>
          <p:cNvPicPr>
            <a:picLocks noChangeAspect="1"/>
          </p:cNvPicPr>
          <p:nvPr/>
        </p:nvPicPr>
        <p:blipFill>
          <a:blip r:embed="rId8"/>
          <a:stretch>
            <a:fillRect/>
          </a:stretch>
        </p:blipFill>
        <p:spPr>
          <a:xfrm>
            <a:off x="168500" y="3393964"/>
            <a:ext cx="10478406" cy="763169"/>
          </a:xfrm>
          <a:prstGeom prst="rect">
            <a:avLst/>
          </a:prstGeom>
        </p:spPr>
      </p:pic>
      <p:pic>
        <p:nvPicPr>
          <p:cNvPr id="25" name="Picture 24">
            <a:extLst>
              <a:ext uri="{FF2B5EF4-FFF2-40B4-BE49-F238E27FC236}">
                <a16:creationId xmlns:a16="http://schemas.microsoft.com/office/drawing/2014/main" id="{6EDEB4DE-C5EE-4CE2-85E6-B080A6F44669}"/>
              </a:ext>
            </a:extLst>
          </p:cNvPr>
          <p:cNvPicPr>
            <a:picLocks noChangeAspect="1"/>
          </p:cNvPicPr>
          <p:nvPr/>
        </p:nvPicPr>
        <p:blipFill>
          <a:blip r:embed="rId9"/>
          <a:stretch>
            <a:fillRect/>
          </a:stretch>
        </p:blipFill>
        <p:spPr>
          <a:xfrm>
            <a:off x="172177" y="4746106"/>
            <a:ext cx="10478406" cy="605356"/>
          </a:xfrm>
          <a:prstGeom prst="rect">
            <a:avLst/>
          </a:prstGeom>
        </p:spPr>
      </p:pic>
      <p:sp>
        <p:nvSpPr>
          <p:cNvPr id="28" name="Rectangle 27">
            <a:extLst>
              <a:ext uri="{FF2B5EF4-FFF2-40B4-BE49-F238E27FC236}">
                <a16:creationId xmlns:a16="http://schemas.microsoft.com/office/drawing/2014/main" id="{F3EEBF3A-5757-4FB8-A679-193192C69FCA}"/>
              </a:ext>
            </a:extLst>
          </p:cNvPr>
          <p:cNvSpPr/>
          <p:nvPr/>
        </p:nvSpPr>
        <p:spPr>
          <a:xfrm>
            <a:off x="840955" y="1235217"/>
            <a:ext cx="494213" cy="21150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sz="1400"/>
          </a:p>
        </p:txBody>
      </p:sp>
      <p:sp>
        <p:nvSpPr>
          <p:cNvPr id="34" name="Rectangle 33">
            <a:extLst>
              <a:ext uri="{FF2B5EF4-FFF2-40B4-BE49-F238E27FC236}">
                <a16:creationId xmlns:a16="http://schemas.microsoft.com/office/drawing/2014/main" id="{CC619E16-B0E0-4A33-9C7B-438FCB0BD1D9}"/>
              </a:ext>
            </a:extLst>
          </p:cNvPr>
          <p:cNvSpPr/>
          <p:nvPr/>
        </p:nvSpPr>
        <p:spPr>
          <a:xfrm>
            <a:off x="2380800" y="3420825"/>
            <a:ext cx="590945" cy="3046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sz="1400"/>
          </a:p>
        </p:txBody>
      </p:sp>
      <p:sp>
        <p:nvSpPr>
          <p:cNvPr id="35" name="Rectangle 34">
            <a:extLst>
              <a:ext uri="{FF2B5EF4-FFF2-40B4-BE49-F238E27FC236}">
                <a16:creationId xmlns:a16="http://schemas.microsoft.com/office/drawing/2014/main" id="{7E976EBF-037A-4A81-8410-584A3DD68BEB}"/>
              </a:ext>
            </a:extLst>
          </p:cNvPr>
          <p:cNvSpPr/>
          <p:nvPr/>
        </p:nvSpPr>
        <p:spPr>
          <a:xfrm>
            <a:off x="193297" y="3725466"/>
            <a:ext cx="10478406" cy="4316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sz="1400"/>
          </a:p>
        </p:txBody>
      </p:sp>
      <p:sp>
        <p:nvSpPr>
          <p:cNvPr id="36" name="Rectangle 35">
            <a:extLst>
              <a:ext uri="{FF2B5EF4-FFF2-40B4-BE49-F238E27FC236}">
                <a16:creationId xmlns:a16="http://schemas.microsoft.com/office/drawing/2014/main" id="{00F0DBA4-0231-41FC-ACEE-CC29E416C8E7}"/>
              </a:ext>
            </a:extLst>
          </p:cNvPr>
          <p:cNvSpPr/>
          <p:nvPr/>
        </p:nvSpPr>
        <p:spPr>
          <a:xfrm>
            <a:off x="2360172" y="4771799"/>
            <a:ext cx="494213" cy="211508"/>
          </a:xfrm>
          <a:prstGeom prst="rect">
            <a:avLst/>
          </a:prstGeom>
          <a:noFill/>
          <a:ln w="57150">
            <a:solidFill>
              <a:srgbClr val="F49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sz="1400"/>
          </a:p>
        </p:txBody>
      </p:sp>
      <p:sp>
        <p:nvSpPr>
          <p:cNvPr id="37" name="Rectangle 36">
            <a:extLst>
              <a:ext uri="{FF2B5EF4-FFF2-40B4-BE49-F238E27FC236}">
                <a16:creationId xmlns:a16="http://schemas.microsoft.com/office/drawing/2014/main" id="{BAA1148F-11B1-460D-884C-7D4EAF8B962D}"/>
              </a:ext>
            </a:extLst>
          </p:cNvPr>
          <p:cNvSpPr/>
          <p:nvPr/>
        </p:nvSpPr>
        <p:spPr>
          <a:xfrm>
            <a:off x="196973" y="4983308"/>
            <a:ext cx="10478406" cy="368154"/>
          </a:xfrm>
          <a:prstGeom prst="rect">
            <a:avLst/>
          </a:prstGeom>
          <a:noFill/>
          <a:ln w="57150">
            <a:solidFill>
              <a:srgbClr val="F49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sz="1400"/>
          </a:p>
        </p:txBody>
      </p:sp>
      <p:sp>
        <p:nvSpPr>
          <p:cNvPr id="33" name="Rectangle 32">
            <a:extLst>
              <a:ext uri="{FF2B5EF4-FFF2-40B4-BE49-F238E27FC236}">
                <a16:creationId xmlns:a16="http://schemas.microsoft.com/office/drawing/2014/main" id="{DC492925-BA64-47C3-A39A-944D5F1B020F}"/>
              </a:ext>
            </a:extLst>
          </p:cNvPr>
          <p:cNvSpPr/>
          <p:nvPr/>
        </p:nvSpPr>
        <p:spPr>
          <a:xfrm>
            <a:off x="168501" y="1446725"/>
            <a:ext cx="10478406" cy="36815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sz="1400"/>
          </a:p>
        </p:txBody>
      </p:sp>
      <p:pic>
        <p:nvPicPr>
          <p:cNvPr id="39" name="Picture 38">
            <a:extLst>
              <a:ext uri="{FF2B5EF4-FFF2-40B4-BE49-F238E27FC236}">
                <a16:creationId xmlns:a16="http://schemas.microsoft.com/office/drawing/2014/main" id="{9C6CA3A4-2705-404C-90A3-8EA9A1DBC9C8}"/>
              </a:ext>
            </a:extLst>
          </p:cNvPr>
          <p:cNvPicPr>
            <a:picLocks noChangeAspect="1"/>
          </p:cNvPicPr>
          <p:nvPr/>
        </p:nvPicPr>
        <p:blipFill rotWithShape="1">
          <a:blip r:embed="rId10"/>
          <a:srcRect l="83584" t="23881" r="10806" b="56245"/>
          <a:stretch/>
        </p:blipFill>
        <p:spPr>
          <a:xfrm>
            <a:off x="8739652" y="1495405"/>
            <a:ext cx="1944447" cy="1698608"/>
          </a:xfrm>
          <a:prstGeom prst="rect">
            <a:avLst/>
          </a:prstGeom>
        </p:spPr>
      </p:pic>
      <p:pic>
        <p:nvPicPr>
          <p:cNvPr id="46" name="Graphic 12" descr="Cursor">
            <a:extLst>
              <a:ext uri="{FF2B5EF4-FFF2-40B4-BE49-F238E27FC236}">
                <a16:creationId xmlns:a16="http://schemas.microsoft.com/office/drawing/2014/main" id="{6ED75B88-AC9A-4185-884E-7EDB5D7A2F2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243935" y="1554643"/>
            <a:ext cx="614391" cy="538739"/>
          </a:xfrm>
          <a:prstGeom prst="rect">
            <a:avLst/>
          </a:prstGeom>
        </p:spPr>
      </p:pic>
      <p:pic>
        <p:nvPicPr>
          <p:cNvPr id="40" name="Picture 39">
            <a:extLst>
              <a:ext uri="{FF2B5EF4-FFF2-40B4-BE49-F238E27FC236}">
                <a16:creationId xmlns:a16="http://schemas.microsoft.com/office/drawing/2014/main" id="{5610A421-19B5-48C7-A736-37AA63074F0E}"/>
              </a:ext>
            </a:extLst>
          </p:cNvPr>
          <p:cNvPicPr>
            <a:picLocks noChangeAspect="1"/>
          </p:cNvPicPr>
          <p:nvPr/>
        </p:nvPicPr>
        <p:blipFill>
          <a:blip r:embed="rId13"/>
          <a:stretch>
            <a:fillRect/>
          </a:stretch>
        </p:blipFill>
        <p:spPr>
          <a:xfrm>
            <a:off x="168501" y="2376216"/>
            <a:ext cx="10503202" cy="640307"/>
          </a:xfrm>
          <a:prstGeom prst="rect">
            <a:avLst/>
          </a:prstGeom>
        </p:spPr>
      </p:pic>
      <p:sp>
        <p:nvSpPr>
          <p:cNvPr id="41" name="Rectangle 40">
            <a:extLst>
              <a:ext uri="{FF2B5EF4-FFF2-40B4-BE49-F238E27FC236}">
                <a16:creationId xmlns:a16="http://schemas.microsoft.com/office/drawing/2014/main" id="{8F92400C-EEBA-47EF-BFF7-AF4B06EF00F2}"/>
              </a:ext>
            </a:extLst>
          </p:cNvPr>
          <p:cNvSpPr/>
          <p:nvPr/>
        </p:nvSpPr>
        <p:spPr>
          <a:xfrm>
            <a:off x="168502" y="2648369"/>
            <a:ext cx="10478406" cy="368154"/>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sz="1400"/>
          </a:p>
        </p:txBody>
      </p:sp>
      <p:sp>
        <p:nvSpPr>
          <p:cNvPr id="43" name="Rectangle 42">
            <a:extLst>
              <a:ext uri="{FF2B5EF4-FFF2-40B4-BE49-F238E27FC236}">
                <a16:creationId xmlns:a16="http://schemas.microsoft.com/office/drawing/2014/main" id="{BC71B9F2-06AB-4723-83DF-0B33420BE136}"/>
              </a:ext>
            </a:extLst>
          </p:cNvPr>
          <p:cNvSpPr/>
          <p:nvPr/>
        </p:nvSpPr>
        <p:spPr>
          <a:xfrm>
            <a:off x="1440494" y="2432502"/>
            <a:ext cx="494213" cy="211508"/>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sz="1400"/>
          </a:p>
        </p:txBody>
      </p:sp>
    </p:spTree>
    <p:extLst>
      <p:ext uri="{BB962C8B-B14F-4D97-AF65-F5344CB8AC3E}">
        <p14:creationId xmlns:p14="http://schemas.microsoft.com/office/powerpoint/2010/main" val="48323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41" grpId="0" animBg="1"/>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7727" y="5392810"/>
            <a:ext cx="1151772" cy="1151772"/>
          </a:xfrm>
          <a:prstGeom prst="rect">
            <a:avLst/>
          </a:prstGeom>
        </p:spPr>
      </p:pic>
      <p:pic>
        <p:nvPicPr>
          <p:cNvPr id="6" name="Picture 2" descr="Picture 2"/>
          <p:cNvPicPr>
            <a:picLocks noChangeAspect="1"/>
          </p:cNvPicPr>
          <p:nvPr/>
        </p:nvPicPr>
        <p:blipFill>
          <a:blip r:embed="rId4"/>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F4923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Using the Class Notebook: Microsoft Teams</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2705" r="20190"/>
          <a:stretch/>
        </p:blipFill>
        <p:spPr>
          <a:xfrm>
            <a:off x="10906856" y="176871"/>
            <a:ext cx="1007436" cy="844115"/>
          </a:xfrm>
          <a:prstGeom prst="rect">
            <a:avLst/>
          </a:prstGeom>
        </p:spPr>
      </p:pic>
      <p:pic>
        <p:nvPicPr>
          <p:cNvPr id="11" name="Picture 10"/>
          <p:cNvPicPr/>
          <p:nvPr/>
        </p:nvPicPr>
        <p:blipFill rotWithShape="1">
          <a:blip r:embed="rId6" cstate="email">
            <a:extLst>
              <a:ext uri="{28A0092B-C50C-407E-A947-70E740481C1C}">
                <a14:useLocalDpi xmlns:a14="http://schemas.microsoft.com/office/drawing/2010/main" val="0"/>
              </a:ext>
            </a:extLst>
          </a:blip>
          <a:srcRect l="34537" r="53904"/>
          <a:stretch/>
        </p:blipFill>
        <p:spPr bwMode="auto">
          <a:xfrm>
            <a:off x="10942014" y="2122440"/>
            <a:ext cx="1036828" cy="1250259"/>
          </a:xfrm>
          <a:prstGeom prst="rect">
            <a:avLst/>
          </a:prstGeom>
          <a:noFill/>
          <a:ln>
            <a:noFill/>
          </a:ln>
          <a:effectLst/>
        </p:spPr>
      </p:pic>
      <p:pic>
        <p:nvPicPr>
          <p:cNvPr id="12" name="Picture 11"/>
          <p:cNvPicPr/>
          <p:nvPr/>
        </p:nvPicPr>
        <p:blipFill rotWithShape="1">
          <a:blip r:embed="rId6" cstate="email">
            <a:extLst>
              <a:ext uri="{28A0092B-C50C-407E-A947-70E740481C1C}">
                <a14:useLocalDpi xmlns:a14="http://schemas.microsoft.com/office/drawing/2010/main" val="0"/>
              </a:ext>
            </a:extLst>
          </a:blip>
          <a:srcRect l="78053" r="10974"/>
          <a:stretch/>
        </p:blipFill>
        <p:spPr bwMode="auto">
          <a:xfrm>
            <a:off x="10968295" y="995228"/>
            <a:ext cx="984267" cy="1250258"/>
          </a:xfrm>
          <a:prstGeom prst="rect">
            <a:avLst/>
          </a:prstGeom>
          <a:noFill/>
          <a:ln>
            <a:noFill/>
          </a:ln>
          <a:effectLst/>
        </p:spPr>
      </p:pic>
      <p:pic>
        <p:nvPicPr>
          <p:cNvPr id="13" name="Picture 12"/>
          <p:cNvPicPr/>
          <p:nvPr/>
        </p:nvPicPr>
        <p:blipFill rotWithShape="1">
          <a:blip r:embed="rId6" cstate="email">
            <a:extLst>
              <a:ext uri="{28A0092B-C50C-407E-A947-70E740481C1C}">
                <a14:useLocalDpi xmlns:a14="http://schemas.microsoft.com/office/drawing/2010/main" val="0"/>
              </a:ext>
            </a:extLst>
          </a:blip>
          <a:srcRect l="23962" r="65218"/>
          <a:stretch/>
        </p:blipFill>
        <p:spPr bwMode="auto">
          <a:xfrm>
            <a:off x="11008385" y="3289507"/>
            <a:ext cx="970457" cy="1250258"/>
          </a:xfrm>
          <a:prstGeom prst="rect">
            <a:avLst/>
          </a:prstGeom>
          <a:noFill/>
          <a:ln>
            <a:noFill/>
          </a:ln>
          <a:effectLst/>
        </p:spPr>
      </p:pic>
      <p:sp>
        <p:nvSpPr>
          <p:cNvPr id="17" name="Title 1"/>
          <p:cNvSpPr txBox="1">
            <a:spLocks/>
          </p:cNvSpPr>
          <p:nvPr/>
        </p:nvSpPr>
        <p:spPr>
          <a:xfrm>
            <a:off x="104641" y="5771857"/>
            <a:ext cx="8183880" cy="1051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t>New Information</a:t>
            </a:r>
          </a:p>
        </p:txBody>
      </p:sp>
      <p:pic>
        <p:nvPicPr>
          <p:cNvPr id="19" name="Picture 2" descr="OneNote Class Notebook: A Digital Binder That Will Change the Way ...">
            <a:extLst>
              <a:ext uri="{FF2B5EF4-FFF2-40B4-BE49-F238E27FC236}">
                <a16:creationId xmlns:a16="http://schemas.microsoft.com/office/drawing/2014/main" id="{43833F41-4AB4-45E9-A9DD-14100BEAAD2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905" r="16572"/>
          <a:stretch/>
        </p:blipFill>
        <p:spPr bwMode="auto">
          <a:xfrm>
            <a:off x="168500" y="1149267"/>
            <a:ext cx="10515600" cy="539531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D8488DA-D099-4F9A-BE20-62F9C9536F3D}"/>
              </a:ext>
            </a:extLst>
          </p:cNvPr>
          <p:cNvSpPr txBox="1"/>
          <p:nvPr/>
        </p:nvSpPr>
        <p:spPr>
          <a:xfrm>
            <a:off x="7493688" y="1142333"/>
            <a:ext cx="3190411" cy="1200329"/>
          </a:xfrm>
          <a:prstGeom prst="rect">
            <a:avLst/>
          </a:prstGeom>
          <a:solidFill>
            <a:srgbClr val="FC4540"/>
          </a:solidFill>
          <a:ln w="28575">
            <a:noFill/>
          </a:ln>
        </p:spPr>
        <p:txBody>
          <a:bodyPr wrap="square" rtlCol="0">
            <a:spAutoFit/>
          </a:bodyPr>
          <a:lstStyle/>
          <a:p>
            <a:pPr algn="just"/>
            <a:r>
              <a:rPr lang="en-GB" dirty="0"/>
              <a:t>Q: What tools and features has this student used to create this piece of work in their Class Notebook?</a:t>
            </a:r>
          </a:p>
        </p:txBody>
      </p:sp>
      <p:sp>
        <p:nvSpPr>
          <p:cNvPr id="23" name="TextBox 22">
            <a:extLst>
              <a:ext uri="{FF2B5EF4-FFF2-40B4-BE49-F238E27FC236}">
                <a16:creationId xmlns:a16="http://schemas.microsoft.com/office/drawing/2014/main" id="{97FBC9F4-3B7A-4B3A-9221-45CF6322BB53}"/>
              </a:ext>
            </a:extLst>
          </p:cNvPr>
          <p:cNvSpPr txBox="1"/>
          <p:nvPr/>
        </p:nvSpPr>
        <p:spPr>
          <a:xfrm>
            <a:off x="109457" y="3066653"/>
            <a:ext cx="1948680" cy="1200329"/>
          </a:xfrm>
          <a:prstGeom prst="rect">
            <a:avLst/>
          </a:prstGeom>
          <a:solidFill>
            <a:srgbClr val="38B6FF"/>
          </a:solidFill>
          <a:ln w="28575">
            <a:noFill/>
          </a:ln>
        </p:spPr>
        <p:txBody>
          <a:bodyPr wrap="square" rtlCol="0">
            <a:spAutoFit/>
          </a:bodyPr>
          <a:lstStyle/>
          <a:p>
            <a:pPr algn="just"/>
            <a:r>
              <a:rPr lang="en-GB" dirty="0"/>
              <a:t>This student has a number of Sections in their Student Notebook</a:t>
            </a:r>
          </a:p>
        </p:txBody>
      </p:sp>
      <p:sp>
        <p:nvSpPr>
          <p:cNvPr id="25" name="TextBox 24">
            <a:extLst>
              <a:ext uri="{FF2B5EF4-FFF2-40B4-BE49-F238E27FC236}">
                <a16:creationId xmlns:a16="http://schemas.microsoft.com/office/drawing/2014/main" id="{2716DD91-34B0-457C-9693-D6FFA56EA578}"/>
              </a:ext>
            </a:extLst>
          </p:cNvPr>
          <p:cNvSpPr txBox="1"/>
          <p:nvPr/>
        </p:nvSpPr>
        <p:spPr>
          <a:xfrm>
            <a:off x="533447" y="4330364"/>
            <a:ext cx="2705864" cy="1477328"/>
          </a:xfrm>
          <a:prstGeom prst="rect">
            <a:avLst/>
          </a:prstGeom>
          <a:solidFill>
            <a:srgbClr val="F49231"/>
          </a:solidFill>
          <a:ln w="28575">
            <a:noFill/>
          </a:ln>
        </p:spPr>
        <p:txBody>
          <a:bodyPr wrap="square" rtlCol="0">
            <a:spAutoFit/>
          </a:bodyPr>
          <a:lstStyle/>
          <a:p>
            <a:pPr algn="just"/>
            <a:r>
              <a:rPr lang="en-GB" dirty="0"/>
              <a:t>They also have a number of pages in each section. This student looks to have arranged their pages by different topics.</a:t>
            </a:r>
          </a:p>
        </p:txBody>
      </p:sp>
      <p:sp>
        <p:nvSpPr>
          <p:cNvPr id="28" name="TextBox 27">
            <a:extLst>
              <a:ext uri="{FF2B5EF4-FFF2-40B4-BE49-F238E27FC236}">
                <a16:creationId xmlns:a16="http://schemas.microsoft.com/office/drawing/2014/main" id="{2716DD91-34B0-457C-9693-D6FFA56EA578}"/>
              </a:ext>
            </a:extLst>
          </p:cNvPr>
          <p:cNvSpPr txBox="1"/>
          <p:nvPr/>
        </p:nvSpPr>
        <p:spPr>
          <a:xfrm>
            <a:off x="2763366" y="5869541"/>
            <a:ext cx="2965095" cy="923330"/>
          </a:xfrm>
          <a:prstGeom prst="rect">
            <a:avLst/>
          </a:prstGeom>
          <a:solidFill>
            <a:srgbClr val="8FC449"/>
          </a:solidFill>
          <a:ln w="28575">
            <a:noFill/>
          </a:ln>
        </p:spPr>
        <p:txBody>
          <a:bodyPr wrap="square" rtlCol="0">
            <a:spAutoFit/>
          </a:bodyPr>
          <a:lstStyle/>
          <a:p>
            <a:pPr algn="just"/>
            <a:r>
              <a:rPr lang="en-GB" dirty="0"/>
              <a:t>You can create new pages easily by clicking the ‘+ Page’ button</a:t>
            </a:r>
          </a:p>
        </p:txBody>
      </p:sp>
      <p:cxnSp>
        <p:nvCxnSpPr>
          <p:cNvPr id="33" name="Straight Arrow Connector 32"/>
          <p:cNvCxnSpPr/>
          <p:nvPr/>
        </p:nvCxnSpPr>
        <p:spPr>
          <a:xfrm flipH="1" flipV="1">
            <a:off x="1886379" y="6478856"/>
            <a:ext cx="760174" cy="8092"/>
          </a:xfrm>
          <a:prstGeom prst="straightConnector1">
            <a:avLst/>
          </a:prstGeom>
          <a:ln w="57150">
            <a:solidFill>
              <a:srgbClr val="8FC449"/>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2383279" y="2930689"/>
            <a:ext cx="537342" cy="1375929"/>
          </a:xfrm>
          <a:prstGeom prst="straightConnector1">
            <a:avLst/>
          </a:prstGeom>
          <a:ln w="57150">
            <a:solidFill>
              <a:srgbClr val="F4923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736979" y="2235910"/>
            <a:ext cx="1569" cy="767361"/>
          </a:xfrm>
          <a:prstGeom prst="straightConnector1">
            <a:avLst/>
          </a:prstGeom>
          <a:ln w="57150">
            <a:solidFill>
              <a:srgbClr val="38B6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67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icture 2"/>
          <p:cNvPicPr>
            <a:picLocks noChangeAspect="1"/>
          </p:cNvPicPr>
          <p:nvPr/>
        </p:nvPicPr>
        <p:blipFill>
          <a:blip r:embed="rId3"/>
          <a:stretch>
            <a:fillRect/>
          </a:stretch>
        </p:blipFill>
        <p:spPr>
          <a:xfrm>
            <a:off x="0" y="6679047"/>
            <a:ext cx="12192000" cy="178954"/>
          </a:xfrm>
          <a:prstGeom prst="rect">
            <a:avLst/>
          </a:prstGeom>
          <a:ln w="12700">
            <a:miter lim="400000"/>
          </a:ln>
        </p:spPr>
      </p:pic>
      <p:sp>
        <p:nvSpPr>
          <p:cNvPr id="12" name="TextBox 11"/>
          <p:cNvSpPr txBox="1"/>
          <p:nvPr/>
        </p:nvSpPr>
        <p:spPr>
          <a:xfrm>
            <a:off x="127556" y="1183394"/>
            <a:ext cx="7645304" cy="4708981"/>
          </a:xfrm>
          <a:prstGeom prst="rect">
            <a:avLst/>
          </a:prstGeom>
          <a:noFill/>
        </p:spPr>
        <p:txBody>
          <a:bodyPr wrap="square" rtlCol="0">
            <a:spAutoFit/>
          </a:bodyPr>
          <a:lstStyle/>
          <a:p>
            <a:pPr algn="just"/>
            <a:r>
              <a:rPr lang="en-US" sz="2000" b="1" dirty="0">
                <a:solidFill>
                  <a:srgbClr val="F49231"/>
                </a:solidFill>
              </a:rPr>
              <a:t>Go to your MS Teams page and click into your form team. </a:t>
            </a:r>
          </a:p>
          <a:p>
            <a:pPr algn="just"/>
            <a:endParaRPr lang="en-US" sz="2000" b="1" dirty="0">
              <a:solidFill>
                <a:srgbClr val="F49231"/>
              </a:solidFill>
            </a:endParaRPr>
          </a:p>
          <a:p>
            <a:pPr marL="457200" indent="-457200" algn="just">
              <a:buAutoNum type="arabicPeriod"/>
            </a:pPr>
            <a:r>
              <a:rPr lang="en-US" sz="2000" dirty="0">
                <a:solidFill>
                  <a:srgbClr val="28388F"/>
                </a:solidFill>
              </a:rPr>
              <a:t>Access the Class Notebook</a:t>
            </a:r>
          </a:p>
          <a:p>
            <a:pPr marL="457200" indent="-457200" algn="just">
              <a:buAutoNum type="arabicPeriod"/>
            </a:pPr>
            <a:r>
              <a:rPr lang="en-US" sz="2000" dirty="0">
                <a:solidFill>
                  <a:srgbClr val="28388F"/>
                </a:solidFill>
              </a:rPr>
              <a:t>Click into your Student Notebook</a:t>
            </a:r>
          </a:p>
          <a:p>
            <a:pPr marL="457200" indent="-457200" algn="just">
              <a:buAutoNum type="arabicPeriod"/>
            </a:pPr>
            <a:r>
              <a:rPr lang="en-US" sz="2000" dirty="0">
                <a:solidFill>
                  <a:srgbClr val="28388F"/>
                </a:solidFill>
              </a:rPr>
              <a:t>Give your first page a Title – “Class Notebook”</a:t>
            </a:r>
          </a:p>
          <a:p>
            <a:pPr marL="457200" indent="-457200" algn="just">
              <a:buAutoNum type="arabicPeriod"/>
            </a:pPr>
            <a:r>
              <a:rPr lang="en-US" sz="2000" dirty="0">
                <a:solidFill>
                  <a:srgbClr val="28388F"/>
                </a:solidFill>
              </a:rPr>
              <a:t>Use the Ribbon we’ve looked at and create a mind-map about the Class Notebook, imagine you are explaining to someone what it is and how it can be used! Use the following tools we have looked at:</a:t>
            </a:r>
          </a:p>
          <a:p>
            <a:pPr marL="914400" lvl="1" indent="-457200" algn="just">
              <a:buFont typeface="Arial" panose="020B0604020202020204" pitchFamily="34" charset="0"/>
              <a:buChar char="•"/>
            </a:pPr>
            <a:r>
              <a:rPr lang="en-US" sz="2000" dirty="0">
                <a:solidFill>
                  <a:srgbClr val="28388F"/>
                </a:solidFill>
              </a:rPr>
              <a:t>Use the ‘Home’ tab to format your page</a:t>
            </a:r>
          </a:p>
          <a:p>
            <a:pPr marL="914400" lvl="1" indent="-457200" algn="just">
              <a:buFont typeface="Arial" panose="020B0604020202020204" pitchFamily="34" charset="0"/>
              <a:buChar char="•"/>
            </a:pPr>
            <a:r>
              <a:rPr lang="en-US" sz="2000" dirty="0">
                <a:solidFill>
                  <a:srgbClr val="28388F"/>
                </a:solidFill>
              </a:rPr>
              <a:t>Use the ‘Insert’ tab to include websites or files that will further explain about Class Notebook</a:t>
            </a:r>
          </a:p>
          <a:p>
            <a:pPr marL="914400" lvl="1" indent="-457200" algn="just">
              <a:buFont typeface="Arial" panose="020B0604020202020204" pitchFamily="34" charset="0"/>
              <a:buChar char="•"/>
            </a:pPr>
            <a:r>
              <a:rPr lang="en-US" sz="2000" dirty="0">
                <a:solidFill>
                  <a:srgbClr val="28388F"/>
                </a:solidFill>
              </a:rPr>
              <a:t>Use the ‘Draw’ tab in a creative way! (Arrows for the mind map?)</a:t>
            </a:r>
          </a:p>
          <a:p>
            <a:pPr marL="914400" lvl="1" indent="-457200" algn="just">
              <a:buFont typeface="Arial" panose="020B0604020202020204" pitchFamily="34" charset="0"/>
              <a:buChar char="•"/>
            </a:pPr>
            <a:r>
              <a:rPr lang="en-US" sz="2000" dirty="0">
                <a:solidFill>
                  <a:srgbClr val="28388F"/>
                </a:solidFill>
              </a:rPr>
              <a:t>After completing your mind-map, experiment with the ‘View’ tab and look at immersive reader </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6439" y="5491243"/>
            <a:ext cx="1151772" cy="1151772"/>
          </a:xfrm>
          <a:prstGeom prst="rect">
            <a:avLst/>
          </a:prstGeom>
        </p:spPr>
      </p:pic>
      <p:sp>
        <p:nvSpPr>
          <p:cNvPr id="17" name="Title 1"/>
          <p:cNvSpPr txBox="1">
            <a:spLocks/>
          </p:cNvSpPr>
          <p:nvPr/>
        </p:nvSpPr>
        <p:spPr>
          <a:xfrm>
            <a:off x="323528" y="5661248"/>
            <a:ext cx="8183880" cy="1051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t>Demonstrate your Learning </a:t>
            </a:r>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12705" r="20190"/>
          <a:stretch/>
        </p:blipFill>
        <p:spPr>
          <a:xfrm>
            <a:off x="10903257" y="167425"/>
            <a:ext cx="1007436" cy="844115"/>
          </a:xfrm>
          <a:prstGeom prst="rect">
            <a:avLst/>
          </a:prstGeom>
        </p:spPr>
      </p:pic>
      <p:pic>
        <p:nvPicPr>
          <p:cNvPr id="19" name="Picture 18"/>
          <p:cNvPicPr/>
          <p:nvPr/>
        </p:nvPicPr>
        <p:blipFill rotWithShape="1">
          <a:blip r:embed="rId6" cstate="email">
            <a:extLst>
              <a:ext uri="{28A0092B-C50C-407E-A947-70E740481C1C}">
                <a14:useLocalDpi xmlns:a14="http://schemas.microsoft.com/office/drawing/2010/main" val="0"/>
              </a:ext>
            </a:extLst>
          </a:blip>
          <a:srcRect l="34537" r="53904"/>
          <a:stretch/>
        </p:blipFill>
        <p:spPr bwMode="auto">
          <a:xfrm>
            <a:off x="10938415" y="2112994"/>
            <a:ext cx="1036828" cy="1250259"/>
          </a:xfrm>
          <a:prstGeom prst="rect">
            <a:avLst/>
          </a:prstGeom>
          <a:noFill/>
          <a:ln>
            <a:noFill/>
          </a:ln>
          <a:effectLst/>
        </p:spPr>
      </p:pic>
      <p:pic>
        <p:nvPicPr>
          <p:cNvPr id="20" name="Picture 19"/>
          <p:cNvPicPr/>
          <p:nvPr/>
        </p:nvPicPr>
        <p:blipFill rotWithShape="1">
          <a:blip r:embed="rId6" cstate="email">
            <a:extLst>
              <a:ext uri="{28A0092B-C50C-407E-A947-70E740481C1C}">
                <a14:useLocalDpi xmlns:a14="http://schemas.microsoft.com/office/drawing/2010/main" val="0"/>
              </a:ext>
            </a:extLst>
          </a:blip>
          <a:srcRect l="78053" r="10974"/>
          <a:stretch/>
        </p:blipFill>
        <p:spPr bwMode="auto">
          <a:xfrm>
            <a:off x="10964696" y="985782"/>
            <a:ext cx="984267" cy="1250258"/>
          </a:xfrm>
          <a:prstGeom prst="rect">
            <a:avLst/>
          </a:prstGeom>
          <a:noFill/>
          <a:ln>
            <a:noFill/>
          </a:ln>
          <a:effectLst/>
        </p:spPr>
      </p:pic>
      <p:pic>
        <p:nvPicPr>
          <p:cNvPr id="21" name="Picture 20"/>
          <p:cNvPicPr/>
          <p:nvPr/>
        </p:nvPicPr>
        <p:blipFill rotWithShape="1">
          <a:blip r:embed="rId6" cstate="email">
            <a:extLst>
              <a:ext uri="{28A0092B-C50C-407E-A947-70E740481C1C}">
                <a14:useLocalDpi xmlns:a14="http://schemas.microsoft.com/office/drawing/2010/main" val="0"/>
              </a:ext>
            </a:extLst>
          </a:blip>
          <a:srcRect l="23962" r="65218"/>
          <a:stretch/>
        </p:blipFill>
        <p:spPr bwMode="auto">
          <a:xfrm>
            <a:off x="10126954" y="3280060"/>
            <a:ext cx="1848290" cy="2381187"/>
          </a:xfrm>
          <a:prstGeom prst="rect">
            <a:avLst/>
          </a:prstGeom>
          <a:noFill/>
          <a:ln>
            <a:noFill/>
          </a:ln>
          <a:effectLst/>
        </p:spPr>
      </p:pic>
      <p:pic>
        <p:nvPicPr>
          <p:cNvPr id="22" name="Picture 2" descr="Practice flashcards on Tinycards">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43878" y="1116105"/>
            <a:ext cx="2849800" cy="2971800"/>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p:cNvSpPr txBox="1">
            <a:spLocks/>
          </p:cNvSpPr>
          <p:nvPr/>
        </p:nvSpPr>
        <p:spPr>
          <a:xfrm>
            <a:off x="168499" y="167425"/>
            <a:ext cx="10515600" cy="853561"/>
          </a:xfrm>
          <a:prstGeom prst="rect">
            <a:avLst/>
          </a:prstGeom>
          <a:solidFill>
            <a:srgbClr val="F4923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Using the Class Notebook: Microsoft Teams</a:t>
            </a:r>
          </a:p>
        </p:txBody>
      </p:sp>
    </p:spTree>
    <p:extLst>
      <p:ext uri="{BB962C8B-B14F-4D97-AF65-F5344CB8AC3E}">
        <p14:creationId xmlns:p14="http://schemas.microsoft.com/office/powerpoint/2010/main" val="2633094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icture 2"/>
          <p:cNvPicPr>
            <a:picLocks noChangeAspect="1"/>
          </p:cNvPicPr>
          <p:nvPr/>
        </p:nvPicPr>
        <p:blipFill>
          <a:blip r:embed="rId2"/>
          <a:stretch>
            <a:fillRect/>
          </a:stretch>
        </p:blipFill>
        <p:spPr>
          <a:xfrm>
            <a:off x="0" y="6679047"/>
            <a:ext cx="12192000" cy="178954"/>
          </a:xfrm>
          <a:prstGeom prst="rect">
            <a:avLst/>
          </a:prstGeom>
          <a:ln w="12700">
            <a:miter lim="400000"/>
          </a:ln>
        </p:spPr>
      </p:pic>
      <p:sp>
        <p:nvSpPr>
          <p:cNvPr id="7" name="Title 1"/>
          <p:cNvSpPr txBox="1">
            <a:spLocks/>
          </p:cNvSpPr>
          <p:nvPr/>
        </p:nvSpPr>
        <p:spPr>
          <a:xfrm>
            <a:off x="838200" y="643414"/>
            <a:ext cx="10515600" cy="1523589"/>
          </a:xfrm>
          <a:prstGeom prst="rect">
            <a:avLst/>
          </a:prstGeom>
          <a:solidFill>
            <a:srgbClr val="E31965"/>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1500" b="1" dirty="0">
                <a:solidFill>
                  <a:schemeClr val="bg1"/>
                </a:solidFill>
              </a:rPr>
              <a:t>Assignments</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2705" r="20190"/>
          <a:stretch/>
        </p:blipFill>
        <p:spPr>
          <a:xfrm>
            <a:off x="3895596" y="3022288"/>
            <a:ext cx="4058432" cy="3400497"/>
          </a:xfrm>
          <a:prstGeom prst="rect">
            <a:avLst/>
          </a:prstGeom>
        </p:spPr>
      </p:pic>
    </p:spTree>
    <p:extLst>
      <p:ext uri="{BB962C8B-B14F-4D97-AF65-F5344CB8AC3E}">
        <p14:creationId xmlns:p14="http://schemas.microsoft.com/office/powerpoint/2010/main" val="1398354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2461" y="5527275"/>
            <a:ext cx="1151772" cy="1151772"/>
          </a:xfrm>
          <a:prstGeom prst="rect">
            <a:avLst/>
          </a:prstGeom>
        </p:spPr>
      </p:pic>
      <p:sp>
        <p:nvSpPr>
          <p:cNvPr id="5" name="Title 1"/>
          <p:cNvSpPr txBox="1">
            <a:spLocks/>
          </p:cNvSpPr>
          <p:nvPr/>
        </p:nvSpPr>
        <p:spPr>
          <a:xfrm>
            <a:off x="323528" y="5661248"/>
            <a:ext cx="8183880" cy="1051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t>New Information</a:t>
            </a:r>
          </a:p>
        </p:txBody>
      </p:sp>
      <p:pic>
        <p:nvPicPr>
          <p:cNvPr id="6" name="Picture 2" descr="Picture 2"/>
          <p:cNvPicPr>
            <a:picLocks noChangeAspect="1"/>
          </p:cNvPicPr>
          <p:nvPr/>
        </p:nvPicPr>
        <p:blipFill>
          <a:blip r:embed="rId3"/>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E3196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Submitting Assignments: Microsoft Teams</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2705" r="20190"/>
          <a:stretch/>
        </p:blipFill>
        <p:spPr>
          <a:xfrm>
            <a:off x="10903257" y="167425"/>
            <a:ext cx="1007436" cy="844115"/>
          </a:xfrm>
          <a:prstGeom prst="rect">
            <a:avLst/>
          </a:prstGeom>
        </p:spPr>
      </p:pic>
      <p:pic>
        <p:nvPicPr>
          <p:cNvPr id="9" name="Picture 8"/>
          <p:cNvPicPr/>
          <p:nvPr/>
        </p:nvPicPr>
        <p:blipFill rotWithShape="1">
          <a:blip r:embed="rId5" cstate="email">
            <a:extLst>
              <a:ext uri="{28A0092B-C50C-407E-A947-70E740481C1C}">
                <a14:useLocalDpi xmlns:a14="http://schemas.microsoft.com/office/drawing/2010/main" val="0"/>
              </a:ext>
            </a:extLst>
          </a:blip>
          <a:srcRect l="34537" r="53904"/>
          <a:stretch/>
        </p:blipFill>
        <p:spPr bwMode="auto">
          <a:xfrm>
            <a:off x="10938415" y="2112994"/>
            <a:ext cx="1036828" cy="1250259"/>
          </a:xfrm>
          <a:prstGeom prst="rect">
            <a:avLst/>
          </a:prstGeom>
          <a:noFill/>
          <a:ln>
            <a:noFill/>
          </a:ln>
          <a:effectLst/>
        </p:spPr>
      </p:pic>
      <p:pic>
        <p:nvPicPr>
          <p:cNvPr id="10" name="Picture 9"/>
          <p:cNvPicPr/>
          <p:nvPr/>
        </p:nvPicPr>
        <p:blipFill rotWithShape="1">
          <a:blip r:embed="rId5" cstate="email">
            <a:extLst>
              <a:ext uri="{28A0092B-C50C-407E-A947-70E740481C1C}">
                <a14:useLocalDpi xmlns:a14="http://schemas.microsoft.com/office/drawing/2010/main" val="0"/>
              </a:ext>
            </a:extLst>
          </a:blip>
          <a:srcRect l="78053" r="10974"/>
          <a:stretch/>
        </p:blipFill>
        <p:spPr bwMode="auto">
          <a:xfrm>
            <a:off x="10964696" y="985782"/>
            <a:ext cx="984267" cy="1250258"/>
          </a:xfrm>
          <a:prstGeom prst="rect">
            <a:avLst/>
          </a:prstGeom>
          <a:noFill/>
          <a:ln>
            <a:noFill/>
          </a:ln>
          <a:effectLst/>
        </p:spPr>
      </p:pic>
      <p:pic>
        <p:nvPicPr>
          <p:cNvPr id="11" name="Picture 10"/>
          <p:cNvPicPr/>
          <p:nvPr/>
        </p:nvPicPr>
        <p:blipFill rotWithShape="1">
          <a:blip r:embed="rId5" cstate="email">
            <a:extLst>
              <a:ext uri="{28A0092B-C50C-407E-A947-70E740481C1C}">
                <a14:useLocalDpi xmlns:a14="http://schemas.microsoft.com/office/drawing/2010/main" val="0"/>
              </a:ext>
            </a:extLst>
          </a:blip>
          <a:srcRect l="23962" r="65218"/>
          <a:stretch/>
        </p:blipFill>
        <p:spPr bwMode="auto">
          <a:xfrm>
            <a:off x="11004786" y="3280061"/>
            <a:ext cx="970457" cy="1250258"/>
          </a:xfrm>
          <a:prstGeom prst="rect">
            <a:avLst/>
          </a:prstGeom>
          <a:noFill/>
          <a:ln>
            <a:noFill/>
          </a:ln>
          <a:effectLst/>
        </p:spPr>
      </p:pic>
      <p:pic>
        <p:nvPicPr>
          <p:cNvPr id="13" name="Picture 12"/>
          <p:cNvPicPr>
            <a:picLocks noChangeAspect="1"/>
          </p:cNvPicPr>
          <p:nvPr/>
        </p:nvPicPr>
        <p:blipFill rotWithShape="1">
          <a:blip r:embed="rId6"/>
          <a:srcRect l="27885" t="16126" r="33560" b="74383"/>
          <a:stretch/>
        </p:blipFill>
        <p:spPr>
          <a:xfrm>
            <a:off x="18618" y="1176731"/>
            <a:ext cx="10665481" cy="1242912"/>
          </a:xfrm>
          <a:prstGeom prst="rect">
            <a:avLst/>
          </a:prstGeom>
        </p:spPr>
      </p:pic>
      <p:sp>
        <p:nvSpPr>
          <p:cNvPr id="14" name="Oval 13"/>
          <p:cNvSpPr/>
          <p:nvPr/>
        </p:nvSpPr>
        <p:spPr>
          <a:xfrm>
            <a:off x="6917802" y="1201478"/>
            <a:ext cx="2199303" cy="1218165"/>
          </a:xfrm>
          <a:prstGeom prst="ellipse">
            <a:avLst/>
          </a:prstGeom>
          <a:noFill/>
          <a:ln w="57150">
            <a:solidFill>
              <a:srgbClr val="E60E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168499" y="2509586"/>
            <a:ext cx="6723673" cy="3477875"/>
          </a:xfrm>
          <a:prstGeom prst="rect">
            <a:avLst/>
          </a:prstGeom>
          <a:noFill/>
        </p:spPr>
        <p:txBody>
          <a:bodyPr wrap="square" rtlCol="0">
            <a:spAutoFit/>
          </a:bodyPr>
          <a:lstStyle/>
          <a:p>
            <a:pPr algn="just"/>
            <a:r>
              <a:rPr lang="en-US" sz="2200" b="1" dirty="0">
                <a:solidFill>
                  <a:srgbClr val="E60E63"/>
                </a:solidFill>
              </a:rPr>
              <a:t>Assignments</a:t>
            </a:r>
          </a:p>
          <a:p>
            <a:pPr algn="just"/>
            <a:r>
              <a:rPr lang="en-US" sz="2200" b="1" dirty="0">
                <a:solidFill>
                  <a:srgbClr val="283591"/>
                </a:solidFill>
              </a:rPr>
              <a:t>This is your assignment tab. In this area you will find tasks to complete to assess your understanding. You might also find quizzes and surveys that you should complete. </a:t>
            </a:r>
            <a:r>
              <a:rPr lang="en-US" sz="2200" i="1" dirty="0">
                <a:solidFill>
                  <a:srgbClr val="283591"/>
                </a:solidFill>
              </a:rPr>
              <a:t> </a:t>
            </a:r>
          </a:p>
          <a:p>
            <a:pPr algn="just"/>
            <a:endParaRPr lang="en-US" sz="1400" i="1" dirty="0">
              <a:solidFill>
                <a:srgbClr val="283591"/>
              </a:solidFill>
            </a:endParaRPr>
          </a:p>
          <a:p>
            <a:pPr algn="just"/>
            <a:r>
              <a:rPr lang="en-US" sz="2200" dirty="0">
                <a:solidFill>
                  <a:srgbClr val="283591"/>
                </a:solidFill>
              </a:rPr>
              <a:t>This Year we will be using Assignments for </a:t>
            </a:r>
            <a:r>
              <a:rPr lang="en-US" sz="2200" b="1" dirty="0">
                <a:solidFill>
                  <a:srgbClr val="283591"/>
                </a:solidFill>
              </a:rPr>
              <a:t>Home Learning and Home Study tasks</a:t>
            </a:r>
            <a:r>
              <a:rPr lang="en-US" sz="2200" dirty="0">
                <a:solidFill>
                  <a:srgbClr val="283591"/>
                </a:solidFill>
              </a:rPr>
              <a:t> too. This means all you school work and home learning can be accessed in one space with one log on!</a:t>
            </a:r>
          </a:p>
        </p:txBody>
      </p:sp>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r="805" b="10643"/>
          <a:stretch/>
        </p:blipFill>
        <p:spPr>
          <a:xfrm>
            <a:off x="6958543" y="2866216"/>
            <a:ext cx="3825925" cy="2798533"/>
          </a:xfrm>
          <a:prstGeom prst="rect">
            <a:avLst/>
          </a:prstGeom>
        </p:spPr>
      </p:pic>
    </p:spTree>
    <p:extLst>
      <p:ext uri="{BB962C8B-B14F-4D97-AF65-F5344CB8AC3E}">
        <p14:creationId xmlns:p14="http://schemas.microsoft.com/office/powerpoint/2010/main" val="3746007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2461" y="5527275"/>
            <a:ext cx="1151772" cy="1151772"/>
          </a:xfrm>
          <a:prstGeom prst="rect">
            <a:avLst/>
          </a:prstGeom>
        </p:spPr>
      </p:pic>
      <p:sp>
        <p:nvSpPr>
          <p:cNvPr id="5" name="Title 1"/>
          <p:cNvSpPr txBox="1">
            <a:spLocks/>
          </p:cNvSpPr>
          <p:nvPr/>
        </p:nvSpPr>
        <p:spPr>
          <a:xfrm>
            <a:off x="323528" y="5661248"/>
            <a:ext cx="8183880" cy="1051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t>New Information</a:t>
            </a:r>
          </a:p>
        </p:txBody>
      </p:sp>
      <p:pic>
        <p:nvPicPr>
          <p:cNvPr id="6" name="Picture 2" descr="Picture 2"/>
          <p:cNvPicPr>
            <a:picLocks noChangeAspect="1"/>
          </p:cNvPicPr>
          <p:nvPr/>
        </p:nvPicPr>
        <p:blipFill>
          <a:blip r:embed="rId4"/>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E3196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Submitting Assignments: Microsoft Teams</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2705" r="20190"/>
          <a:stretch/>
        </p:blipFill>
        <p:spPr>
          <a:xfrm>
            <a:off x="10903257" y="167425"/>
            <a:ext cx="1007436" cy="844115"/>
          </a:xfrm>
          <a:prstGeom prst="rect">
            <a:avLst/>
          </a:prstGeom>
        </p:spPr>
      </p:pic>
      <p:pic>
        <p:nvPicPr>
          <p:cNvPr id="9" name="Picture 8"/>
          <p:cNvPicPr/>
          <p:nvPr/>
        </p:nvPicPr>
        <p:blipFill rotWithShape="1">
          <a:blip r:embed="rId6" cstate="email">
            <a:extLst>
              <a:ext uri="{28A0092B-C50C-407E-A947-70E740481C1C}">
                <a14:useLocalDpi xmlns:a14="http://schemas.microsoft.com/office/drawing/2010/main" val="0"/>
              </a:ext>
            </a:extLst>
          </a:blip>
          <a:srcRect l="34537" r="53904"/>
          <a:stretch/>
        </p:blipFill>
        <p:spPr bwMode="auto">
          <a:xfrm>
            <a:off x="10938415" y="2112994"/>
            <a:ext cx="1036828" cy="1250259"/>
          </a:xfrm>
          <a:prstGeom prst="rect">
            <a:avLst/>
          </a:prstGeom>
          <a:noFill/>
          <a:ln>
            <a:noFill/>
          </a:ln>
          <a:effectLst/>
        </p:spPr>
      </p:pic>
      <p:pic>
        <p:nvPicPr>
          <p:cNvPr id="10" name="Picture 9"/>
          <p:cNvPicPr/>
          <p:nvPr/>
        </p:nvPicPr>
        <p:blipFill rotWithShape="1">
          <a:blip r:embed="rId6" cstate="email">
            <a:extLst>
              <a:ext uri="{28A0092B-C50C-407E-A947-70E740481C1C}">
                <a14:useLocalDpi xmlns:a14="http://schemas.microsoft.com/office/drawing/2010/main" val="0"/>
              </a:ext>
            </a:extLst>
          </a:blip>
          <a:srcRect l="78053" r="10974"/>
          <a:stretch/>
        </p:blipFill>
        <p:spPr bwMode="auto">
          <a:xfrm>
            <a:off x="10964696" y="985782"/>
            <a:ext cx="984267" cy="1250258"/>
          </a:xfrm>
          <a:prstGeom prst="rect">
            <a:avLst/>
          </a:prstGeom>
          <a:noFill/>
          <a:ln>
            <a:noFill/>
          </a:ln>
          <a:effectLst/>
        </p:spPr>
      </p:pic>
      <p:pic>
        <p:nvPicPr>
          <p:cNvPr id="11" name="Picture 10"/>
          <p:cNvPicPr/>
          <p:nvPr/>
        </p:nvPicPr>
        <p:blipFill rotWithShape="1">
          <a:blip r:embed="rId6" cstate="email">
            <a:extLst>
              <a:ext uri="{28A0092B-C50C-407E-A947-70E740481C1C}">
                <a14:useLocalDpi xmlns:a14="http://schemas.microsoft.com/office/drawing/2010/main" val="0"/>
              </a:ext>
            </a:extLst>
          </a:blip>
          <a:srcRect l="23962" r="65218"/>
          <a:stretch/>
        </p:blipFill>
        <p:spPr bwMode="auto">
          <a:xfrm>
            <a:off x="11004786" y="3280061"/>
            <a:ext cx="970457" cy="1250258"/>
          </a:xfrm>
          <a:prstGeom prst="rect">
            <a:avLst/>
          </a:prstGeom>
          <a:noFill/>
          <a:ln>
            <a:noFill/>
          </a:ln>
          <a:effectLst/>
        </p:spPr>
      </p:pic>
      <p:sp>
        <p:nvSpPr>
          <p:cNvPr id="15" name="TextBox 14"/>
          <p:cNvSpPr txBox="1"/>
          <p:nvPr/>
        </p:nvSpPr>
        <p:spPr>
          <a:xfrm>
            <a:off x="7093662" y="1088557"/>
            <a:ext cx="3590437" cy="5509200"/>
          </a:xfrm>
          <a:prstGeom prst="rect">
            <a:avLst/>
          </a:prstGeom>
          <a:noFill/>
        </p:spPr>
        <p:txBody>
          <a:bodyPr wrap="square" rtlCol="0">
            <a:spAutoFit/>
          </a:bodyPr>
          <a:lstStyle/>
          <a:p>
            <a:pPr algn="just"/>
            <a:r>
              <a:rPr lang="en-US" sz="2200" b="1" dirty="0">
                <a:solidFill>
                  <a:srgbClr val="E60E63"/>
                </a:solidFill>
              </a:rPr>
              <a:t>Assignments</a:t>
            </a:r>
          </a:p>
          <a:p>
            <a:pPr algn="just"/>
            <a:r>
              <a:rPr lang="en-US" sz="2200" b="1" dirty="0">
                <a:solidFill>
                  <a:srgbClr val="283591"/>
                </a:solidFill>
              </a:rPr>
              <a:t>Your assignment will have a clear title. This may be linked to your lesson or Topic. </a:t>
            </a:r>
          </a:p>
          <a:p>
            <a:pPr algn="just"/>
            <a:endParaRPr lang="en-US" sz="2200" b="1" dirty="0">
              <a:solidFill>
                <a:srgbClr val="283591"/>
              </a:solidFill>
            </a:endParaRPr>
          </a:p>
          <a:p>
            <a:pPr algn="just"/>
            <a:r>
              <a:rPr lang="en-US" sz="2200" b="1" dirty="0">
                <a:solidFill>
                  <a:srgbClr val="283591"/>
                </a:solidFill>
              </a:rPr>
              <a:t>There is a clear </a:t>
            </a:r>
            <a:r>
              <a:rPr lang="en-US" sz="2200" b="1" dirty="0">
                <a:solidFill>
                  <a:srgbClr val="E31965"/>
                </a:solidFill>
              </a:rPr>
              <a:t>due date</a:t>
            </a:r>
            <a:r>
              <a:rPr lang="en-US" sz="2200" b="1" dirty="0">
                <a:solidFill>
                  <a:srgbClr val="283591"/>
                </a:solidFill>
              </a:rPr>
              <a:t>, this is when the work should be submitted to your teacher. </a:t>
            </a:r>
          </a:p>
          <a:p>
            <a:pPr algn="just"/>
            <a:endParaRPr lang="en-US" sz="2200" b="1" dirty="0">
              <a:solidFill>
                <a:srgbClr val="283591"/>
              </a:solidFill>
            </a:endParaRPr>
          </a:p>
          <a:p>
            <a:pPr algn="just"/>
            <a:r>
              <a:rPr lang="en-US" sz="2200" b="1" dirty="0">
                <a:solidFill>
                  <a:srgbClr val="E31965"/>
                </a:solidFill>
              </a:rPr>
              <a:t>Instructions</a:t>
            </a:r>
            <a:r>
              <a:rPr lang="en-US" sz="2200" b="1" dirty="0">
                <a:solidFill>
                  <a:srgbClr val="283591"/>
                </a:solidFill>
              </a:rPr>
              <a:t> are given to support you (what is expected). </a:t>
            </a:r>
          </a:p>
          <a:p>
            <a:pPr algn="just"/>
            <a:endParaRPr lang="en-US" sz="2200" b="1" dirty="0">
              <a:solidFill>
                <a:srgbClr val="283591"/>
              </a:solidFill>
            </a:endParaRPr>
          </a:p>
          <a:p>
            <a:pPr algn="just"/>
            <a:r>
              <a:rPr lang="en-US" sz="2200" b="1" dirty="0">
                <a:solidFill>
                  <a:srgbClr val="E31965"/>
                </a:solidFill>
              </a:rPr>
              <a:t>Reference materials</a:t>
            </a:r>
          </a:p>
          <a:p>
            <a:pPr algn="just"/>
            <a:endParaRPr lang="en-US" sz="2200" b="1" dirty="0">
              <a:solidFill>
                <a:srgbClr val="283591"/>
              </a:solidFill>
            </a:endParaRPr>
          </a:p>
          <a:p>
            <a:pPr algn="just"/>
            <a:r>
              <a:rPr lang="en-US" sz="2200" b="1" dirty="0">
                <a:solidFill>
                  <a:srgbClr val="E31965"/>
                </a:solidFill>
              </a:rPr>
              <a:t>Rubric</a:t>
            </a:r>
            <a:endParaRPr lang="en-US" sz="2200" dirty="0">
              <a:solidFill>
                <a:srgbClr val="283591"/>
              </a:solidFill>
            </a:endParaRPr>
          </a:p>
        </p:txBody>
      </p:sp>
      <p:pic>
        <p:nvPicPr>
          <p:cNvPr id="2" name="Picture 1"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109" y="1193978"/>
            <a:ext cx="6790915" cy="4643035"/>
          </a:xfrm>
          <a:prstGeom prst="rect">
            <a:avLst/>
          </a:prstGeom>
        </p:spPr>
      </p:pic>
      <p:cxnSp>
        <p:nvCxnSpPr>
          <p:cNvPr id="12" name="Straight Arrow Connector 11"/>
          <p:cNvCxnSpPr/>
          <p:nvPr/>
        </p:nvCxnSpPr>
        <p:spPr>
          <a:xfrm flipH="1">
            <a:off x="3160059" y="1586753"/>
            <a:ext cx="3933603" cy="1035423"/>
          </a:xfrm>
          <a:prstGeom prst="straightConnector1">
            <a:avLst/>
          </a:prstGeom>
          <a:ln w="57150">
            <a:solidFill>
              <a:srgbClr val="E31965"/>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1734672" y="3106271"/>
            <a:ext cx="5310723" cy="2565"/>
          </a:xfrm>
          <a:prstGeom prst="straightConnector1">
            <a:avLst/>
          </a:prstGeom>
          <a:ln w="57150">
            <a:solidFill>
              <a:srgbClr val="E31965"/>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5768788" y="4047564"/>
            <a:ext cx="1276607" cy="554141"/>
          </a:xfrm>
          <a:prstGeom prst="straightConnector1">
            <a:avLst/>
          </a:prstGeom>
          <a:ln w="57150">
            <a:solidFill>
              <a:srgbClr val="E3196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2649072" y="4975412"/>
            <a:ext cx="4329952" cy="679396"/>
          </a:xfrm>
          <a:prstGeom prst="straightConnector1">
            <a:avLst/>
          </a:prstGeom>
          <a:ln w="57150">
            <a:solidFill>
              <a:srgbClr val="E3196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6252884" y="3738282"/>
            <a:ext cx="726140" cy="2596927"/>
          </a:xfrm>
          <a:prstGeom prst="straightConnector1">
            <a:avLst/>
          </a:prstGeom>
          <a:ln w="57150">
            <a:solidFill>
              <a:srgbClr val="E319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281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3603" t="19804" r="2279" b="28039"/>
          <a:stretch/>
        </p:blipFill>
        <p:spPr>
          <a:xfrm>
            <a:off x="168499" y="1183341"/>
            <a:ext cx="9036424" cy="3576919"/>
          </a:xfrm>
          <a:prstGeom prst="rect">
            <a:avLst/>
          </a:prstGeom>
          <a:ln>
            <a:solidFill>
              <a:srgbClr val="4048B3"/>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2461" y="5527275"/>
            <a:ext cx="1151772" cy="1151772"/>
          </a:xfrm>
          <a:prstGeom prst="rect">
            <a:avLst/>
          </a:prstGeom>
        </p:spPr>
      </p:pic>
      <p:sp>
        <p:nvSpPr>
          <p:cNvPr id="5" name="Title 1"/>
          <p:cNvSpPr txBox="1">
            <a:spLocks/>
          </p:cNvSpPr>
          <p:nvPr/>
        </p:nvSpPr>
        <p:spPr>
          <a:xfrm>
            <a:off x="323528" y="5661248"/>
            <a:ext cx="8183880" cy="1051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t>New Information</a:t>
            </a:r>
          </a:p>
        </p:txBody>
      </p:sp>
      <p:pic>
        <p:nvPicPr>
          <p:cNvPr id="6" name="Picture 2" descr="Picture 2"/>
          <p:cNvPicPr>
            <a:picLocks noChangeAspect="1"/>
          </p:cNvPicPr>
          <p:nvPr/>
        </p:nvPicPr>
        <p:blipFill>
          <a:blip r:embed="rId5"/>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E3196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Submitting Assignments: Microsoft Teams</a:t>
            </a: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2705" r="20190"/>
          <a:stretch/>
        </p:blipFill>
        <p:spPr>
          <a:xfrm>
            <a:off x="10903257" y="167425"/>
            <a:ext cx="1007436" cy="844115"/>
          </a:xfrm>
          <a:prstGeom prst="rect">
            <a:avLst/>
          </a:prstGeom>
        </p:spPr>
      </p:pic>
      <p:pic>
        <p:nvPicPr>
          <p:cNvPr id="9" name="Picture 8"/>
          <p:cNvPicPr/>
          <p:nvPr/>
        </p:nvPicPr>
        <p:blipFill rotWithShape="1">
          <a:blip r:embed="rId7" cstate="email">
            <a:extLst>
              <a:ext uri="{28A0092B-C50C-407E-A947-70E740481C1C}">
                <a14:useLocalDpi xmlns:a14="http://schemas.microsoft.com/office/drawing/2010/main" val="0"/>
              </a:ext>
            </a:extLst>
          </a:blip>
          <a:srcRect l="34537" r="53904"/>
          <a:stretch/>
        </p:blipFill>
        <p:spPr bwMode="auto">
          <a:xfrm>
            <a:off x="10938415" y="2112994"/>
            <a:ext cx="1036828" cy="1250259"/>
          </a:xfrm>
          <a:prstGeom prst="rect">
            <a:avLst/>
          </a:prstGeom>
          <a:noFill/>
          <a:ln>
            <a:noFill/>
          </a:ln>
          <a:effectLst/>
        </p:spPr>
      </p:pic>
      <p:pic>
        <p:nvPicPr>
          <p:cNvPr id="10" name="Picture 9"/>
          <p:cNvPicPr/>
          <p:nvPr/>
        </p:nvPicPr>
        <p:blipFill rotWithShape="1">
          <a:blip r:embed="rId7" cstate="email">
            <a:extLst>
              <a:ext uri="{28A0092B-C50C-407E-A947-70E740481C1C}">
                <a14:useLocalDpi xmlns:a14="http://schemas.microsoft.com/office/drawing/2010/main" val="0"/>
              </a:ext>
            </a:extLst>
          </a:blip>
          <a:srcRect l="78053" r="10974"/>
          <a:stretch/>
        </p:blipFill>
        <p:spPr bwMode="auto">
          <a:xfrm>
            <a:off x="10964696" y="985782"/>
            <a:ext cx="984267" cy="1250258"/>
          </a:xfrm>
          <a:prstGeom prst="rect">
            <a:avLst/>
          </a:prstGeom>
          <a:noFill/>
          <a:ln>
            <a:noFill/>
          </a:ln>
          <a:effectLst/>
        </p:spPr>
      </p:pic>
      <p:pic>
        <p:nvPicPr>
          <p:cNvPr id="11" name="Picture 10"/>
          <p:cNvPicPr/>
          <p:nvPr/>
        </p:nvPicPr>
        <p:blipFill rotWithShape="1">
          <a:blip r:embed="rId7" cstate="email">
            <a:extLst>
              <a:ext uri="{28A0092B-C50C-407E-A947-70E740481C1C}">
                <a14:useLocalDpi xmlns:a14="http://schemas.microsoft.com/office/drawing/2010/main" val="0"/>
              </a:ext>
            </a:extLst>
          </a:blip>
          <a:srcRect l="23962" r="65218"/>
          <a:stretch/>
        </p:blipFill>
        <p:spPr bwMode="auto">
          <a:xfrm>
            <a:off x="11004786" y="3280061"/>
            <a:ext cx="970457" cy="1250258"/>
          </a:xfrm>
          <a:prstGeom prst="rect">
            <a:avLst/>
          </a:prstGeom>
          <a:noFill/>
          <a:ln>
            <a:noFill/>
          </a:ln>
          <a:effectLst/>
        </p:spPr>
      </p:pic>
      <p:sp>
        <p:nvSpPr>
          <p:cNvPr id="15" name="TextBox 14"/>
          <p:cNvSpPr txBox="1"/>
          <p:nvPr/>
        </p:nvSpPr>
        <p:spPr>
          <a:xfrm>
            <a:off x="4343094" y="4922615"/>
            <a:ext cx="6341005" cy="1569660"/>
          </a:xfrm>
          <a:prstGeom prst="rect">
            <a:avLst/>
          </a:prstGeom>
          <a:noFill/>
        </p:spPr>
        <p:txBody>
          <a:bodyPr wrap="square" rtlCol="0">
            <a:spAutoFit/>
          </a:bodyPr>
          <a:lstStyle/>
          <a:p>
            <a:pPr algn="just"/>
            <a:r>
              <a:rPr lang="en-US" sz="2400" b="1" dirty="0">
                <a:solidFill>
                  <a:srgbClr val="4048B3"/>
                </a:solidFill>
              </a:rPr>
              <a:t>Open the attached file. </a:t>
            </a:r>
          </a:p>
          <a:p>
            <a:pPr algn="just"/>
            <a:r>
              <a:rPr lang="en-US" sz="2400" b="1" dirty="0">
                <a:solidFill>
                  <a:srgbClr val="4048B3"/>
                </a:solidFill>
              </a:rPr>
              <a:t>This will then open in the file format (Word/PowerPoint etc. </a:t>
            </a:r>
            <a:r>
              <a:rPr lang="en-US" sz="2400" dirty="0">
                <a:solidFill>
                  <a:srgbClr val="4048B3"/>
                </a:solidFill>
              </a:rPr>
              <a:t>You can work directly on to this file, it will save automatically for you!</a:t>
            </a:r>
            <a:endParaRPr lang="en-US" sz="2000" dirty="0">
              <a:solidFill>
                <a:srgbClr val="4048B3"/>
              </a:solidFill>
            </a:endParaRPr>
          </a:p>
        </p:txBody>
      </p:sp>
      <p:sp>
        <p:nvSpPr>
          <p:cNvPr id="20" name="Oval 19"/>
          <p:cNvSpPr/>
          <p:nvPr/>
        </p:nvSpPr>
        <p:spPr>
          <a:xfrm>
            <a:off x="80682" y="3727697"/>
            <a:ext cx="4814047" cy="1218165"/>
          </a:xfrm>
          <a:prstGeom prst="ellipse">
            <a:avLst/>
          </a:prstGeom>
          <a:noFill/>
          <a:ln w="57150">
            <a:solidFill>
              <a:srgbClr val="E60E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8105125" y="1102323"/>
            <a:ext cx="1461077" cy="638274"/>
          </a:xfrm>
          <a:prstGeom prst="ellipse">
            <a:avLst/>
          </a:prstGeom>
          <a:noFill/>
          <a:ln w="57150">
            <a:solidFill>
              <a:srgbClr val="E60E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5665160" y="2059226"/>
            <a:ext cx="5018939" cy="1569660"/>
          </a:xfrm>
          <a:prstGeom prst="rect">
            <a:avLst/>
          </a:prstGeom>
          <a:solidFill>
            <a:schemeClr val="bg1"/>
          </a:solidFill>
        </p:spPr>
        <p:txBody>
          <a:bodyPr wrap="square" rtlCol="0">
            <a:spAutoFit/>
          </a:bodyPr>
          <a:lstStyle/>
          <a:p>
            <a:pPr algn="just"/>
            <a:r>
              <a:rPr lang="en-US" sz="2400" b="1" dirty="0">
                <a:solidFill>
                  <a:srgbClr val="4048B3"/>
                </a:solidFill>
              </a:rPr>
              <a:t>When you have completed your work click on the ‘Turn in’ button. </a:t>
            </a:r>
          </a:p>
          <a:p>
            <a:pPr algn="just"/>
            <a:r>
              <a:rPr lang="en-US" sz="2400" dirty="0">
                <a:solidFill>
                  <a:srgbClr val="4048B3"/>
                </a:solidFill>
              </a:rPr>
              <a:t>This will submit your work to your teacher!</a:t>
            </a:r>
            <a:endParaRPr lang="en-US" sz="2000" dirty="0">
              <a:solidFill>
                <a:srgbClr val="4048B3"/>
              </a:solidFill>
            </a:endParaRPr>
          </a:p>
        </p:txBody>
      </p:sp>
      <p:cxnSp>
        <p:nvCxnSpPr>
          <p:cNvPr id="25" name="Straight Arrow Connector 24"/>
          <p:cNvCxnSpPr/>
          <p:nvPr/>
        </p:nvCxnSpPr>
        <p:spPr>
          <a:xfrm flipV="1">
            <a:off x="6305262" y="1618065"/>
            <a:ext cx="1571412" cy="420720"/>
          </a:xfrm>
          <a:prstGeom prst="straightConnector1">
            <a:avLst/>
          </a:prstGeom>
          <a:ln w="57150">
            <a:solidFill>
              <a:srgbClr val="E3196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2467662" y="4174002"/>
            <a:ext cx="1767665" cy="1282106"/>
          </a:xfrm>
          <a:prstGeom prst="straightConnector1">
            <a:avLst/>
          </a:prstGeom>
          <a:ln w="57150">
            <a:solidFill>
              <a:srgbClr val="E319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567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3603" t="19804" r="39358" b="28039"/>
          <a:stretch/>
        </p:blipFill>
        <p:spPr>
          <a:xfrm>
            <a:off x="168499" y="1183341"/>
            <a:ext cx="4515796" cy="3576919"/>
          </a:xfrm>
          <a:prstGeom prst="rect">
            <a:avLst/>
          </a:prstGeom>
          <a:ln>
            <a:solidFill>
              <a:srgbClr val="4048B3"/>
            </a:solidFill>
          </a:ln>
        </p:spPr>
      </p:pic>
      <p:pic>
        <p:nvPicPr>
          <p:cNvPr id="6" name="Picture 2" descr="Picture 2"/>
          <p:cNvPicPr>
            <a:picLocks noChangeAspect="1"/>
          </p:cNvPicPr>
          <p:nvPr/>
        </p:nvPicPr>
        <p:blipFill>
          <a:blip r:embed="rId4"/>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E3196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Submitting Assignments: Microsoft Teams</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2705" r="20190"/>
          <a:stretch/>
        </p:blipFill>
        <p:spPr>
          <a:xfrm>
            <a:off x="10903257" y="167425"/>
            <a:ext cx="1007436" cy="844115"/>
          </a:xfrm>
          <a:prstGeom prst="rect">
            <a:avLst/>
          </a:prstGeom>
        </p:spPr>
      </p:pic>
      <p:pic>
        <p:nvPicPr>
          <p:cNvPr id="9" name="Picture 8"/>
          <p:cNvPicPr/>
          <p:nvPr/>
        </p:nvPicPr>
        <p:blipFill rotWithShape="1">
          <a:blip r:embed="rId6" cstate="email">
            <a:extLst>
              <a:ext uri="{28A0092B-C50C-407E-A947-70E740481C1C}">
                <a14:useLocalDpi xmlns:a14="http://schemas.microsoft.com/office/drawing/2010/main" val="0"/>
              </a:ext>
            </a:extLst>
          </a:blip>
          <a:srcRect l="34537" r="53904"/>
          <a:stretch/>
        </p:blipFill>
        <p:spPr bwMode="auto">
          <a:xfrm>
            <a:off x="10938415" y="2112994"/>
            <a:ext cx="1036828" cy="1250259"/>
          </a:xfrm>
          <a:prstGeom prst="rect">
            <a:avLst/>
          </a:prstGeom>
          <a:noFill/>
          <a:ln>
            <a:noFill/>
          </a:ln>
          <a:effectLst/>
        </p:spPr>
      </p:pic>
      <p:pic>
        <p:nvPicPr>
          <p:cNvPr id="10" name="Picture 9"/>
          <p:cNvPicPr/>
          <p:nvPr/>
        </p:nvPicPr>
        <p:blipFill rotWithShape="1">
          <a:blip r:embed="rId6" cstate="email">
            <a:extLst>
              <a:ext uri="{28A0092B-C50C-407E-A947-70E740481C1C}">
                <a14:useLocalDpi xmlns:a14="http://schemas.microsoft.com/office/drawing/2010/main" val="0"/>
              </a:ext>
            </a:extLst>
          </a:blip>
          <a:srcRect l="78053" r="10974"/>
          <a:stretch/>
        </p:blipFill>
        <p:spPr bwMode="auto">
          <a:xfrm>
            <a:off x="10964696" y="985782"/>
            <a:ext cx="984267" cy="1250258"/>
          </a:xfrm>
          <a:prstGeom prst="rect">
            <a:avLst/>
          </a:prstGeom>
          <a:noFill/>
          <a:ln>
            <a:noFill/>
          </a:ln>
          <a:effectLst/>
        </p:spPr>
      </p:pic>
      <p:pic>
        <p:nvPicPr>
          <p:cNvPr id="11" name="Picture 10"/>
          <p:cNvPicPr/>
          <p:nvPr/>
        </p:nvPicPr>
        <p:blipFill rotWithShape="1">
          <a:blip r:embed="rId6" cstate="email">
            <a:extLst>
              <a:ext uri="{28A0092B-C50C-407E-A947-70E740481C1C}">
                <a14:useLocalDpi xmlns:a14="http://schemas.microsoft.com/office/drawing/2010/main" val="0"/>
              </a:ext>
            </a:extLst>
          </a:blip>
          <a:srcRect l="23962" r="65218"/>
          <a:stretch/>
        </p:blipFill>
        <p:spPr bwMode="auto">
          <a:xfrm>
            <a:off x="11004786" y="3280061"/>
            <a:ext cx="970457" cy="1250258"/>
          </a:xfrm>
          <a:prstGeom prst="rect">
            <a:avLst/>
          </a:prstGeom>
          <a:noFill/>
          <a:ln>
            <a:noFill/>
          </a:ln>
          <a:effectLst/>
        </p:spPr>
      </p:pic>
      <p:sp>
        <p:nvSpPr>
          <p:cNvPr id="20" name="Oval 19"/>
          <p:cNvSpPr/>
          <p:nvPr/>
        </p:nvSpPr>
        <p:spPr>
          <a:xfrm>
            <a:off x="92722" y="4174003"/>
            <a:ext cx="1383151" cy="791398"/>
          </a:xfrm>
          <a:prstGeom prst="ellipse">
            <a:avLst/>
          </a:prstGeom>
          <a:noFill/>
          <a:ln w="57150">
            <a:solidFill>
              <a:srgbClr val="E60E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4760072" y="1081360"/>
            <a:ext cx="5924027" cy="1569660"/>
          </a:xfrm>
          <a:prstGeom prst="rect">
            <a:avLst/>
          </a:prstGeom>
          <a:noFill/>
        </p:spPr>
        <p:txBody>
          <a:bodyPr wrap="square" rtlCol="0">
            <a:spAutoFit/>
          </a:bodyPr>
          <a:lstStyle/>
          <a:p>
            <a:pPr algn="just"/>
            <a:r>
              <a:rPr lang="en-US" sz="2400" b="1" dirty="0">
                <a:solidFill>
                  <a:srgbClr val="4048B3"/>
                </a:solidFill>
              </a:rPr>
              <a:t>What if you are asked to upload your own work? </a:t>
            </a:r>
            <a:r>
              <a:rPr lang="en-US" sz="2400" b="1" i="1" dirty="0">
                <a:solidFill>
                  <a:srgbClr val="4048B3"/>
                </a:solidFill>
              </a:rPr>
              <a:t>Maybe this is a picture or a design task you have completed…..</a:t>
            </a:r>
          </a:p>
          <a:p>
            <a:pPr algn="just"/>
            <a:r>
              <a:rPr lang="en-US" sz="2400" b="1" dirty="0">
                <a:solidFill>
                  <a:srgbClr val="E31965"/>
                </a:solidFill>
              </a:rPr>
              <a:t>You can do that too!</a:t>
            </a:r>
            <a:endParaRPr lang="en-US" sz="2000" dirty="0">
              <a:solidFill>
                <a:srgbClr val="E31965"/>
              </a:solidFill>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11579" t="17076" r="11316" b="6667"/>
          <a:stretch/>
        </p:blipFill>
        <p:spPr>
          <a:xfrm>
            <a:off x="4879543" y="2762092"/>
            <a:ext cx="5804556" cy="3229155"/>
          </a:xfrm>
          <a:prstGeom prst="rect">
            <a:avLst/>
          </a:prstGeom>
          <a:ln>
            <a:solidFill>
              <a:srgbClr val="4048B3"/>
            </a:solidFill>
          </a:ln>
        </p:spPr>
      </p:pic>
      <p:sp>
        <p:nvSpPr>
          <p:cNvPr id="21" name="Oval 20"/>
          <p:cNvSpPr/>
          <p:nvPr/>
        </p:nvSpPr>
        <p:spPr>
          <a:xfrm>
            <a:off x="4684295" y="5378750"/>
            <a:ext cx="2213810" cy="791398"/>
          </a:xfrm>
          <a:prstGeom prst="ellipse">
            <a:avLst/>
          </a:prstGeom>
          <a:noFill/>
          <a:ln w="57150">
            <a:solidFill>
              <a:srgbClr val="E60E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69212" y="5073416"/>
            <a:ext cx="4615083" cy="830997"/>
          </a:xfrm>
          <a:prstGeom prst="rect">
            <a:avLst/>
          </a:prstGeom>
          <a:noFill/>
        </p:spPr>
        <p:txBody>
          <a:bodyPr wrap="square" rtlCol="0">
            <a:spAutoFit/>
          </a:bodyPr>
          <a:lstStyle/>
          <a:p>
            <a:pPr algn="just"/>
            <a:r>
              <a:rPr lang="en-US" sz="2400" b="1" dirty="0">
                <a:solidFill>
                  <a:srgbClr val="4048B3"/>
                </a:solidFill>
              </a:rPr>
              <a:t>Click ‘Add work’ to attach your own document. </a:t>
            </a:r>
            <a:endParaRPr lang="en-US" sz="2000" i="1" dirty="0">
              <a:solidFill>
                <a:srgbClr val="4048B3"/>
              </a:solidFill>
            </a:endParaRPr>
          </a:p>
        </p:txBody>
      </p:sp>
      <p:cxnSp>
        <p:nvCxnSpPr>
          <p:cNvPr id="14" name="Straight Arrow Connector 13"/>
          <p:cNvCxnSpPr/>
          <p:nvPr/>
        </p:nvCxnSpPr>
        <p:spPr>
          <a:xfrm flipH="1" flipV="1">
            <a:off x="978568" y="4530319"/>
            <a:ext cx="657727" cy="543097"/>
          </a:xfrm>
          <a:prstGeom prst="straightConnector1">
            <a:avLst/>
          </a:prstGeom>
          <a:ln w="57150">
            <a:solidFill>
              <a:srgbClr val="E31965"/>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295610" y="4795222"/>
            <a:ext cx="4615083" cy="1785104"/>
          </a:xfrm>
          <a:prstGeom prst="rect">
            <a:avLst/>
          </a:prstGeom>
          <a:solidFill>
            <a:schemeClr val="bg1"/>
          </a:solidFill>
        </p:spPr>
        <p:txBody>
          <a:bodyPr wrap="square" rtlCol="0">
            <a:spAutoFit/>
          </a:bodyPr>
          <a:lstStyle/>
          <a:p>
            <a:pPr algn="just"/>
            <a:r>
              <a:rPr lang="en-US" sz="2200" b="1" dirty="0">
                <a:solidFill>
                  <a:srgbClr val="4048B3"/>
                </a:solidFill>
              </a:rPr>
              <a:t>Click ‘Upload from this device’ if your work is on your personal device. </a:t>
            </a:r>
          </a:p>
          <a:p>
            <a:pPr algn="just"/>
            <a:r>
              <a:rPr lang="en-US" sz="2200" i="1" dirty="0">
                <a:solidFill>
                  <a:srgbClr val="4048B3"/>
                </a:solidFill>
              </a:rPr>
              <a:t>From here you will need to select the file you want to upload before clicking ‘Turn in’</a:t>
            </a:r>
          </a:p>
        </p:txBody>
      </p:sp>
      <p:cxnSp>
        <p:nvCxnSpPr>
          <p:cNvPr id="28" name="Straight Arrow Connector 27"/>
          <p:cNvCxnSpPr/>
          <p:nvPr/>
        </p:nvCxnSpPr>
        <p:spPr>
          <a:xfrm flipH="1">
            <a:off x="6384758" y="5017411"/>
            <a:ext cx="919029" cy="751648"/>
          </a:xfrm>
          <a:prstGeom prst="straightConnector1">
            <a:avLst/>
          </a:prstGeom>
          <a:ln w="57150">
            <a:solidFill>
              <a:srgbClr val="E319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334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icture 2"/>
          <p:cNvPicPr>
            <a:picLocks noChangeAspect="1"/>
          </p:cNvPicPr>
          <p:nvPr/>
        </p:nvPicPr>
        <p:blipFill>
          <a:blip r:embed="rId3"/>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E3196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Submitting Assignments: Microsoft Teams</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2705" r="20190"/>
          <a:stretch/>
        </p:blipFill>
        <p:spPr>
          <a:xfrm>
            <a:off x="10903257" y="167425"/>
            <a:ext cx="1007436" cy="844115"/>
          </a:xfrm>
          <a:prstGeom prst="rect">
            <a:avLst/>
          </a:prstGeom>
        </p:spPr>
      </p:pic>
      <p:pic>
        <p:nvPicPr>
          <p:cNvPr id="9" name="Picture 8"/>
          <p:cNvPicPr/>
          <p:nvPr/>
        </p:nvPicPr>
        <p:blipFill rotWithShape="1">
          <a:blip r:embed="rId5" cstate="email">
            <a:extLst>
              <a:ext uri="{28A0092B-C50C-407E-A947-70E740481C1C}">
                <a14:useLocalDpi xmlns:a14="http://schemas.microsoft.com/office/drawing/2010/main" val="0"/>
              </a:ext>
            </a:extLst>
          </a:blip>
          <a:srcRect l="34537" r="53904"/>
          <a:stretch/>
        </p:blipFill>
        <p:spPr bwMode="auto">
          <a:xfrm>
            <a:off x="10938415" y="2112994"/>
            <a:ext cx="1036828" cy="1250259"/>
          </a:xfrm>
          <a:prstGeom prst="rect">
            <a:avLst/>
          </a:prstGeom>
          <a:noFill/>
          <a:ln>
            <a:noFill/>
          </a:ln>
          <a:effectLst/>
        </p:spPr>
      </p:pic>
      <p:pic>
        <p:nvPicPr>
          <p:cNvPr id="10" name="Picture 9"/>
          <p:cNvPicPr/>
          <p:nvPr/>
        </p:nvPicPr>
        <p:blipFill rotWithShape="1">
          <a:blip r:embed="rId5" cstate="email">
            <a:extLst>
              <a:ext uri="{28A0092B-C50C-407E-A947-70E740481C1C}">
                <a14:useLocalDpi xmlns:a14="http://schemas.microsoft.com/office/drawing/2010/main" val="0"/>
              </a:ext>
            </a:extLst>
          </a:blip>
          <a:srcRect l="78053" r="10974"/>
          <a:stretch/>
        </p:blipFill>
        <p:spPr bwMode="auto">
          <a:xfrm>
            <a:off x="10964696" y="985782"/>
            <a:ext cx="984267" cy="1250258"/>
          </a:xfrm>
          <a:prstGeom prst="rect">
            <a:avLst/>
          </a:prstGeom>
          <a:noFill/>
          <a:ln>
            <a:noFill/>
          </a:ln>
          <a:effectLst/>
        </p:spPr>
      </p:pic>
      <p:pic>
        <p:nvPicPr>
          <p:cNvPr id="11" name="Picture 10"/>
          <p:cNvPicPr/>
          <p:nvPr/>
        </p:nvPicPr>
        <p:blipFill rotWithShape="1">
          <a:blip r:embed="rId5" cstate="email">
            <a:extLst>
              <a:ext uri="{28A0092B-C50C-407E-A947-70E740481C1C}">
                <a14:useLocalDpi xmlns:a14="http://schemas.microsoft.com/office/drawing/2010/main" val="0"/>
              </a:ext>
            </a:extLst>
          </a:blip>
          <a:srcRect l="23962" r="65218"/>
          <a:stretch/>
        </p:blipFill>
        <p:spPr bwMode="auto">
          <a:xfrm>
            <a:off x="10126954" y="3280060"/>
            <a:ext cx="1848290" cy="2381187"/>
          </a:xfrm>
          <a:prstGeom prst="rect">
            <a:avLst/>
          </a:prstGeom>
          <a:noFill/>
          <a:ln>
            <a:noFill/>
          </a:ln>
          <a:effectLst/>
        </p:spPr>
      </p:pic>
      <p:pic>
        <p:nvPicPr>
          <p:cNvPr id="1026" name="Picture 2" descr="Practice flashcards on Tinycards">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43878" y="1116105"/>
            <a:ext cx="2849800" cy="29718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68501" y="1084119"/>
            <a:ext cx="7259434" cy="2123658"/>
          </a:xfrm>
          <a:prstGeom prst="rect">
            <a:avLst/>
          </a:prstGeom>
          <a:noFill/>
        </p:spPr>
        <p:txBody>
          <a:bodyPr wrap="square" rtlCol="0">
            <a:spAutoFit/>
          </a:bodyPr>
          <a:lstStyle/>
          <a:p>
            <a:pPr algn="just"/>
            <a:r>
              <a:rPr lang="en-US" sz="2200" dirty="0">
                <a:solidFill>
                  <a:srgbClr val="28388F"/>
                </a:solidFill>
              </a:rPr>
              <a:t>Go to your MS Teams page and click into your form team. </a:t>
            </a:r>
          </a:p>
          <a:p>
            <a:pPr algn="just"/>
            <a:r>
              <a:rPr lang="en-US" sz="2200" dirty="0">
                <a:solidFill>
                  <a:srgbClr val="28388F"/>
                </a:solidFill>
              </a:rPr>
              <a:t>In assignments you will find a short assignment for you to complete. </a:t>
            </a:r>
          </a:p>
          <a:p>
            <a:pPr algn="just"/>
            <a:r>
              <a:rPr lang="en-US" sz="2200" dirty="0">
                <a:solidFill>
                  <a:srgbClr val="28388F"/>
                </a:solidFill>
              </a:rPr>
              <a:t>This will allow you to complete a practice assignment for this session so you know how to complete one or add new work to present to your teachers. </a:t>
            </a: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36439" y="5491243"/>
            <a:ext cx="1151772" cy="1151772"/>
          </a:xfrm>
          <a:prstGeom prst="rect">
            <a:avLst/>
          </a:prstGeom>
        </p:spPr>
      </p:pic>
      <p:sp>
        <p:nvSpPr>
          <p:cNvPr id="14" name="Title 1"/>
          <p:cNvSpPr txBox="1">
            <a:spLocks/>
          </p:cNvSpPr>
          <p:nvPr/>
        </p:nvSpPr>
        <p:spPr>
          <a:xfrm>
            <a:off x="323528" y="5661248"/>
            <a:ext cx="8183880" cy="1051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t>Demonstrate your Learning </a:t>
            </a:r>
          </a:p>
        </p:txBody>
      </p:sp>
    </p:spTree>
    <p:extLst>
      <p:ext uri="{BB962C8B-B14F-4D97-AF65-F5344CB8AC3E}">
        <p14:creationId xmlns:p14="http://schemas.microsoft.com/office/powerpoint/2010/main" val="2864342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icture 2"/>
          <p:cNvPicPr>
            <a:picLocks noChangeAspect="1"/>
          </p:cNvPicPr>
          <p:nvPr/>
        </p:nvPicPr>
        <p:blipFill>
          <a:blip r:embed="rId2"/>
          <a:stretch>
            <a:fillRect/>
          </a:stretch>
        </p:blipFill>
        <p:spPr>
          <a:xfrm>
            <a:off x="0" y="6679047"/>
            <a:ext cx="12192000" cy="178954"/>
          </a:xfrm>
          <a:prstGeom prst="rect">
            <a:avLst/>
          </a:prstGeom>
          <a:ln w="12700">
            <a:miter lim="400000"/>
          </a:ln>
        </p:spPr>
      </p:pic>
      <p:sp>
        <p:nvSpPr>
          <p:cNvPr id="7" name="Title 1"/>
          <p:cNvSpPr txBox="1">
            <a:spLocks/>
          </p:cNvSpPr>
          <p:nvPr/>
        </p:nvSpPr>
        <p:spPr>
          <a:xfrm>
            <a:off x="838200" y="643414"/>
            <a:ext cx="10515600" cy="1786635"/>
          </a:xfrm>
          <a:prstGeom prst="rect">
            <a:avLst/>
          </a:prstGeom>
          <a:solidFill>
            <a:srgbClr val="18A2B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9600" b="1" dirty="0">
                <a:solidFill>
                  <a:schemeClr val="bg1"/>
                </a:solidFill>
              </a:rPr>
              <a:t>Communication</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2705" r="20190"/>
          <a:stretch/>
        </p:blipFill>
        <p:spPr>
          <a:xfrm>
            <a:off x="3895596" y="3022288"/>
            <a:ext cx="4058432" cy="3400497"/>
          </a:xfrm>
          <a:prstGeom prst="rect">
            <a:avLst/>
          </a:prstGeom>
        </p:spPr>
      </p:pic>
    </p:spTree>
    <p:extLst>
      <p:ext uri="{BB962C8B-B14F-4D97-AF65-F5344CB8AC3E}">
        <p14:creationId xmlns:p14="http://schemas.microsoft.com/office/powerpoint/2010/main" val="392927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4658" y="2183617"/>
            <a:ext cx="1936035" cy="1891618"/>
          </a:xfrm>
          <a:prstGeom prst="rect">
            <a:avLst/>
          </a:prstGeom>
        </p:spPr>
      </p:pic>
      <p:sp>
        <p:nvSpPr>
          <p:cNvPr id="3" name="Content Placeholder 2"/>
          <p:cNvSpPr>
            <a:spLocks noGrp="1"/>
          </p:cNvSpPr>
          <p:nvPr>
            <p:ph idx="1"/>
          </p:nvPr>
        </p:nvSpPr>
        <p:spPr>
          <a:xfrm>
            <a:off x="349285" y="1238250"/>
            <a:ext cx="9398359" cy="4724400"/>
          </a:xfrm>
        </p:spPr>
        <p:txBody>
          <a:bodyPr>
            <a:noAutofit/>
          </a:bodyPr>
          <a:lstStyle/>
          <a:p>
            <a:pPr algn="just">
              <a:lnSpc>
                <a:spcPct val="150000"/>
              </a:lnSpc>
            </a:pPr>
            <a:r>
              <a:rPr lang="en-US" sz="2400" b="1" dirty="0">
                <a:solidFill>
                  <a:srgbClr val="E31965"/>
                </a:solidFill>
              </a:rPr>
              <a:t>What did you like the most about remote learning?  </a:t>
            </a:r>
            <a:endParaRPr lang="en-GB" sz="2400" b="1" dirty="0">
              <a:solidFill>
                <a:srgbClr val="E31965"/>
              </a:solidFill>
            </a:endParaRPr>
          </a:p>
          <a:p>
            <a:pPr algn="just">
              <a:lnSpc>
                <a:spcPct val="150000"/>
              </a:lnSpc>
            </a:pPr>
            <a:r>
              <a:rPr lang="en-US" sz="2400" b="1" dirty="0">
                <a:solidFill>
                  <a:srgbClr val="8FC449"/>
                </a:solidFill>
              </a:rPr>
              <a:t>What new skills did you develop?</a:t>
            </a:r>
          </a:p>
          <a:p>
            <a:pPr algn="just">
              <a:lnSpc>
                <a:spcPct val="150000"/>
              </a:lnSpc>
            </a:pPr>
            <a:r>
              <a:rPr lang="en-US" sz="2400" b="1" dirty="0">
                <a:solidFill>
                  <a:srgbClr val="4048B3"/>
                </a:solidFill>
              </a:rPr>
              <a:t>Describe your typical day of remote learning – how did you use TEAMS?  E.g. what did you do first?</a:t>
            </a:r>
          </a:p>
          <a:p>
            <a:pPr algn="just">
              <a:lnSpc>
                <a:spcPct val="150000"/>
              </a:lnSpc>
            </a:pPr>
            <a:r>
              <a:rPr lang="en-US" sz="2400" b="1" dirty="0">
                <a:solidFill>
                  <a:srgbClr val="F49231"/>
                </a:solidFill>
              </a:rPr>
              <a:t>What challenges did you face?</a:t>
            </a:r>
          </a:p>
          <a:p>
            <a:pPr algn="just">
              <a:lnSpc>
                <a:spcPct val="150000"/>
              </a:lnSpc>
            </a:pPr>
            <a:r>
              <a:rPr lang="en-US" sz="2400" b="1" dirty="0">
                <a:solidFill>
                  <a:srgbClr val="9D9D9D"/>
                </a:solidFill>
              </a:rPr>
              <a:t>What do you find difficult about TEAMS?</a:t>
            </a:r>
          </a:p>
          <a:p>
            <a:pPr algn="just">
              <a:lnSpc>
                <a:spcPct val="150000"/>
              </a:lnSpc>
            </a:pPr>
            <a:r>
              <a:rPr lang="en-US" sz="2400" b="1" dirty="0">
                <a:solidFill>
                  <a:srgbClr val="FC4540"/>
                </a:solidFill>
              </a:rPr>
              <a:t>How were your lessons similar to your lessons in school?</a:t>
            </a:r>
          </a:p>
          <a:p>
            <a:pPr algn="just">
              <a:lnSpc>
                <a:spcPct val="150000"/>
              </a:lnSpc>
            </a:pPr>
            <a:r>
              <a:rPr lang="en-US" sz="2400" b="1" dirty="0">
                <a:solidFill>
                  <a:srgbClr val="8FC449"/>
                </a:solidFill>
              </a:rPr>
              <a:t>How were they different?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3782" y="5515606"/>
            <a:ext cx="1151772" cy="1151772"/>
          </a:xfrm>
          <a:prstGeom prst="rect">
            <a:avLst/>
          </a:prstGeom>
        </p:spPr>
      </p:pic>
      <p:pic>
        <p:nvPicPr>
          <p:cNvPr id="6" name="Picture 2" descr="Picture 2"/>
          <p:cNvPicPr>
            <a:picLocks noChangeAspect="1"/>
          </p:cNvPicPr>
          <p:nvPr/>
        </p:nvPicPr>
        <p:blipFill>
          <a:blip r:embed="rId4"/>
          <a:stretch>
            <a:fillRect/>
          </a:stretch>
        </p:blipFill>
        <p:spPr>
          <a:xfrm>
            <a:off x="0" y="6679047"/>
            <a:ext cx="12192000" cy="178954"/>
          </a:xfrm>
          <a:prstGeom prst="rect">
            <a:avLst/>
          </a:prstGeom>
          <a:ln w="12700">
            <a:miter lim="400000"/>
          </a:ln>
        </p:spPr>
      </p:pic>
      <p:sp>
        <p:nvSpPr>
          <p:cNvPr id="8" name="Title 1"/>
          <p:cNvSpPr txBox="1">
            <a:spLocks/>
          </p:cNvSpPr>
          <p:nvPr/>
        </p:nvSpPr>
        <p:spPr>
          <a:xfrm>
            <a:off x="168499" y="167425"/>
            <a:ext cx="10515600" cy="853561"/>
          </a:xfrm>
          <a:prstGeom prst="rect">
            <a:avLst/>
          </a:prstGeom>
          <a:solidFill>
            <a:srgbClr val="9D9D9D"/>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Your Distanced Learning Experience</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2705" r="20190"/>
          <a:stretch/>
        </p:blipFill>
        <p:spPr>
          <a:xfrm>
            <a:off x="10903257" y="167425"/>
            <a:ext cx="1007436" cy="844115"/>
          </a:xfrm>
          <a:prstGeom prst="rect">
            <a:avLst/>
          </a:prstGeom>
        </p:spPr>
      </p:pic>
      <p:pic>
        <p:nvPicPr>
          <p:cNvPr id="11" name="Picture 10"/>
          <p:cNvPicPr/>
          <p:nvPr/>
        </p:nvPicPr>
        <p:blipFill rotWithShape="1">
          <a:blip r:embed="rId6" cstate="email">
            <a:extLst>
              <a:ext uri="{28A0092B-C50C-407E-A947-70E740481C1C}">
                <a14:useLocalDpi xmlns:a14="http://schemas.microsoft.com/office/drawing/2010/main" val="0"/>
              </a:ext>
            </a:extLst>
          </a:blip>
          <a:srcRect l="45273" r="43084"/>
          <a:stretch/>
        </p:blipFill>
        <p:spPr bwMode="auto">
          <a:xfrm>
            <a:off x="10884827" y="1033865"/>
            <a:ext cx="1044296" cy="1250258"/>
          </a:xfrm>
          <a:prstGeom prst="rect">
            <a:avLst/>
          </a:prstGeom>
          <a:noFill/>
          <a:ln>
            <a:noFill/>
          </a:ln>
          <a:effectLst/>
        </p:spPr>
      </p:pic>
      <p:pic>
        <p:nvPicPr>
          <p:cNvPr id="12"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74658" y="3966674"/>
            <a:ext cx="2163048" cy="1740905"/>
          </a:xfrm>
          <a:prstGeom prst="rect">
            <a:avLst/>
          </a:prstGeom>
        </p:spPr>
      </p:pic>
    </p:spTree>
    <p:extLst>
      <p:ext uri="{BB962C8B-B14F-4D97-AF65-F5344CB8AC3E}">
        <p14:creationId xmlns:p14="http://schemas.microsoft.com/office/powerpoint/2010/main" val="2419862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06703" y="5514396"/>
            <a:ext cx="1151772" cy="1151772"/>
          </a:xfrm>
          <a:prstGeom prst="rect">
            <a:avLst/>
          </a:prstGeom>
        </p:spPr>
      </p:pic>
      <p:sp>
        <p:nvSpPr>
          <p:cNvPr id="5" name="Title 1"/>
          <p:cNvSpPr txBox="1">
            <a:spLocks/>
          </p:cNvSpPr>
          <p:nvPr/>
        </p:nvSpPr>
        <p:spPr>
          <a:xfrm>
            <a:off x="323528" y="5661248"/>
            <a:ext cx="8183880" cy="1051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t>New Information</a:t>
            </a:r>
          </a:p>
        </p:txBody>
      </p:sp>
      <p:pic>
        <p:nvPicPr>
          <p:cNvPr id="6" name="Picture 2" descr="Picture 2"/>
          <p:cNvPicPr>
            <a:picLocks noChangeAspect="1"/>
          </p:cNvPicPr>
          <p:nvPr/>
        </p:nvPicPr>
        <p:blipFill>
          <a:blip r:embed="rId3"/>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19A2B0"/>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Communicating with your Teacher: Microsoft Teams</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2705" r="20190"/>
          <a:stretch/>
        </p:blipFill>
        <p:spPr>
          <a:xfrm>
            <a:off x="10903257" y="167425"/>
            <a:ext cx="1007436" cy="844115"/>
          </a:xfrm>
          <a:prstGeom prst="rect">
            <a:avLst/>
          </a:prstGeom>
        </p:spPr>
      </p:pic>
      <p:pic>
        <p:nvPicPr>
          <p:cNvPr id="10" name="Picture 9"/>
          <p:cNvPicPr/>
          <p:nvPr/>
        </p:nvPicPr>
        <p:blipFill rotWithShape="1">
          <a:blip r:embed="rId5" cstate="email">
            <a:extLst>
              <a:ext uri="{28A0092B-C50C-407E-A947-70E740481C1C}">
                <a14:useLocalDpi xmlns:a14="http://schemas.microsoft.com/office/drawing/2010/main" val="0"/>
              </a:ext>
            </a:extLst>
          </a:blip>
          <a:srcRect r="87327"/>
          <a:stretch/>
        </p:blipFill>
        <p:spPr bwMode="auto">
          <a:xfrm>
            <a:off x="10838581" y="985780"/>
            <a:ext cx="1136662" cy="1250259"/>
          </a:xfrm>
          <a:prstGeom prst="rect">
            <a:avLst/>
          </a:prstGeom>
          <a:noFill/>
          <a:ln>
            <a:noFill/>
          </a:ln>
          <a:effectLst/>
        </p:spPr>
      </p:pic>
      <p:pic>
        <p:nvPicPr>
          <p:cNvPr id="11" name="Picture 10"/>
          <p:cNvPicPr/>
          <p:nvPr/>
        </p:nvPicPr>
        <p:blipFill rotWithShape="1">
          <a:blip r:embed="rId5" cstate="email">
            <a:extLst>
              <a:ext uri="{28A0092B-C50C-407E-A947-70E740481C1C}">
                <a14:useLocalDpi xmlns:a14="http://schemas.microsoft.com/office/drawing/2010/main" val="0"/>
              </a:ext>
            </a:extLst>
          </a:blip>
          <a:srcRect l="34537" r="53904"/>
          <a:stretch/>
        </p:blipFill>
        <p:spPr bwMode="auto">
          <a:xfrm>
            <a:off x="10925536" y="2112994"/>
            <a:ext cx="1036828" cy="1250259"/>
          </a:xfrm>
          <a:prstGeom prst="rect">
            <a:avLst/>
          </a:prstGeom>
          <a:noFill/>
          <a:ln>
            <a:noFill/>
          </a:ln>
          <a:effectLst/>
        </p:spPr>
      </p:pic>
      <p:pic>
        <p:nvPicPr>
          <p:cNvPr id="2" name="Picture 1"/>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b="3030"/>
          <a:stretch/>
        </p:blipFill>
        <p:spPr>
          <a:xfrm>
            <a:off x="0" y="1163058"/>
            <a:ext cx="5421363" cy="4526440"/>
          </a:xfrm>
          <a:prstGeom prst="rect">
            <a:avLst/>
          </a:prstGeom>
        </p:spPr>
      </p:pic>
      <p:sp>
        <p:nvSpPr>
          <p:cNvPr id="12" name="Content Placeholder 2"/>
          <p:cNvSpPr txBox="1">
            <a:spLocks/>
          </p:cNvSpPr>
          <p:nvPr/>
        </p:nvSpPr>
        <p:spPr>
          <a:xfrm>
            <a:off x="5263387" y="1163058"/>
            <a:ext cx="5420712" cy="53707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600" b="1" dirty="0">
                <a:solidFill>
                  <a:srgbClr val="19A2B0"/>
                </a:solidFill>
              </a:rPr>
              <a:t>There may be a time when school needs to close again for a period of time. </a:t>
            </a:r>
          </a:p>
          <a:p>
            <a:pPr marL="0" indent="0" algn="just">
              <a:buFont typeface="Arial" panose="020B0604020202020204" pitchFamily="34" charset="0"/>
              <a:buNone/>
            </a:pPr>
            <a:r>
              <a:rPr lang="en-US" sz="2600" b="1" dirty="0">
                <a:solidFill>
                  <a:srgbClr val="19A2B0"/>
                </a:solidFill>
              </a:rPr>
              <a:t>In this situation you will be working from home on your lessons. </a:t>
            </a:r>
          </a:p>
          <a:p>
            <a:pPr marL="0" indent="0" algn="just">
              <a:buFont typeface="Arial" panose="020B0604020202020204" pitchFamily="34" charset="0"/>
              <a:buNone/>
            </a:pPr>
            <a:endParaRPr lang="en-US" sz="2600" b="1" dirty="0">
              <a:solidFill>
                <a:srgbClr val="19A2B0"/>
              </a:solidFill>
            </a:endParaRPr>
          </a:p>
          <a:p>
            <a:pPr marL="0" indent="0" algn="just">
              <a:buFont typeface="Arial" panose="020B0604020202020204" pitchFamily="34" charset="0"/>
              <a:buNone/>
            </a:pPr>
            <a:r>
              <a:rPr lang="en-US" sz="2600" b="1" i="1" dirty="0">
                <a:solidFill>
                  <a:srgbClr val="19A2B0"/>
                </a:solidFill>
              </a:rPr>
              <a:t>We have been doing this in the last year but sometimes this has been harder because you need your teachers support. </a:t>
            </a:r>
          </a:p>
          <a:p>
            <a:pPr marL="0" indent="0" algn="just">
              <a:buFont typeface="Arial" panose="020B0604020202020204" pitchFamily="34" charset="0"/>
              <a:buNone/>
            </a:pPr>
            <a:endParaRPr lang="en-US" sz="2600" b="1" dirty="0">
              <a:solidFill>
                <a:srgbClr val="4048B3"/>
              </a:solidFill>
            </a:endParaRPr>
          </a:p>
          <a:p>
            <a:pPr marL="0" indent="0" algn="just">
              <a:buFont typeface="Arial" panose="020B0604020202020204" pitchFamily="34" charset="0"/>
              <a:buNone/>
            </a:pPr>
            <a:r>
              <a:rPr lang="en-US" sz="2600" b="1" dirty="0">
                <a:solidFill>
                  <a:srgbClr val="E31965"/>
                </a:solidFill>
              </a:rPr>
              <a:t>We want to be able to offer you this support so we can help you continue to be </a:t>
            </a:r>
            <a:r>
              <a:rPr lang="en-US" sz="2600" b="1" u="sng" dirty="0">
                <a:solidFill>
                  <a:srgbClr val="E31965"/>
                </a:solidFill>
              </a:rPr>
              <a:t>successful</a:t>
            </a:r>
            <a:r>
              <a:rPr lang="en-US" sz="2600" b="1" dirty="0">
                <a:solidFill>
                  <a:srgbClr val="E31965"/>
                </a:solidFill>
              </a:rPr>
              <a:t>!</a:t>
            </a:r>
            <a:endParaRPr lang="en-GB" dirty="0">
              <a:solidFill>
                <a:srgbClr val="E31965"/>
              </a:solidFill>
            </a:endParaRPr>
          </a:p>
          <a:p>
            <a:pPr marL="0" indent="0" algn="just">
              <a:buFont typeface="Arial" panose="020B0604020202020204" pitchFamily="34" charset="0"/>
              <a:buNone/>
            </a:pPr>
            <a:endParaRPr lang="en-GB" dirty="0"/>
          </a:p>
        </p:txBody>
      </p:sp>
    </p:spTree>
    <p:extLst>
      <p:ext uri="{BB962C8B-B14F-4D97-AF65-F5344CB8AC3E}">
        <p14:creationId xmlns:p14="http://schemas.microsoft.com/office/powerpoint/2010/main" val="3283493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63387" y="1163058"/>
            <a:ext cx="5420712" cy="5370796"/>
          </a:xfrm>
        </p:spPr>
        <p:txBody>
          <a:bodyPr>
            <a:normAutofit/>
          </a:bodyPr>
          <a:lstStyle/>
          <a:p>
            <a:pPr marL="0" indent="0" algn="just">
              <a:buNone/>
            </a:pPr>
            <a:r>
              <a:rPr lang="en-GB" sz="2600" b="1" dirty="0">
                <a:solidFill>
                  <a:srgbClr val="4048B3"/>
                </a:solidFill>
              </a:rPr>
              <a:t>We understand the importance of being able to ask a teacher question when you might be stuck or need clarification. </a:t>
            </a:r>
          </a:p>
          <a:p>
            <a:pPr marL="0" indent="0" algn="just">
              <a:buNone/>
            </a:pPr>
            <a:endParaRPr lang="en-US" sz="2600" b="1" dirty="0">
              <a:solidFill>
                <a:srgbClr val="4048B3"/>
              </a:solidFill>
            </a:endParaRPr>
          </a:p>
          <a:p>
            <a:pPr marL="0" indent="0" algn="just">
              <a:buNone/>
            </a:pPr>
            <a:r>
              <a:rPr lang="en-US" sz="2600" b="1" dirty="0">
                <a:solidFill>
                  <a:srgbClr val="4048B3"/>
                </a:solidFill>
              </a:rPr>
              <a:t>We have opened up the chat function in MS Teams for September, </a:t>
            </a:r>
            <a:r>
              <a:rPr lang="en-US" sz="2600" b="1" dirty="0">
                <a:solidFill>
                  <a:srgbClr val="E60E63"/>
                </a:solidFill>
              </a:rPr>
              <a:t>however this must be used in a professional manner</a:t>
            </a:r>
            <a:r>
              <a:rPr lang="en-US" sz="2600" b="1" dirty="0">
                <a:solidFill>
                  <a:srgbClr val="4048B3"/>
                </a:solidFill>
              </a:rPr>
              <a:t> or the function will be removed for individuals and groups, if not all students!</a:t>
            </a:r>
          </a:p>
          <a:p>
            <a:pPr marL="0" indent="0" algn="just">
              <a:buNone/>
            </a:pPr>
            <a:endParaRPr lang="en-US" sz="2600" b="1" dirty="0">
              <a:solidFill>
                <a:srgbClr val="4048B3"/>
              </a:solidFill>
            </a:endParaRPr>
          </a:p>
          <a:p>
            <a:pPr marL="0" indent="0" algn="just">
              <a:buNone/>
            </a:pPr>
            <a:r>
              <a:rPr lang="en-US" sz="2600" i="1" dirty="0">
                <a:solidFill>
                  <a:srgbClr val="4048B3"/>
                </a:solidFill>
              </a:rPr>
              <a:t>All chat areas will be moderated</a:t>
            </a:r>
            <a:endParaRPr lang="en-GB" dirty="0"/>
          </a:p>
          <a:p>
            <a:pPr marL="0" indent="0" algn="just">
              <a:buNone/>
            </a:pP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6703" y="5514396"/>
            <a:ext cx="1151772" cy="1151772"/>
          </a:xfrm>
          <a:prstGeom prst="rect">
            <a:avLst/>
          </a:prstGeom>
        </p:spPr>
      </p:pic>
      <p:sp>
        <p:nvSpPr>
          <p:cNvPr id="5" name="Title 1"/>
          <p:cNvSpPr txBox="1">
            <a:spLocks/>
          </p:cNvSpPr>
          <p:nvPr/>
        </p:nvSpPr>
        <p:spPr>
          <a:xfrm>
            <a:off x="323528" y="5661248"/>
            <a:ext cx="8183880" cy="1051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t>New Information</a:t>
            </a:r>
          </a:p>
        </p:txBody>
      </p:sp>
      <p:pic>
        <p:nvPicPr>
          <p:cNvPr id="6" name="Picture 2" descr="Picture 2"/>
          <p:cNvPicPr>
            <a:picLocks noChangeAspect="1"/>
          </p:cNvPicPr>
          <p:nvPr/>
        </p:nvPicPr>
        <p:blipFill>
          <a:blip r:embed="rId4"/>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19A2B0"/>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Communicating with your Teacher: Microsoft Teams</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2705" r="20190"/>
          <a:stretch/>
        </p:blipFill>
        <p:spPr>
          <a:xfrm>
            <a:off x="10903257" y="167425"/>
            <a:ext cx="1007436" cy="844115"/>
          </a:xfrm>
          <a:prstGeom prst="rect">
            <a:avLst/>
          </a:prstGeom>
        </p:spPr>
      </p:pic>
      <p:pic>
        <p:nvPicPr>
          <p:cNvPr id="10" name="Picture 9"/>
          <p:cNvPicPr/>
          <p:nvPr/>
        </p:nvPicPr>
        <p:blipFill rotWithShape="1">
          <a:blip r:embed="rId6" cstate="email">
            <a:extLst>
              <a:ext uri="{28A0092B-C50C-407E-A947-70E740481C1C}">
                <a14:useLocalDpi xmlns:a14="http://schemas.microsoft.com/office/drawing/2010/main" val="0"/>
              </a:ext>
            </a:extLst>
          </a:blip>
          <a:srcRect r="87327"/>
          <a:stretch/>
        </p:blipFill>
        <p:spPr bwMode="auto">
          <a:xfrm>
            <a:off x="10838581" y="985780"/>
            <a:ext cx="1136662" cy="1250259"/>
          </a:xfrm>
          <a:prstGeom prst="rect">
            <a:avLst/>
          </a:prstGeom>
          <a:noFill/>
          <a:ln>
            <a:noFill/>
          </a:ln>
          <a:effectLst/>
        </p:spPr>
      </p:pic>
      <p:pic>
        <p:nvPicPr>
          <p:cNvPr id="11" name="Picture 10"/>
          <p:cNvPicPr/>
          <p:nvPr/>
        </p:nvPicPr>
        <p:blipFill rotWithShape="1">
          <a:blip r:embed="rId6" cstate="email">
            <a:extLst>
              <a:ext uri="{28A0092B-C50C-407E-A947-70E740481C1C}">
                <a14:useLocalDpi xmlns:a14="http://schemas.microsoft.com/office/drawing/2010/main" val="0"/>
              </a:ext>
            </a:extLst>
          </a:blip>
          <a:srcRect l="34537" r="53904"/>
          <a:stretch/>
        </p:blipFill>
        <p:spPr bwMode="auto">
          <a:xfrm>
            <a:off x="10925536" y="2112994"/>
            <a:ext cx="1036828" cy="1250259"/>
          </a:xfrm>
          <a:prstGeom prst="rect">
            <a:avLst/>
          </a:prstGeom>
          <a:noFill/>
          <a:ln>
            <a:noFill/>
          </a:ln>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498" y="2622245"/>
            <a:ext cx="5007935" cy="3143123"/>
          </a:xfrm>
          <a:prstGeom prst="rect">
            <a:avLst/>
          </a:prstGeom>
        </p:spPr>
      </p:pic>
      <p:grpSp>
        <p:nvGrpSpPr>
          <p:cNvPr id="14" name="Group 13"/>
          <p:cNvGrpSpPr/>
          <p:nvPr/>
        </p:nvGrpSpPr>
        <p:grpSpPr>
          <a:xfrm>
            <a:off x="168498" y="1163058"/>
            <a:ext cx="5007935" cy="1317116"/>
            <a:chOff x="309966" y="712922"/>
            <a:chExt cx="10724827" cy="2820692"/>
          </a:xfrm>
        </p:grpSpPr>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2542" t="10396" r="9491" b="48475"/>
            <a:stretch/>
          </p:blipFill>
          <p:spPr>
            <a:xfrm>
              <a:off x="309966" y="712922"/>
              <a:ext cx="10724827" cy="2820692"/>
            </a:xfrm>
            <a:prstGeom prst="rect">
              <a:avLst/>
            </a:prstGeom>
          </p:spPr>
        </p:pic>
        <p:sp>
          <p:nvSpPr>
            <p:cNvPr id="13" name="Rectangle 12"/>
            <p:cNvSpPr/>
            <p:nvPr/>
          </p:nvSpPr>
          <p:spPr>
            <a:xfrm>
              <a:off x="323528" y="877193"/>
              <a:ext cx="919992" cy="1044961"/>
            </a:xfrm>
            <a:prstGeom prst="rect">
              <a:avLst/>
            </a:prstGeom>
            <a:solidFill>
              <a:srgbClr val="38B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33978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Screen Clipping"/>
          <p:cNvPicPr>
            <a:picLocks noChangeAspect="1"/>
          </p:cNvPicPr>
          <p:nvPr/>
        </p:nvPicPr>
        <p:blipFill rotWithShape="1">
          <a:blip r:embed="rId3">
            <a:extLst>
              <a:ext uri="{28A0092B-C50C-407E-A947-70E740481C1C}">
                <a14:useLocalDpi xmlns:a14="http://schemas.microsoft.com/office/drawing/2010/main" val="0"/>
              </a:ext>
            </a:extLst>
          </a:blip>
          <a:srcRect r="19030"/>
          <a:stretch/>
        </p:blipFill>
        <p:spPr>
          <a:xfrm>
            <a:off x="168497" y="1919053"/>
            <a:ext cx="1005210" cy="4634797"/>
          </a:xfrm>
          <a:prstGeom prst="rect">
            <a:avLst/>
          </a:prstGeom>
        </p:spPr>
      </p:pic>
      <p:pic>
        <p:nvPicPr>
          <p:cNvPr id="23" name="Picture 2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497" y="1124798"/>
            <a:ext cx="5778745" cy="762742"/>
          </a:xfrm>
          <a:prstGeom prst="rect">
            <a:avLst/>
          </a:prstGeom>
        </p:spPr>
      </p:pic>
      <p:sp>
        <p:nvSpPr>
          <p:cNvPr id="3" name="Content Placeholder 2"/>
          <p:cNvSpPr>
            <a:spLocks noGrp="1"/>
          </p:cNvSpPr>
          <p:nvPr>
            <p:ph idx="1"/>
          </p:nvPr>
        </p:nvSpPr>
        <p:spPr>
          <a:xfrm>
            <a:off x="1524173" y="2130984"/>
            <a:ext cx="4759886" cy="900264"/>
          </a:xfrm>
        </p:spPr>
        <p:txBody>
          <a:bodyPr>
            <a:normAutofit/>
          </a:bodyPr>
          <a:lstStyle/>
          <a:p>
            <a:pPr marL="0" indent="0" algn="just">
              <a:buNone/>
            </a:pPr>
            <a:r>
              <a:rPr lang="en-US" sz="2600" b="1" dirty="0">
                <a:solidFill>
                  <a:srgbClr val="4048B3"/>
                </a:solidFill>
              </a:rPr>
              <a:t>1. When in MS Teams, click on the Chat tab on the left bar. </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703" y="5514396"/>
            <a:ext cx="1151772" cy="1151772"/>
          </a:xfrm>
          <a:prstGeom prst="rect">
            <a:avLst/>
          </a:prstGeom>
        </p:spPr>
      </p:pic>
      <p:pic>
        <p:nvPicPr>
          <p:cNvPr id="6" name="Picture 2" descr="Picture 2"/>
          <p:cNvPicPr>
            <a:picLocks noChangeAspect="1"/>
          </p:cNvPicPr>
          <p:nvPr/>
        </p:nvPicPr>
        <p:blipFill>
          <a:blip r:embed="rId6"/>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19A2B0"/>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Communicating with your Teacher: Microsoft Teams</a:t>
            </a:r>
          </a:p>
        </p:txBody>
      </p:sp>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2705" r="20190"/>
          <a:stretch/>
        </p:blipFill>
        <p:spPr>
          <a:xfrm>
            <a:off x="10903257" y="167425"/>
            <a:ext cx="1007436" cy="844115"/>
          </a:xfrm>
          <a:prstGeom prst="rect">
            <a:avLst/>
          </a:prstGeom>
        </p:spPr>
      </p:pic>
      <p:pic>
        <p:nvPicPr>
          <p:cNvPr id="10" name="Picture 9"/>
          <p:cNvPicPr/>
          <p:nvPr/>
        </p:nvPicPr>
        <p:blipFill rotWithShape="1">
          <a:blip r:embed="rId8" cstate="email">
            <a:extLst>
              <a:ext uri="{28A0092B-C50C-407E-A947-70E740481C1C}">
                <a14:useLocalDpi xmlns:a14="http://schemas.microsoft.com/office/drawing/2010/main" val="0"/>
              </a:ext>
            </a:extLst>
          </a:blip>
          <a:srcRect r="87327"/>
          <a:stretch/>
        </p:blipFill>
        <p:spPr bwMode="auto">
          <a:xfrm>
            <a:off x="10838581" y="985780"/>
            <a:ext cx="1136662" cy="1250259"/>
          </a:xfrm>
          <a:prstGeom prst="rect">
            <a:avLst/>
          </a:prstGeom>
          <a:noFill/>
          <a:ln>
            <a:noFill/>
          </a:ln>
          <a:effectLst/>
        </p:spPr>
      </p:pic>
      <p:pic>
        <p:nvPicPr>
          <p:cNvPr id="11" name="Picture 10"/>
          <p:cNvPicPr/>
          <p:nvPr/>
        </p:nvPicPr>
        <p:blipFill rotWithShape="1">
          <a:blip r:embed="rId8" cstate="email">
            <a:extLst>
              <a:ext uri="{28A0092B-C50C-407E-A947-70E740481C1C}">
                <a14:useLocalDpi xmlns:a14="http://schemas.microsoft.com/office/drawing/2010/main" val="0"/>
              </a:ext>
            </a:extLst>
          </a:blip>
          <a:srcRect l="34537" r="53904"/>
          <a:stretch/>
        </p:blipFill>
        <p:spPr bwMode="auto">
          <a:xfrm>
            <a:off x="10925536" y="2112994"/>
            <a:ext cx="1036828" cy="1250259"/>
          </a:xfrm>
          <a:prstGeom prst="rect">
            <a:avLst/>
          </a:prstGeom>
          <a:noFill/>
          <a:ln>
            <a:noFill/>
          </a:ln>
          <a:effectLst/>
        </p:spPr>
      </p:pic>
      <p:sp>
        <p:nvSpPr>
          <p:cNvPr id="15" name="Oval 14"/>
          <p:cNvSpPr/>
          <p:nvPr/>
        </p:nvSpPr>
        <p:spPr>
          <a:xfrm>
            <a:off x="34540" y="2728767"/>
            <a:ext cx="1173340" cy="791398"/>
          </a:xfrm>
          <a:prstGeom prst="ellipse">
            <a:avLst/>
          </a:prstGeom>
          <a:noFill/>
          <a:ln w="57150">
            <a:solidFill>
              <a:srgbClr val="E60E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5146337" y="1181250"/>
            <a:ext cx="962712" cy="736207"/>
          </a:xfrm>
          <a:prstGeom prst="ellipse">
            <a:avLst/>
          </a:prstGeom>
          <a:noFill/>
          <a:ln w="57150">
            <a:solidFill>
              <a:srgbClr val="E60E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p:cNvCxnSpPr/>
          <p:nvPr/>
        </p:nvCxnSpPr>
        <p:spPr>
          <a:xfrm flipH="1">
            <a:off x="774392" y="2452562"/>
            <a:ext cx="749781" cy="671905"/>
          </a:xfrm>
          <a:prstGeom prst="straightConnector1">
            <a:avLst/>
          </a:prstGeom>
          <a:ln w="57150">
            <a:solidFill>
              <a:srgbClr val="E3196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5669919" y="1582426"/>
            <a:ext cx="964607" cy="135273"/>
          </a:xfrm>
          <a:prstGeom prst="straightConnector1">
            <a:avLst/>
          </a:prstGeom>
          <a:ln w="57150">
            <a:solidFill>
              <a:srgbClr val="E31965"/>
            </a:solidFill>
            <a:tailEnd type="triangle"/>
          </a:ln>
        </p:spPr>
        <p:style>
          <a:lnRef idx="1">
            <a:schemeClr val="accent1"/>
          </a:lnRef>
          <a:fillRef idx="0">
            <a:schemeClr val="accent1"/>
          </a:fillRef>
          <a:effectRef idx="0">
            <a:schemeClr val="accent1"/>
          </a:effectRef>
          <a:fontRef idx="minor">
            <a:schemeClr val="tx1"/>
          </a:fontRef>
        </p:style>
      </p:cxnSp>
      <p:sp>
        <p:nvSpPr>
          <p:cNvPr id="25" name="Content Placeholder 2"/>
          <p:cNvSpPr txBox="1">
            <a:spLocks/>
          </p:cNvSpPr>
          <p:nvPr/>
        </p:nvSpPr>
        <p:spPr>
          <a:xfrm>
            <a:off x="6634525" y="1368899"/>
            <a:ext cx="4078113" cy="92653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600" b="1" dirty="0">
                <a:solidFill>
                  <a:srgbClr val="4048B3"/>
                </a:solidFill>
              </a:rPr>
              <a:t>2. You will then need to click on to the pen icon in the first column. </a:t>
            </a:r>
            <a:endParaRPr lang="en-GB" dirty="0"/>
          </a:p>
          <a:p>
            <a:pPr marL="0" indent="0" algn="just">
              <a:buFont typeface="Arial" panose="020B0604020202020204" pitchFamily="34" charset="0"/>
              <a:buNone/>
            </a:pPr>
            <a:endParaRPr lang="en-GB" dirty="0"/>
          </a:p>
        </p:txBody>
      </p:sp>
      <p:grpSp>
        <p:nvGrpSpPr>
          <p:cNvPr id="33" name="Group 32"/>
          <p:cNvGrpSpPr/>
          <p:nvPr/>
        </p:nvGrpSpPr>
        <p:grpSpPr>
          <a:xfrm>
            <a:off x="3766782" y="3107482"/>
            <a:ext cx="6917317" cy="3446368"/>
            <a:chOff x="3766782" y="3107482"/>
            <a:chExt cx="6917317" cy="3446368"/>
          </a:xfrm>
        </p:grpSpPr>
        <p:pic>
          <p:nvPicPr>
            <p:cNvPr id="30" name="Picture 29"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6782" y="3107482"/>
              <a:ext cx="6917317" cy="3371807"/>
            </a:xfrm>
            <a:prstGeom prst="rect">
              <a:avLst/>
            </a:prstGeom>
          </p:spPr>
        </p:pic>
        <p:sp>
          <p:nvSpPr>
            <p:cNvPr id="32" name="Rectangle 31"/>
            <p:cNvSpPr/>
            <p:nvPr/>
          </p:nvSpPr>
          <p:spPr>
            <a:xfrm>
              <a:off x="4217158" y="4793385"/>
              <a:ext cx="2066901" cy="1760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Content Placeholder 2"/>
          <p:cNvSpPr txBox="1">
            <a:spLocks/>
          </p:cNvSpPr>
          <p:nvPr/>
        </p:nvSpPr>
        <p:spPr>
          <a:xfrm>
            <a:off x="5431809" y="5076338"/>
            <a:ext cx="5252290" cy="158982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600" b="1" dirty="0">
                <a:solidFill>
                  <a:srgbClr val="4048B3"/>
                </a:solidFill>
              </a:rPr>
              <a:t>3. A new chat box will open. </a:t>
            </a:r>
          </a:p>
          <a:p>
            <a:pPr marL="0" indent="0" algn="just">
              <a:buFont typeface="Arial" panose="020B0604020202020204" pitchFamily="34" charset="0"/>
              <a:buNone/>
            </a:pPr>
            <a:r>
              <a:rPr lang="en-US" sz="2600" b="1" dirty="0">
                <a:solidFill>
                  <a:srgbClr val="4048B3"/>
                </a:solidFill>
              </a:rPr>
              <a:t>Here you will need to type in the teacher you want to ask a question to. </a:t>
            </a:r>
          </a:p>
          <a:p>
            <a:pPr marL="0" indent="0" algn="just">
              <a:buFont typeface="Arial" panose="020B0604020202020204" pitchFamily="34" charset="0"/>
              <a:buNone/>
            </a:pPr>
            <a:r>
              <a:rPr lang="en-US" sz="2600" b="1" dirty="0">
                <a:solidFill>
                  <a:srgbClr val="4048B3"/>
                </a:solidFill>
              </a:rPr>
              <a:t>Names should start to appear as you start typing. </a:t>
            </a:r>
            <a:endParaRPr lang="en-GB" dirty="0"/>
          </a:p>
        </p:txBody>
      </p:sp>
      <p:sp>
        <p:nvSpPr>
          <p:cNvPr id="35" name="Oval 34"/>
          <p:cNvSpPr/>
          <p:nvPr/>
        </p:nvSpPr>
        <p:spPr>
          <a:xfrm>
            <a:off x="6272584" y="3434146"/>
            <a:ext cx="2432504" cy="791398"/>
          </a:xfrm>
          <a:prstGeom prst="ellipse">
            <a:avLst/>
          </a:prstGeom>
          <a:noFill/>
          <a:ln w="57150">
            <a:solidFill>
              <a:srgbClr val="E60E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Arrow Connector 35"/>
          <p:cNvCxnSpPr/>
          <p:nvPr/>
        </p:nvCxnSpPr>
        <p:spPr>
          <a:xfrm flipV="1">
            <a:off x="5947242" y="3896303"/>
            <a:ext cx="1278198" cy="1105475"/>
          </a:xfrm>
          <a:prstGeom prst="straightConnector1">
            <a:avLst/>
          </a:prstGeom>
          <a:ln w="57150">
            <a:solidFill>
              <a:srgbClr val="E319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737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06703" y="5514396"/>
            <a:ext cx="1151772" cy="1151772"/>
          </a:xfrm>
          <a:prstGeom prst="rect">
            <a:avLst/>
          </a:prstGeom>
        </p:spPr>
      </p:pic>
      <p:pic>
        <p:nvPicPr>
          <p:cNvPr id="6" name="Picture 2" descr="Picture 2"/>
          <p:cNvPicPr>
            <a:picLocks noChangeAspect="1"/>
          </p:cNvPicPr>
          <p:nvPr/>
        </p:nvPicPr>
        <p:blipFill>
          <a:blip r:embed="rId3"/>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19A2B0"/>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Communicating with your Teacher: Microsoft Teams</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2705" r="20190"/>
          <a:stretch/>
        </p:blipFill>
        <p:spPr>
          <a:xfrm>
            <a:off x="10903257" y="167425"/>
            <a:ext cx="1007436" cy="844115"/>
          </a:xfrm>
          <a:prstGeom prst="rect">
            <a:avLst/>
          </a:prstGeom>
        </p:spPr>
      </p:pic>
      <p:pic>
        <p:nvPicPr>
          <p:cNvPr id="10" name="Picture 9"/>
          <p:cNvPicPr/>
          <p:nvPr/>
        </p:nvPicPr>
        <p:blipFill rotWithShape="1">
          <a:blip r:embed="rId5" cstate="email">
            <a:extLst>
              <a:ext uri="{28A0092B-C50C-407E-A947-70E740481C1C}">
                <a14:useLocalDpi xmlns:a14="http://schemas.microsoft.com/office/drawing/2010/main" val="0"/>
              </a:ext>
            </a:extLst>
          </a:blip>
          <a:srcRect r="87327"/>
          <a:stretch/>
        </p:blipFill>
        <p:spPr bwMode="auto">
          <a:xfrm>
            <a:off x="10838581" y="985780"/>
            <a:ext cx="1136662" cy="1250259"/>
          </a:xfrm>
          <a:prstGeom prst="rect">
            <a:avLst/>
          </a:prstGeom>
          <a:noFill/>
          <a:ln>
            <a:noFill/>
          </a:ln>
          <a:effectLst/>
        </p:spPr>
      </p:pic>
      <p:pic>
        <p:nvPicPr>
          <p:cNvPr id="11" name="Picture 10"/>
          <p:cNvPicPr/>
          <p:nvPr/>
        </p:nvPicPr>
        <p:blipFill rotWithShape="1">
          <a:blip r:embed="rId5" cstate="email">
            <a:extLst>
              <a:ext uri="{28A0092B-C50C-407E-A947-70E740481C1C}">
                <a14:useLocalDpi xmlns:a14="http://schemas.microsoft.com/office/drawing/2010/main" val="0"/>
              </a:ext>
            </a:extLst>
          </a:blip>
          <a:srcRect l="34537" r="53904"/>
          <a:stretch/>
        </p:blipFill>
        <p:spPr bwMode="auto">
          <a:xfrm>
            <a:off x="10925536" y="2112994"/>
            <a:ext cx="1036828" cy="1250259"/>
          </a:xfrm>
          <a:prstGeom prst="rect">
            <a:avLst/>
          </a:prstGeom>
          <a:noFill/>
          <a:ln>
            <a:noFill/>
          </a:ln>
          <a:effectLst/>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7996" y="3875965"/>
            <a:ext cx="4736103" cy="2678348"/>
          </a:xfrm>
          <a:prstGeom prst="rect">
            <a:avLst/>
          </a:prstGeom>
        </p:spPr>
      </p:pic>
      <p:pic>
        <p:nvPicPr>
          <p:cNvPr id="5" name="Picture 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498" y="1189891"/>
            <a:ext cx="10515601" cy="1253154"/>
          </a:xfrm>
          <a:prstGeom prst="rect">
            <a:avLst/>
          </a:prstGeom>
          <a:ln>
            <a:solidFill>
              <a:srgbClr val="464775"/>
            </a:solidFill>
          </a:ln>
        </p:spPr>
      </p:pic>
      <p:sp>
        <p:nvSpPr>
          <p:cNvPr id="21" name="TextBox 20"/>
          <p:cNvSpPr txBox="1"/>
          <p:nvPr/>
        </p:nvSpPr>
        <p:spPr>
          <a:xfrm>
            <a:off x="168498" y="2640522"/>
            <a:ext cx="5701423" cy="2308324"/>
          </a:xfrm>
          <a:prstGeom prst="rect">
            <a:avLst/>
          </a:prstGeom>
          <a:noFill/>
        </p:spPr>
        <p:txBody>
          <a:bodyPr wrap="square" rtlCol="0">
            <a:spAutoFit/>
          </a:bodyPr>
          <a:lstStyle/>
          <a:p>
            <a:pPr algn="just"/>
            <a:r>
              <a:rPr lang="en-US" sz="2400" b="1" dirty="0">
                <a:solidFill>
                  <a:srgbClr val="4048B3"/>
                </a:solidFill>
              </a:rPr>
              <a:t>How should I communicate when sending a message?</a:t>
            </a:r>
            <a:endParaRPr lang="en-US" sz="2400" b="1" i="1" dirty="0">
              <a:solidFill>
                <a:srgbClr val="4048B3"/>
              </a:solidFill>
            </a:endParaRPr>
          </a:p>
          <a:p>
            <a:pPr algn="just"/>
            <a:r>
              <a:rPr lang="en-US" sz="2400" b="1" dirty="0">
                <a:solidFill>
                  <a:srgbClr val="E31965"/>
                </a:solidFill>
              </a:rPr>
              <a:t>Remember, this function is here to </a:t>
            </a:r>
            <a:r>
              <a:rPr lang="en-US" sz="2400" b="1" u="sng" dirty="0">
                <a:solidFill>
                  <a:srgbClr val="E31965"/>
                </a:solidFill>
              </a:rPr>
              <a:t>support you</a:t>
            </a:r>
            <a:r>
              <a:rPr lang="en-US" sz="2400" b="1" dirty="0">
                <a:solidFill>
                  <a:srgbClr val="E31965"/>
                </a:solidFill>
              </a:rPr>
              <a:t> with your learning. </a:t>
            </a:r>
            <a:r>
              <a:rPr lang="en-US" sz="2400" b="1" i="1" dirty="0">
                <a:solidFill>
                  <a:srgbClr val="E31965"/>
                </a:solidFill>
              </a:rPr>
              <a:t>You should keep this dialogue professional and ask only questions relating to your work</a:t>
            </a:r>
            <a:r>
              <a:rPr lang="en-US" sz="2400" b="1" dirty="0">
                <a:solidFill>
                  <a:srgbClr val="E31965"/>
                </a:solidFill>
              </a:rPr>
              <a:t>. </a:t>
            </a:r>
            <a:endParaRPr lang="en-US" sz="2000" dirty="0">
              <a:solidFill>
                <a:srgbClr val="E31965"/>
              </a:solidFill>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203" y="5044170"/>
            <a:ext cx="5537189" cy="1510143"/>
          </a:xfrm>
          <a:prstGeom prst="rect">
            <a:avLst/>
          </a:prstGeom>
        </p:spPr>
      </p:pic>
      <p:cxnSp>
        <p:nvCxnSpPr>
          <p:cNvPr id="13" name="Straight Arrow Connector 12"/>
          <p:cNvCxnSpPr/>
          <p:nvPr/>
        </p:nvCxnSpPr>
        <p:spPr>
          <a:xfrm>
            <a:off x="5213445" y="5813946"/>
            <a:ext cx="2906973" cy="0"/>
          </a:xfrm>
          <a:prstGeom prst="straightConnector1">
            <a:avLst/>
          </a:prstGeom>
          <a:ln w="57150">
            <a:solidFill>
              <a:srgbClr val="E60E6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475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6703" y="5514396"/>
            <a:ext cx="1151772" cy="1151772"/>
          </a:xfrm>
          <a:prstGeom prst="rect">
            <a:avLst/>
          </a:prstGeom>
        </p:spPr>
      </p:pic>
      <p:pic>
        <p:nvPicPr>
          <p:cNvPr id="6" name="Picture 2" descr="Picture 2"/>
          <p:cNvPicPr>
            <a:picLocks noChangeAspect="1"/>
          </p:cNvPicPr>
          <p:nvPr/>
        </p:nvPicPr>
        <p:blipFill>
          <a:blip r:embed="rId4"/>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19A2B0"/>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Communicating with your Teacher: Microsoft Teams</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2705" r="20190"/>
          <a:stretch/>
        </p:blipFill>
        <p:spPr>
          <a:xfrm>
            <a:off x="10903257" y="167425"/>
            <a:ext cx="1007436" cy="844115"/>
          </a:xfrm>
          <a:prstGeom prst="rect">
            <a:avLst/>
          </a:prstGeom>
        </p:spPr>
      </p:pic>
      <p:pic>
        <p:nvPicPr>
          <p:cNvPr id="10" name="Picture 9"/>
          <p:cNvPicPr/>
          <p:nvPr/>
        </p:nvPicPr>
        <p:blipFill rotWithShape="1">
          <a:blip r:embed="rId6" cstate="email">
            <a:extLst>
              <a:ext uri="{28A0092B-C50C-407E-A947-70E740481C1C}">
                <a14:useLocalDpi xmlns:a14="http://schemas.microsoft.com/office/drawing/2010/main" val="0"/>
              </a:ext>
            </a:extLst>
          </a:blip>
          <a:srcRect r="87327"/>
          <a:stretch/>
        </p:blipFill>
        <p:spPr bwMode="auto">
          <a:xfrm>
            <a:off x="10838581" y="985780"/>
            <a:ext cx="1136662" cy="1250259"/>
          </a:xfrm>
          <a:prstGeom prst="rect">
            <a:avLst/>
          </a:prstGeom>
          <a:noFill/>
          <a:ln>
            <a:noFill/>
          </a:ln>
          <a:effectLst/>
        </p:spPr>
      </p:pic>
      <p:pic>
        <p:nvPicPr>
          <p:cNvPr id="11" name="Picture 10"/>
          <p:cNvPicPr/>
          <p:nvPr/>
        </p:nvPicPr>
        <p:blipFill rotWithShape="1">
          <a:blip r:embed="rId6" cstate="email">
            <a:extLst>
              <a:ext uri="{28A0092B-C50C-407E-A947-70E740481C1C}">
                <a14:useLocalDpi xmlns:a14="http://schemas.microsoft.com/office/drawing/2010/main" val="0"/>
              </a:ext>
            </a:extLst>
          </a:blip>
          <a:srcRect l="34537" r="53904"/>
          <a:stretch/>
        </p:blipFill>
        <p:spPr bwMode="auto">
          <a:xfrm>
            <a:off x="10925536" y="2112994"/>
            <a:ext cx="1036828" cy="1250259"/>
          </a:xfrm>
          <a:prstGeom prst="rect">
            <a:avLst/>
          </a:prstGeom>
          <a:noFill/>
          <a:ln>
            <a:noFill/>
          </a:ln>
          <a:effectLst/>
        </p:spPr>
      </p:pic>
      <p:pic>
        <p:nvPicPr>
          <p:cNvPr id="5" name="Picture 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498" y="1189891"/>
            <a:ext cx="10515601" cy="1253154"/>
          </a:xfrm>
          <a:prstGeom prst="rect">
            <a:avLst/>
          </a:prstGeom>
          <a:ln>
            <a:solidFill>
              <a:srgbClr val="464775"/>
            </a:solidFill>
          </a:ln>
        </p:spPr>
      </p:pic>
      <p:sp>
        <p:nvSpPr>
          <p:cNvPr id="21" name="TextBox 20"/>
          <p:cNvSpPr txBox="1"/>
          <p:nvPr/>
        </p:nvSpPr>
        <p:spPr>
          <a:xfrm>
            <a:off x="168498" y="2640522"/>
            <a:ext cx="9905668" cy="3970318"/>
          </a:xfrm>
          <a:prstGeom prst="rect">
            <a:avLst/>
          </a:prstGeom>
          <a:noFill/>
        </p:spPr>
        <p:txBody>
          <a:bodyPr wrap="square" rtlCol="0">
            <a:spAutoFit/>
          </a:bodyPr>
          <a:lstStyle/>
          <a:p>
            <a:pPr algn="just"/>
            <a:r>
              <a:rPr lang="en-US" sz="2800" b="1" dirty="0">
                <a:solidFill>
                  <a:srgbClr val="4048B3"/>
                </a:solidFill>
              </a:rPr>
              <a:t>Lets look at some examples of questions you might ask?</a:t>
            </a:r>
            <a:endParaRPr lang="en-US" sz="2800" b="1" i="1" dirty="0">
              <a:solidFill>
                <a:srgbClr val="4048B3"/>
              </a:solidFill>
            </a:endParaRPr>
          </a:p>
          <a:p>
            <a:pPr marL="342900" indent="-342900" algn="just">
              <a:buFont typeface="Arial" panose="020B0604020202020204" pitchFamily="34" charset="0"/>
              <a:buChar char="•"/>
            </a:pPr>
            <a:r>
              <a:rPr lang="en-US" sz="2800" dirty="0">
                <a:solidFill>
                  <a:srgbClr val="FFC000"/>
                </a:solidFill>
              </a:rPr>
              <a:t>Good afternoon, I need to some extra support for my assignment. Where can I access more information?</a:t>
            </a:r>
          </a:p>
          <a:p>
            <a:pPr marL="342900" indent="-342900" algn="just">
              <a:buFont typeface="Arial" panose="020B0604020202020204" pitchFamily="34" charset="0"/>
              <a:buChar char="•"/>
            </a:pPr>
            <a:r>
              <a:rPr lang="en-US" sz="2800" dirty="0">
                <a:solidFill>
                  <a:srgbClr val="92D050"/>
                </a:solidFill>
              </a:rPr>
              <a:t>Good morning, I am not sure how to calculate the answer on Slide 4 of this weeks lesson, how should I do this?</a:t>
            </a:r>
          </a:p>
          <a:p>
            <a:pPr marL="342900" indent="-342900" algn="just">
              <a:buFont typeface="Arial" panose="020B0604020202020204" pitchFamily="34" charset="0"/>
              <a:buChar char="•"/>
            </a:pPr>
            <a:r>
              <a:rPr lang="en-US" sz="2800" dirty="0">
                <a:solidFill>
                  <a:srgbClr val="FC4540"/>
                </a:solidFill>
              </a:rPr>
              <a:t>Good afternoon, I am working on my designs but am not sure how to draw 3D. What technique should I use?</a:t>
            </a:r>
          </a:p>
          <a:p>
            <a:pPr marL="342900" indent="-342900" algn="just">
              <a:buFont typeface="Arial" panose="020B0604020202020204" pitchFamily="34" charset="0"/>
              <a:buChar char="•"/>
            </a:pPr>
            <a:r>
              <a:rPr lang="en-US" sz="2800" dirty="0">
                <a:solidFill>
                  <a:srgbClr val="38B6FF"/>
                </a:solidFill>
              </a:rPr>
              <a:t>Good morning, I am working on my written task but need to add more examples, where can I find these? </a:t>
            </a:r>
            <a:endParaRPr lang="en-US" sz="2400" dirty="0">
              <a:solidFill>
                <a:srgbClr val="38B6FF"/>
              </a:solidFill>
            </a:endParaRPr>
          </a:p>
        </p:txBody>
      </p:sp>
    </p:spTree>
    <p:extLst>
      <p:ext uri="{BB962C8B-B14F-4D97-AF65-F5344CB8AC3E}">
        <p14:creationId xmlns:p14="http://schemas.microsoft.com/office/powerpoint/2010/main" val="2991825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68499" y="2236039"/>
            <a:ext cx="8607011" cy="3564259"/>
            <a:chOff x="168499" y="1141347"/>
            <a:chExt cx="8607011" cy="4658952"/>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99" y="1141347"/>
              <a:ext cx="8607011" cy="4658952"/>
            </a:xfrm>
            <a:prstGeom prst="rect">
              <a:avLst/>
            </a:prstGeom>
          </p:spPr>
        </p:pic>
        <p:sp>
          <p:nvSpPr>
            <p:cNvPr id="3" name="Rectangle 2"/>
            <p:cNvSpPr/>
            <p:nvPr/>
          </p:nvSpPr>
          <p:spPr>
            <a:xfrm>
              <a:off x="586854" y="2552131"/>
              <a:ext cx="2156346" cy="2483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Picture 2" descr="Picture 2"/>
          <p:cNvPicPr>
            <a:picLocks noChangeAspect="1"/>
          </p:cNvPicPr>
          <p:nvPr/>
        </p:nvPicPr>
        <p:blipFill>
          <a:blip r:embed="rId3"/>
          <a:stretch>
            <a:fillRect/>
          </a:stretch>
        </p:blipFill>
        <p:spPr>
          <a:xfrm>
            <a:off x="0" y="6679047"/>
            <a:ext cx="12192000" cy="178954"/>
          </a:xfrm>
          <a:prstGeom prst="rect">
            <a:avLst/>
          </a:prstGeom>
          <a:ln w="12700">
            <a:miter lim="400000"/>
          </a:ln>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2705" r="20190"/>
          <a:stretch/>
        </p:blipFill>
        <p:spPr>
          <a:xfrm>
            <a:off x="10903257" y="167425"/>
            <a:ext cx="1007436" cy="844115"/>
          </a:xfrm>
          <a:prstGeom prst="rect">
            <a:avLst/>
          </a:prstGeom>
        </p:spPr>
      </p:pic>
      <p:pic>
        <p:nvPicPr>
          <p:cNvPr id="9" name="Picture 8"/>
          <p:cNvPicPr/>
          <p:nvPr/>
        </p:nvPicPr>
        <p:blipFill rotWithShape="1">
          <a:blip r:embed="rId5" cstate="email">
            <a:extLst>
              <a:ext uri="{28A0092B-C50C-407E-A947-70E740481C1C}">
                <a14:useLocalDpi xmlns:a14="http://schemas.microsoft.com/office/drawing/2010/main" val="0"/>
              </a:ext>
            </a:extLst>
          </a:blip>
          <a:srcRect l="34537" r="53904"/>
          <a:stretch/>
        </p:blipFill>
        <p:spPr bwMode="auto">
          <a:xfrm>
            <a:off x="10938415" y="2112994"/>
            <a:ext cx="1036828" cy="1250259"/>
          </a:xfrm>
          <a:prstGeom prst="rect">
            <a:avLst/>
          </a:prstGeom>
          <a:noFill/>
          <a:ln>
            <a:noFill/>
          </a:ln>
          <a:effectLst/>
        </p:spPr>
      </p:pic>
      <p:pic>
        <p:nvPicPr>
          <p:cNvPr id="10" name="Picture 9"/>
          <p:cNvPicPr/>
          <p:nvPr/>
        </p:nvPicPr>
        <p:blipFill rotWithShape="1">
          <a:blip r:embed="rId5" cstate="email">
            <a:extLst>
              <a:ext uri="{28A0092B-C50C-407E-A947-70E740481C1C}">
                <a14:useLocalDpi xmlns:a14="http://schemas.microsoft.com/office/drawing/2010/main" val="0"/>
              </a:ext>
            </a:extLst>
          </a:blip>
          <a:srcRect l="78053" r="10974"/>
          <a:stretch/>
        </p:blipFill>
        <p:spPr bwMode="auto">
          <a:xfrm>
            <a:off x="10964696" y="985782"/>
            <a:ext cx="984267" cy="1250258"/>
          </a:xfrm>
          <a:prstGeom prst="rect">
            <a:avLst/>
          </a:prstGeom>
          <a:noFill/>
          <a:ln>
            <a:noFill/>
          </a:ln>
          <a:effectLst/>
        </p:spPr>
      </p:pic>
      <p:pic>
        <p:nvPicPr>
          <p:cNvPr id="11" name="Picture 10"/>
          <p:cNvPicPr/>
          <p:nvPr/>
        </p:nvPicPr>
        <p:blipFill rotWithShape="1">
          <a:blip r:embed="rId5" cstate="email">
            <a:extLst>
              <a:ext uri="{28A0092B-C50C-407E-A947-70E740481C1C}">
                <a14:useLocalDpi xmlns:a14="http://schemas.microsoft.com/office/drawing/2010/main" val="0"/>
              </a:ext>
            </a:extLst>
          </a:blip>
          <a:srcRect l="23962" r="65218"/>
          <a:stretch/>
        </p:blipFill>
        <p:spPr bwMode="auto">
          <a:xfrm>
            <a:off x="10126954" y="3280060"/>
            <a:ext cx="1848290" cy="2381187"/>
          </a:xfrm>
          <a:prstGeom prst="rect">
            <a:avLst/>
          </a:prstGeom>
          <a:noFill/>
          <a:ln>
            <a:noFill/>
          </a:ln>
          <a:effectLst/>
        </p:spPr>
      </p:pic>
      <p:pic>
        <p:nvPicPr>
          <p:cNvPr id="1026" name="Picture 2" descr="Practice flashcards on Tinycards">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43878" y="1116105"/>
            <a:ext cx="2849800" cy="29718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168499" y="167425"/>
            <a:ext cx="10515600" cy="853561"/>
          </a:xfrm>
          <a:prstGeom prst="rect">
            <a:avLst/>
          </a:prstGeom>
          <a:solidFill>
            <a:srgbClr val="19A2B0"/>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Communicating with your Teacher: Microsoft Teams</a:t>
            </a:r>
          </a:p>
        </p:txBody>
      </p:sp>
      <p:sp>
        <p:nvSpPr>
          <p:cNvPr id="14" name="TextBox 13"/>
          <p:cNvSpPr txBox="1"/>
          <p:nvPr/>
        </p:nvSpPr>
        <p:spPr>
          <a:xfrm>
            <a:off x="168501" y="1084119"/>
            <a:ext cx="7259434" cy="1107996"/>
          </a:xfrm>
          <a:prstGeom prst="rect">
            <a:avLst/>
          </a:prstGeom>
          <a:noFill/>
        </p:spPr>
        <p:txBody>
          <a:bodyPr wrap="square" rtlCol="0">
            <a:spAutoFit/>
          </a:bodyPr>
          <a:lstStyle/>
          <a:p>
            <a:pPr algn="just"/>
            <a:r>
              <a:rPr lang="en-US" sz="2200" dirty="0">
                <a:solidFill>
                  <a:srgbClr val="28388F"/>
                </a:solidFill>
              </a:rPr>
              <a:t>Go to your MS Teams page and click into the ‘Chat’ tab. </a:t>
            </a:r>
          </a:p>
          <a:p>
            <a:pPr algn="just"/>
            <a:r>
              <a:rPr lang="en-US" sz="2200" dirty="0">
                <a:solidFill>
                  <a:srgbClr val="28388F"/>
                </a:solidFill>
              </a:rPr>
              <a:t>Type a message to your teacher for this session and tell them one thing new that you have learnt in todays session. </a:t>
            </a: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36439" y="5491243"/>
            <a:ext cx="1151772" cy="1151772"/>
          </a:xfrm>
          <a:prstGeom prst="rect">
            <a:avLst/>
          </a:prstGeom>
        </p:spPr>
      </p:pic>
      <p:sp>
        <p:nvSpPr>
          <p:cNvPr id="16" name="Title 1"/>
          <p:cNvSpPr txBox="1">
            <a:spLocks/>
          </p:cNvSpPr>
          <p:nvPr/>
        </p:nvSpPr>
        <p:spPr>
          <a:xfrm>
            <a:off x="323528" y="5661248"/>
            <a:ext cx="8183880" cy="1051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t>Demonstrate your Learning </a:t>
            </a:r>
          </a:p>
        </p:txBody>
      </p:sp>
    </p:spTree>
    <p:extLst>
      <p:ext uri="{BB962C8B-B14F-4D97-AF65-F5344CB8AC3E}">
        <p14:creationId xmlns:p14="http://schemas.microsoft.com/office/powerpoint/2010/main" val="3054625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icture 2"/>
          <p:cNvPicPr>
            <a:picLocks noChangeAspect="1"/>
          </p:cNvPicPr>
          <p:nvPr/>
        </p:nvPicPr>
        <p:blipFill>
          <a:blip r:embed="rId2"/>
          <a:stretch>
            <a:fillRect/>
          </a:stretch>
        </p:blipFill>
        <p:spPr>
          <a:xfrm>
            <a:off x="0" y="6679047"/>
            <a:ext cx="12192000" cy="178954"/>
          </a:xfrm>
          <a:prstGeom prst="rect">
            <a:avLst/>
          </a:prstGeom>
          <a:ln w="12700">
            <a:miter lim="400000"/>
          </a:ln>
        </p:spPr>
      </p:pic>
      <p:sp>
        <p:nvSpPr>
          <p:cNvPr id="7" name="Title 1"/>
          <p:cNvSpPr txBox="1">
            <a:spLocks/>
          </p:cNvSpPr>
          <p:nvPr/>
        </p:nvSpPr>
        <p:spPr>
          <a:xfrm>
            <a:off x="838200" y="643414"/>
            <a:ext cx="10515600" cy="1786635"/>
          </a:xfrm>
          <a:prstGeom prst="rect">
            <a:avLst/>
          </a:prstGeom>
          <a:solidFill>
            <a:srgbClr val="8FC449"/>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9600" b="1" dirty="0">
                <a:solidFill>
                  <a:schemeClr val="bg1"/>
                </a:solidFill>
              </a:rPr>
              <a:t>Review</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2705" r="20190"/>
          <a:stretch/>
        </p:blipFill>
        <p:spPr>
          <a:xfrm>
            <a:off x="3895596" y="3022288"/>
            <a:ext cx="4058432" cy="3400497"/>
          </a:xfrm>
          <a:prstGeom prst="rect">
            <a:avLst/>
          </a:prstGeom>
        </p:spPr>
      </p:pic>
    </p:spTree>
    <p:extLst>
      <p:ext uri="{BB962C8B-B14F-4D97-AF65-F5344CB8AC3E}">
        <p14:creationId xmlns:p14="http://schemas.microsoft.com/office/powerpoint/2010/main" val="830535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1798" y="1233933"/>
            <a:ext cx="7242301" cy="2899917"/>
          </a:xfrm>
        </p:spPr>
        <p:txBody>
          <a:bodyPr>
            <a:normAutofit/>
          </a:bodyPr>
          <a:lstStyle/>
          <a:p>
            <a:pPr marL="0" indent="0">
              <a:buNone/>
            </a:pPr>
            <a:r>
              <a:rPr lang="en-GB" b="1" dirty="0">
                <a:solidFill>
                  <a:srgbClr val="8FC449"/>
                </a:solidFill>
              </a:rPr>
              <a:t>How Confident do you now feel using Microsoft Teams independently?</a:t>
            </a:r>
          </a:p>
          <a:p>
            <a:pPr marL="0" indent="0">
              <a:buNone/>
            </a:pPr>
            <a:endParaRPr lang="en-US" b="1" dirty="0">
              <a:solidFill>
                <a:srgbClr val="8FC449"/>
              </a:solidFill>
            </a:endParaRPr>
          </a:p>
          <a:p>
            <a:pPr marL="0" indent="0">
              <a:buNone/>
            </a:pPr>
            <a:r>
              <a:rPr lang="en-US" b="1" dirty="0">
                <a:solidFill>
                  <a:srgbClr val="8FC449"/>
                </a:solidFill>
              </a:rPr>
              <a:t>Do you have any specific questions we can support you with today?</a:t>
            </a:r>
            <a:endParaRPr lang="en-GB" b="1" dirty="0">
              <a:solidFill>
                <a:srgbClr val="8FC449"/>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03257" y="5504950"/>
            <a:ext cx="1151772" cy="1151772"/>
          </a:xfrm>
          <a:prstGeom prst="rect">
            <a:avLst/>
          </a:prstGeom>
        </p:spPr>
      </p:pic>
      <p:sp>
        <p:nvSpPr>
          <p:cNvPr id="5" name="Title 1"/>
          <p:cNvSpPr txBox="1">
            <a:spLocks/>
          </p:cNvSpPr>
          <p:nvPr/>
        </p:nvSpPr>
        <p:spPr>
          <a:xfrm>
            <a:off x="323528" y="5661248"/>
            <a:ext cx="8183880" cy="1051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a:t>Review</a:t>
            </a:r>
            <a:r>
              <a:rPr lang="en-GB" dirty="0"/>
              <a:t> – Summary of Learning</a:t>
            </a:r>
          </a:p>
        </p:txBody>
      </p:sp>
      <p:sp>
        <p:nvSpPr>
          <p:cNvPr id="6" name="Title 1"/>
          <p:cNvSpPr txBox="1">
            <a:spLocks/>
          </p:cNvSpPr>
          <p:nvPr/>
        </p:nvSpPr>
        <p:spPr>
          <a:xfrm>
            <a:off x="168499" y="167425"/>
            <a:ext cx="10515600" cy="853561"/>
          </a:xfrm>
          <a:prstGeom prst="rect">
            <a:avLst/>
          </a:prstGeom>
          <a:solidFill>
            <a:srgbClr val="8FC44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REVIEW: Microsoft Teams</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2705" r="20190"/>
          <a:stretch/>
        </p:blipFill>
        <p:spPr>
          <a:xfrm>
            <a:off x="10903257" y="167425"/>
            <a:ext cx="1007436" cy="844115"/>
          </a:xfrm>
          <a:prstGeom prst="rect">
            <a:avLst/>
          </a:prstGeom>
        </p:spPr>
      </p:pic>
      <p:pic>
        <p:nvPicPr>
          <p:cNvPr id="9" name="Picture 2" descr="Picture 2"/>
          <p:cNvPicPr>
            <a:picLocks noChangeAspect="1"/>
          </p:cNvPicPr>
          <p:nvPr/>
        </p:nvPicPr>
        <p:blipFill>
          <a:blip r:embed="rId4"/>
          <a:stretch>
            <a:fillRect/>
          </a:stretch>
        </p:blipFill>
        <p:spPr>
          <a:xfrm>
            <a:off x="0" y="6679047"/>
            <a:ext cx="12192000" cy="178954"/>
          </a:xfrm>
          <a:prstGeom prst="rect">
            <a:avLst/>
          </a:prstGeom>
          <a:ln w="12700">
            <a:miter lim="400000"/>
          </a:ln>
        </p:spPr>
      </p:pic>
      <p:pic>
        <p:nvPicPr>
          <p:cNvPr id="10" name="Picture 9"/>
          <p:cNvPicPr/>
          <p:nvPr/>
        </p:nvPicPr>
        <p:blipFill rotWithShape="1">
          <a:blip r:embed="rId5" cstate="email">
            <a:extLst>
              <a:ext uri="{28A0092B-C50C-407E-A947-70E740481C1C}">
                <a14:useLocalDpi xmlns:a14="http://schemas.microsoft.com/office/drawing/2010/main" val="0"/>
              </a:ext>
            </a:extLst>
          </a:blip>
          <a:srcRect l="45273" r="43084"/>
          <a:stretch/>
        </p:blipFill>
        <p:spPr bwMode="auto">
          <a:xfrm>
            <a:off x="10884827" y="1033865"/>
            <a:ext cx="1044296" cy="1250258"/>
          </a:xfrm>
          <a:prstGeom prst="rect">
            <a:avLst/>
          </a:prstGeom>
          <a:noFill/>
          <a:ln>
            <a:noFill/>
          </a:ln>
          <a:effectLst/>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100000" l="10000" r="100000">
                        <a14:foregroundMark x1="36000" y1="17347" x2="36000" y2="17347"/>
                        <a14:foregroundMark x1="64667" y1="26190" x2="64667" y2="26190"/>
                        <a14:foregroundMark x1="61333" y1="26190" x2="61333" y2="26190"/>
                        <a14:foregroundMark x1="53333" y1="25170" x2="53333" y2="25170"/>
                        <a14:foregroundMark x1="50667" y1="17007" x2="50667" y2="17007"/>
                        <a14:foregroundMark x1="59333" y1="16327" x2="59333" y2="16327"/>
                        <a14:foregroundMark x1="74667" y1="15986" x2="74667" y2="15986"/>
                        <a14:foregroundMark x1="78667" y1="15646" x2="78667" y2="15646"/>
                        <a14:foregroundMark x1="76000" y1="23469" x2="76000" y2="23469"/>
                        <a14:foregroundMark x1="69333" y1="23810" x2="69333" y2="23810"/>
                        <a14:foregroundMark x1="72000" y1="16667" x2="72000" y2="16667"/>
                        <a14:foregroundMark x1="67333" y1="15646" x2="67333" y2="15646"/>
                      </a14:backgroundRemoval>
                    </a14:imgEffect>
                  </a14:imgLayer>
                </a14:imgProps>
              </a:ext>
              <a:ext uri="{28A0092B-C50C-407E-A947-70E740481C1C}">
                <a14:useLocalDpi xmlns:a14="http://schemas.microsoft.com/office/drawing/2010/main" val="0"/>
              </a:ext>
            </a:extLst>
          </a:blip>
          <a:stretch>
            <a:fillRect/>
          </a:stretch>
        </p:blipFill>
        <p:spPr>
          <a:xfrm>
            <a:off x="-42282" y="1204081"/>
            <a:ext cx="2408403" cy="4720470"/>
          </a:xfrm>
          <a:prstGeom prst="rect">
            <a:avLst/>
          </a:prstGeom>
        </p:spPr>
      </p:pic>
      <p:sp>
        <p:nvSpPr>
          <p:cNvPr id="11" name="Up-Down Arrow 10"/>
          <p:cNvSpPr/>
          <p:nvPr/>
        </p:nvSpPr>
        <p:spPr>
          <a:xfrm>
            <a:off x="2571750" y="1809750"/>
            <a:ext cx="514350" cy="3606160"/>
          </a:xfrm>
          <a:prstGeom prst="upDownArrow">
            <a:avLst/>
          </a:prstGeom>
          <a:solidFill>
            <a:srgbClr val="8FC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2262905" y="1087740"/>
            <a:ext cx="1132040" cy="707886"/>
          </a:xfrm>
          <a:prstGeom prst="rect">
            <a:avLst/>
          </a:prstGeom>
          <a:noFill/>
        </p:spPr>
        <p:txBody>
          <a:bodyPr wrap="none" lIns="91440" tIns="45720" rIns="91440" bIns="45720">
            <a:spAutoFit/>
          </a:bodyPr>
          <a:lstStyle/>
          <a:p>
            <a:pPr algn="ctr"/>
            <a:r>
              <a:rPr lang="en-US" sz="4000" b="0" cap="none" spc="0" dirty="0">
                <a:ln w="0"/>
                <a:solidFill>
                  <a:srgbClr val="E31965"/>
                </a:solidFill>
                <a:effectLst>
                  <a:outerShdw blurRad="38100" dist="19050" dir="2700000" algn="tl" rotWithShape="0">
                    <a:schemeClr val="dk1">
                      <a:alpha val="40000"/>
                    </a:schemeClr>
                  </a:outerShdw>
                </a:effectLst>
              </a:rPr>
              <a:t>High</a:t>
            </a:r>
          </a:p>
        </p:txBody>
      </p:sp>
      <p:sp>
        <p:nvSpPr>
          <p:cNvPr id="13" name="Rectangle 12"/>
          <p:cNvSpPr/>
          <p:nvPr/>
        </p:nvSpPr>
        <p:spPr>
          <a:xfrm>
            <a:off x="2247659" y="5275514"/>
            <a:ext cx="1037080" cy="707886"/>
          </a:xfrm>
          <a:prstGeom prst="rect">
            <a:avLst/>
          </a:prstGeom>
          <a:noFill/>
        </p:spPr>
        <p:txBody>
          <a:bodyPr wrap="none" lIns="91440" tIns="45720" rIns="91440" bIns="45720">
            <a:spAutoFit/>
          </a:bodyPr>
          <a:lstStyle/>
          <a:p>
            <a:pPr algn="ctr"/>
            <a:r>
              <a:rPr lang="en-US" sz="4000" b="0" cap="none" spc="0" dirty="0">
                <a:ln w="0"/>
                <a:solidFill>
                  <a:srgbClr val="E31965"/>
                </a:solidFill>
                <a:effectLst>
                  <a:outerShdw blurRad="38100" dist="19050" dir="2700000" algn="tl" rotWithShape="0">
                    <a:schemeClr val="dk1">
                      <a:alpha val="40000"/>
                    </a:schemeClr>
                  </a:outerShdw>
                </a:effectLst>
              </a:rPr>
              <a:t>Low</a:t>
            </a:r>
          </a:p>
        </p:txBody>
      </p:sp>
      <p:pic>
        <p:nvPicPr>
          <p:cNvPr id="14" name="Picture 13"/>
          <p:cNvPicPr>
            <a:picLocks noChangeAspect="1"/>
          </p:cNvPicPr>
          <p:nvPr/>
        </p:nvPicPr>
        <p:blipFill rotWithShape="1">
          <a:blip r:embed="rId8">
            <a:duotone>
              <a:schemeClr val="accent6">
                <a:shade val="45000"/>
                <a:satMod val="135000"/>
              </a:schemeClr>
              <a:prstClr val="white"/>
            </a:duotone>
            <a:extLst>
              <a:ext uri="{BEBA8EAE-BF5A-486C-A8C5-ECC9F3942E4B}">
                <a14:imgProps xmlns:a14="http://schemas.microsoft.com/office/drawing/2010/main">
                  <a14:imgLayer r:embed="rId9">
                    <a14:imgEffect>
                      <a14:backgroundRemoval t="10400" b="93200" l="18889" r="80556">
                        <a14:foregroundMark x1="23778" y1="44600" x2="23778" y2="44600"/>
                        <a14:foregroundMark x1="37556" y1="36800" x2="37556" y2="36800"/>
                        <a14:foregroundMark x1="62778" y1="55000" x2="62778" y2="55000"/>
                      </a14:backgroundRemoval>
                    </a14:imgEffect>
                  </a14:imgLayer>
                </a14:imgProps>
              </a:ext>
              <a:ext uri="{28A0092B-C50C-407E-A947-70E740481C1C}">
                <a14:useLocalDpi xmlns:a14="http://schemas.microsoft.com/office/drawing/2010/main" val="0"/>
              </a:ext>
            </a:extLst>
          </a:blip>
          <a:srcRect l="19603" t="8558" r="19402" b="8153"/>
          <a:stretch/>
        </p:blipFill>
        <p:spPr>
          <a:xfrm>
            <a:off x="6910798" y="3439106"/>
            <a:ext cx="3812336" cy="2892117"/>
          </a:xfrm>
          <a:prstGeom prst="rect">
            <a:avLst/>
          </a:prstGeom>
        </p:spPr>
      </p:pic>
    </p:spTree>
    <p:extLst>
      <p:ext uri="{BB962C8B-B14F-4D97-AF65-F5344CB8AC3E}">
        <p14:creationId xmlns:p14="http://schemas.microsoft.com/office/powerpoint/2010/main" val="2856264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0228" y="5616752"/>
            <a:ext cx="1151772" cy="1151772"/>
          </a:xfrm>
          <a:prstGeom prst="rect">
            <a:avLst/>
          </a:prstGeom>
        </p:spPr>
      </p:pic>
      <p:pic>
        <p:nvPicPr>
          <p:cNvPr id="6" name="Picture 2" descr="Picture 2"/>
          <p:cNvPicPr>
            <a:picLocks noChangeAspect="1"/>
          </p:cNvPicPr>
          <p:nvPr/>
        </p:nvPicPr>
        <p:blipFill>
          <a:blip r:embed="rId4"/>
          <a:stretch>
            <a:fillRect/>
          </a:stretch>
        </p:blipFill>
        <p:spPr>
          <a:xfrm>
            <a:off x="0" y="6679047"/>
            <a:ext cx="12192000" cy="178954"/>
          </a:xfrm>
          <a:prstGeom prst="rect">
            <a:avLst/>
          </a:prstGeom>
          <a:ln w="12700">
            <a:miter lim="400000"/>
          </a:ln>
        </p:spPr>
      </p:pic>
      <p:sp>
        <p:nvSpPr>
          <p:cNvPr id="8" name="Rectangle 20"/>
          <p:cNvSpPr txBox="1"/>
          <p:nvPr/>
        </p:nvSpPr>
        <p:spPr>
          <a:xfrm>
            <a:off x="182238" y="1"/>
            <a:ext cx="10966408" cy="64940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a:r>
              <a:rPr lang="en-US" sz="3600" b="1" u="sng" dirty="0">
                <a:solidFill>
                  <a:srgbClr val="8FC449"/>
                </a:solidFill>
                <a:latin typeface="Calibri Light" panose="020F0302020204030204" pitchFamily="34" charset="0"/>
                <a:ea typeface="Tahoma" panose="020B0604030504040204" pitchFamily="34" charset="0"/>
                <a:cs typeface="Calibri Light" panose="020F0302020204030204" pitchFamily="34" charset="0"/>
              </a:rPr>
              <a:t>WHAT</a:t>
            </a:r>
            <a:r>
              <a:rPr lang="en-US" sz="2500" b="1" u="sng" dirty="0">
                <a:latin typeface="Calibri Light" panose="020F0302020204030204" pitchFamily="34" charset="0"/>
                <a:ea typeface="Tahoma" panose="020B0604030504040204" pitchFamily="34" charset="0"/>
                <a:cs typeface="Calibri Light" panose="020F0302020204030204" pitchFamily="34" charset="0"/>
              </a:rPr>
              <a:t> </a:t>
            </a:r>
            <a:endParaRPr lang="en-US" sz="2500" b="1" u="sng" dirty="0">
              <a:solidFill>
                <a:srgbClr val="000000"/>
              </a:solidFill>
              <a:latin typeface="Calibri Light" panose="020F0302020204030204" pitchFamily="34" charset="0"/>
              <a:ea typeface="Tahoma" panose="020B0604030504040204" pitchFamily="34" charset="0"/>
              <a:cs typeface="Calibri Light" panose="020F0302020204030204" pitchFamily="34" charset="0"/>
            </a:endParaRPr>
          </a:p>
          <a:p>
            <a:pPr marL="342900" indent="-342900" algn="just">
              <a:buFont typeface="Arial" panose="020B0604020202020204" pitchFamily="34" charset="0"/>
              <a:buChar char="•"/>
            </a:pPr>
            <a:r>
              <a:rPr lang="en-US" sz="2500" b="1" dirty="0"/>
              <a:t>Learn how to </a:t>
            </a:r>
            <a:r>
              <a:rPr lang="en-GB" sz="2500" b="1" dirty="0"/>
              <a:t>use some of the key features in Microsoft Teams really well-  including – routines, class notebook, assignments and communication. </a:t>
            </a:r>
          </a:p>
          <a:p>
            <a:pPr algn="just">
              <a:lnSpc>
                <a:spcPct val="200000"/>
              </a:lnSpc>
              <a:spcBef>
                <a:spcPts val="1000"/>
              </a:spcBef>
              <a:defRPr sz="3200">
                <a:solidFill>
                  <a:srgbClr val="F79420"/>
                </a:solidFill>
                <a:latin typeface="Comic Sans MS"/>
                <a:ea typeface="Comic Sans MS"/>
                <a:cs typeface="Comic Sans MS"/>
                <a:sym typeface="Comic Sans MS"/>
              </a:defRPr>
            </a:pPr>
            <a:r>
              <a:rPr lang="en-US" sz="3600" b="1" u="sng" dirty="0">
                <a:latin typeface="Calibri Light" panose="020F0302020204030204" pitchFamily="34" charset="0"/>
                <a:ea typeface="Tahoma" panose="020B0604030504040204" pitchFamily="34" charset="0"/>
                <a:cs typeface="Calibri Light" panose="020F0302020204030204" pitchFamily="34" charset="0"/>
              </a:rPr>
              <a:t>HOW </a:t>
            </a:r>
            <a:endParaRPr lang="en-US" sz="3600" b="1" u="sng" dirty="0">
              <a:solidFill>
                <a:srgbClr val="000000"/>
              </a:solidFill>
              <a:latin typeface="Calibri Light" panose="020F0302020204030204" pitchFamily="34" charset="0"/>
              <a:ea typeface="Tahoma" panose="020B0604030504040204" pitchFamily="34" charset="0"/>
              <a:cs typeface="Calibri Light" panose="020F0302020204030204" pitchFamily="34" charset="0"/>
            </a:endParaRPr>
          </a:p>
          <a:p>
            <a:pPr marL="352425" indent="-352425" algn="just">
              <a:spcBef>
                <a:spcPts val="1000"/>
              </a:spcBef>
              <a:buFont typeface="Arial" panose="020B0604020202020204" pitchFamily="34" charset="0"/>
              <a:buChar char="•"/>
              <a:defRPr sz="3200">
                <a:solidFill>
                  <a:srgbClr val="F79420"/>
                </a:solidFill>
                <a:latin typeface="Comic Sans MS"/>
                <a:ea typeface="Comic Sans MS"/>
                <a:cs typeface="Comic Sans MS"/>
                <a:sym typeface="Comic Sans MS"/>
              </a:defRPr>
            </a:pPr>
            <a:r>
              <a:rPr lang="en-GB" sz="2400" b="1" dirty="0">
                <a:solidFill>
                  <a:srgbClr val="000000"/>
                </a:solidFill>
                <a:latin typeface="Calibri Light" panose="020F0302020204030204" pitchFamily="34" charset="0"/>
                <a:ea typeface="Tahoma" panose="020B0604030504040204" pitchFamily="34" charset="0"/>
                <a:cs typeface="Calibri Light" panose="020F0302020204030204" pitchFamily="34" charset="0"/>
              </a:rPr>
              <a:t>By navigating each part of TEAMS and exploring it’s function</a:t>
            </a:r>
          </a:p>
          <a:p>
            <a:pPr marL="352425" indent="-352425" algn="just">
              <a:spcBef>
                <a:spcPts val="1000"/>
              </a:spcBef>
              <a:buFont typeface="Arial" panose="020B0604020202020204" pitchFamily="34" charset="0"/>
              <a:buChar char="•"/>
              <a:defRPr sz="3200">
                <a:solidFill>
                  <a:srgbClr val="F79420"/>
                </a:solidFill>
                <a:latin typeface="Comic Sans MS"/>
                <a:ea typeface="Comic Sans MS"/>
                <a:cs typeface="Comic Sans MS"/>
                <a:sym typeface="Comic Sans MS"/>
              </a:defRPr>
            </a:pPr>
            <a:r>
              <a:rPr lang="en-GB" sz="2400" b="1" dirty="0">
                <a:solidFill>
                  <a:srgbClr val="000000"/>
                </a:solidFill>
                <a:latin typeface="Calibri Light" panose="020F0302020204030204" pitchFamily="34" charset="0"/>
                <a:ea typeface="Tahoma" panose="020B0604030504040204" pitchFamily="34" charset="0"/>
                <a:cs typeface="Calibri Light" panose="020F0302020204030204" pitchFamily="34" charset="0"/>
              </a:rPr>
              <a:t>By practising some tasks on TEAMS to make sure we can use it effectively.</a:t>
            </a:r>
            <a:endParaRPr sz="2400" b="1" dirty="0">
              <a:solidFill>
                <a:srgbClr val="000000"/>
              </a:solidFill>
              <a:latin typeface="Calibri Light" panose="020F0302020204030204" pitchFamily="34" charset="0"/>
              <a:ea typeface="Tahoma" panose="020B0604030504040204" pitchFamily="34" charset="0"/>
              <a:cs typeface="Calibri Light" panose="020F0302020204030204" pitchFamily="34" charset="0"/>
            </a:endParaRPr>
          </a:p>
          <a:p>
            <a:pPr algn="just">
              <a:lnSpc>
                <a:spcPct val="200000"/>
              </a:lnSpc>
              <a:spcBef>
                <a:spcPts val="1000"/>
              </a:spcBef>
              <a:defRPr sz="3200">
                <a:solidFill>
                  <a:srgbClr val="E31965"/>
                </a:solidFill>
                <a:latin typeface="Comic Sans MS"/>
                <a:ea typeface="Comic Sans MS"/>
                <a:cs typeface="Comic Sans MS"/>
                <a:sym typeface="Comic Sans MS"/>
              </a:defRPr>
            </a:pPr>
            <a:r>
              <a:rPr lang="en-US" sz="3200" b="1" u="sng" dirty="0">
                <a:latin typeface="Calibri Light" panose="020F0302020204030204" pitchFamily="34" charset="0"/>
                <a:ea typeface="Tahoma" panose="020B0604030504040204" pitchFamily="34" charset="0"/>
                <a:cs typeface="Calibri Light" panose="020F0302020204030204" pitchFamily="34" charset="0"/>
              </a:rPr>
              <a:t>WHY </a:t>
            </a:r>
            <a:endParaRPr lang="en-US" sz="3200" b="1" u="sng" dirty="0">
              <a:solidFill>
                <a:srgbClr val="000000"/>
              </a:solidFill>
              <a:latin typeface="Calibri Light" panose="020F0302020204030204" pitchFamily="34" charset="0"/>
              <a:ea typeface="Tahoma" panose="020B0604030504040204" pitchFamily="34" charset="0"/>
              <a:cs typeface="Calibri Light" panose="020F0302020204030204" pitchFamily="34" charset="0"/>
            </a:endParaRPr>
          </a:p>
          <a:p>
            <a:pPr marL="352425" indent="-352425" algn="just">
              <a:spcBef>
                <a:spcPts val="1000"/>
              </a:spcBef>
              <a:buFont typeface="Arial" panose="020B0604020202020204" pitchFamily="34" charset="0"/>
              <a:buChar char="•"/>
              <a:defRPr sz="3200">
                <a:solidFill>
                  <a:srgbClr val="E31965"/>
                </a:solidFill>
                <a:latin typeface="Comic Sans MS"/>
                <a:ea typeface="Comic Sans MS"/>
                <a:cs typeface="Comic Sans MS"/>
                <a:sym typeface="Comic Sans MS"/>
              </a:defRPr>
            </a:pPr>
            <a:r>
              <a:rPr lang="en-US" sz="2400" b="1" dirty="0">
                <a:solidFill>
                  <a:srgbClr val="000000"/>
                </a:solidFill>
                <a:latin typeface="Calibri Light" panose="020F0302020204030204" pitchFamily="34" charset="0"/>
                <a:ea typeface="Tahoma" panose="020B0604030504040204" pitchFamily="34" charset="0"/>
                <a:cs typeface="Calibri Light" panose="020F0302020204030204" pitchFamily="34" charset="0"/>
              </a:rPr>
              <a:t>We will use MS Teams to complete our Home Learning and Home Study and we want you to be successful  </a:t>
            </a:r>
          </a:p>
          <a:p>
            <a:pPr marL="352425" indent="-352425" algn="just">
              <a:spcBef>
                <a:spcPts val="1000"/>
              </a:spcBef>
              <a:buFont typeface="Arial" panose="020B0604020202020204" pitchFamily="34" charset="0"/>
              <a:buChar char="•"/>
              <a:defRPr sz="3200">
                <a:solidFill>
                  <a:srgbClr val="E31965"/>
                </a:solidFill>
                <a:latin typeface="Comic Sans MS"/>
                <a:ea typeface="Comic Sans MS"/>
                <a:cs typeface="Comic Sans MS"/>
                <a:sym typeface="Comic Sans MS"/>
              </a:defRPr>
            </a:pPr>
            <a:r>
              <a:rPr lang="en-US" sz="2400" b="1" dirty="0">
                <a:solidFill>
                  <a:srgbClr val="000000"/>
                </a:solidFill>
                <a:latin typeface="Calibri Light" panose="020F0302020204030204" pitchFamily="34" charset="0"/>
                <a:ea typeface="Tahoma" panose="020B0604030504040204" pitchFamily="34" charset="0"/>
                <a:cs typeface="Calibri Light" panose="020F0302020204030204" pitchFamily="34" charset="0"/>
              </a:rPr>
              <a:t>When you are absent, we will deliver lessons via MS Teams again and we want you to feel confident </a:t>
            </a:r>
            <a:endParaRPr sz="2800" b="1" dirty="0">
              <a:solidFill>
                <a:srgbClr val="000000"/>
              </a:solidFill>
              <a:latin typeface="Calibri Light" panose="020F0302020204030204" pitchFamily="34" charset="0"/>
              <a:ea typeface="Tahoma" panose="020B0604030504040204" pitchFamily="34" charset="0"/>
              <a:cs typeface="Calibri Light" panose="020F0302020204030204" pitchFamily="34" charset="0"/>
            </a:endParaRPr>
          </a:p>
        </p:txBody>
      </p:sp>
    </p:spTree>
    <p:extLst>
      <p:ext uri="{BB962C8B-B14F-4D97-AF65-F5344CB8AC3E}">
        <p14:creationId xmlns:p14="http://schemas.microsoft.com/office/powerpoint/2010/main" val="1232926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icture 2"/>
          <p:cNvPicPr>
            <a:picLocks noChangeAspect="1"/>
          </p:cNvPicPr>
          <p:nvPr/>
        </p:nvPicPr>
        <p:blipFill>
          <a:blip r:embed="rId3"/>
          <a:stretch>
            <a:fillRect/>
          </a:stretch>
        </p:blipFill>
        <p:spPr>
          <a:xfrm>
            <a:off x="0" y="6679047"/>
            <a:ext cx="12192000" cy="178954"/>
          </a:xfrm>
          <a:prstGeom prst="rect">
            <a:avLst/>
          </a:prstGeom>
          <a:ln w="12700">
            <a:miter lim="400000"/>
          </a:ln>
        </p:spPr>
      </p:pic>
      <p:sp>
        <p:nvSpPr>
          <p:cNvPr id="7" name="Title 1"/>
          <p:cNvSpPr txBox="1">
            <a:spLocks/>
          </p:cNvSpPr>
          <p:nvPr/>
        </p:nvSpPr>
        <p:spPr>
          <a:xfrm>
            <a:off x="838200" y="643414"/>
            <a:ext cx="10515600" cy="1786635"/>
          </a:xfrm>
          <a:prstGeom prst="rect">
            <a:avLst/>
          </a:prstGeom>
          <a:solidFill>
            <a:srgbClr val="FC454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9600" b="1" dirty="0">
                <a:solidFill>
                  <a:schemeClr val="bg1"/>
                </a:solidFill>
              </a:rPr>
              <a:t>Successful Routines</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2705" r="20190"/>
          <a:stretch/>
        </p:blipFill>
        <p:spPr>
          <a:xfrm>
            <a:off x="1799493" y="2794362"/>
            <a:ext cx="4058432" cy="3400497"/>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7261" r="17191"/>
          <a:stretch/>
        </p:blipFill>
        <p:spPr>
          <a:xfrm>
            <a:off x="8053754" y="3704943"/>
            <a:ext cx="2337268" cy="2005728"/>
          </a:xfrm>
          <a:prstGeom prst="rect">
            <a:avLst/>
          </a:prstGeom>
        </p:spPr>
      </p:pic>
    </p:spTree>
    <p:extLst>
      <p:ext uri="{BB962C8B-B14F-4D97-AF65-F5344CB8AC3E}">
        <p14:creationId xmlns:p14="http://schemas.microsoft.com/office/powerpoint/2010/main" val="3401569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81" y="5488638"/>
            <a:ext cx="1151772" cy="1151772"/>
          </a:xfrm>
          <a:prstGeom prst="rect">
            <a:avLst/>
          </a:prstGeom>
        </p:spPr>
      </p:pic>
      <p:pic>
        <p:nvPicPr>
          <p:cNvPr id="6" name="Picture 2" descr="Picture 2"/>
          <p:cNvPicPr>
            <a:picLocks noChangeAspect="1"/>
          </p:cNvPicPr>
          <p:nvPr/>
        </p:nvPicPr>
        <p:blipFill>
          <a:blip r:embed="rId4"/>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FC454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Daily Routine in MS Teams</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2705" r="20190"/>
          <a:stretch/>
        </p:blipFill>
        <p:spPr>
          <a:xfrm>
            <a:off x="10903257" y="167425"/>
            <a:ext cx="1007436" cy="844115"/>
          </a:xfrm>
          <a:prstGeom prst="rect">
            <a:avLst/>
          </a:prstGeom>
        </p:spPr>
      </p:pic>
      <p:pic>
        <p:nvPicPr>
          <p:cNvPr id="9" name="Picture 8"/>
          <p:cNvPicPr/>
          <p:nvPr/>
        </p:nvPicPr>
        <p:blipFill rotWithShape="1">
          <a:blip r:embed="rId6" cstate="email">
            <a:extLst>
              <a:ext uri="{28A0092B-C50C-407E-A947-70E740481C1C}">
                <a14:useLocalDpi xmlns:a14="http://schemas.microsoft.com/office/drawing/2010/main" val="0"/>
              </a:ext>
            </a:extLst>
          </a:blip>
          <a:srcRect l="34537" r="53904"/>
          <a:stretch/>
        </p:blipFill>
        <p:spPr bwMode="auto">
          <a:xfrm>
            <a:off x="10938415" y="2112994"/>
            <a:ext cx="1036828" cy="1250259"/>
          </a:xfrm>
          <a:prstGeom prst="rect">
            <a:avLst/>
          </a:prstGeom>
          <a:noFill/>
          <a:ln>
            <a:noFill/>
          </a:ln>
          <a:effectLst/>
        </p:spPr>
      </p:pic>
      <p:pic>
        <p:nvPicPr>
          <p:cNvPr id="10" name="Picture 9"/>
          <p:cNvPicPr/>
          <p:nvPr/>
        </p:nvPicPr>
        <p:blipFill rotWithShape="1">
          <a:blip r:embed="rId6" cstate="email">
            <a:extLst>
              <a:ext uri="{28A0092B-C50C-407E-A947-70E740481C1C}">
                <a14:useLocalDpi xmlns:a14="http://schemas.microsoft.com/office/drawing/2010/main" val="0"/>
              </a:ext>
            </a:extLst>
          </a:blip>
          <a:srcRect l="56916" r="32147"/>
          <a:stretch/>
        </p:blipFill>
        <p:spPr bwMode="auto">
          <a:xfrm>
            <a:off x="11000483" y="3255070"/>
            <a:ext cx="981006" cy="1250258"/>
          </a:xfrm>
          <a:prstGeom prst="rect">
            <a:avLst/>
          </a:prstGeom>
          <a:noFill/>
          <a:ln>
            <a:noFill/>
          </a:ln>
          <a:effectLst/>
        </p:spPr>
      </p:pic>
      <p:pic>
        <p:nvPicPr>
          <p:cNvPr id="11" name="Picture 10"/>
          <p:cNvPicPr/>
          <p:nvPr/>
        </p:nvPicPr>
        <p:blipFill rotWithShape="1">
          <a:blip r:embed="rId6" cstate="email">
            <a:extLst>
              <a:ext uri="{28A0092B-C50C-407E-A947-70E740481C1C}">
                <a14:useLocalDpi xmlns:a14="http://schemas.microsoft.com/office/drawing/2010/main" val="0"/>
              </a:ext>
            </a:extLst>
          </a:blip>
          <a:srcRect l="78053" r="10974"/>
          <a:stretch/>
        </p:blipFill>
        <p:spPr bwMode="auto">
          <a:xfrm>
            <a:off x="10964696" y="985782"/>
            <a:ext cx="984267" cy="1250258"/>
          </a:xfrm>
          <a:prstGeom prst="rect">
            <a:avLst/>
          </a:prstGeom>
          <a:noFill/>
          <a:ln>
            <a:noFill/>
          </a:ln>
          <a:effectLst/>
        </p:spPr>
      </p:pic>
      <p:pic>
        <p:nvPicPr>
          <p:cNvPr id="12" name="Picture 11"/>
          <p:cNvPicPr/>
          <p:nvPr/>
        </p:nvPicPr>
        <p:blipFill rotWithShape="1">
          <a:blip r:embed="rId6" cstate="email">
            <a:extLst>
              <a:ext uri="{28A0092B-C50C-407E-A947-70E740481C1C}">
                <a14:useLocalDpi xmlns:a14="http://schemas.microsoft.com/office/drawing/2010/main" val="0"/>
              </a:ext>
            </a:extLst>
          </a:blip>
          <a:srcRect l="11732" r="76037"/>
          <a:stretch/>
        </p:blipFill>
        <p:spPr bwMode="auto">
          <a:xfrm>
            <a:off x="10921188" y="4343281"/>
            <a:ext cx="1097039" cy="1250259"/>
          </a:xfrm>
          <a:prstGeom prst="rect">
            <a:avLst/>
          </a:prstGeom>
          <a:noFill/>
          <a:ln>
            <a:noFill/>
          </a:ln>
          <a:effectLst/>
        </p:spPr>
      </p:pic>
      <p:sp>
        <p:nvSpPr>
          <p:cNvPr id="14" name="Rectangle 13"/>
          <p:cNvSpPr/>
          <p:nvPr/>
        </p:nvSpPr>
        <p:spPr>
          <a:xfrm>
            <a:off x="168499" y="1195814"/>
            <a:ext cx="4132461" cy="524308"/>
          </a:xfrm>
          <a:prstGeom prst="rect">
            <a:avLst/>
          </a:prstGeom>
          <a:noFill/>
          <a:ln>
            <a:solidFill>
              <a:srgbClr val="FC4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C4540"/>
                </a:solidFill>
                <a:latin typeface="Calibri"/>
              </a:rPr>
              <a:t>YEAR TEAMS have important messages from your HOY and Form Tutor</a:t>
            </a:r>
            <a:endParaRPr lang="en-GB" sz="1600" b="1" dirty="0">
              <a:solidFill>
                <a:srgbClr val="FC4540"/>
              </a:solidFill>
              <a:latin typeface="Calibri"/>
            </a:endParaRPr>
          </a:p>
        </p:txBody>
      </p:sp>
      <p:sp>
        <p:nvSpPr>
          <p:cNvPr id="15" name="Rectangle 14"/>
          <p:cNvSpPr/>
          <p:nvPr/>
        </p:nvSpPr>
        <p:spPr>
          <a:xfrm>
            <a:off x="143319" y="3968030"/>
            <a:ext cx="4157641" cy="441839"/>
          </a:xfrm>
          <a:prstGeom prst="rect">
            <a:avLst/>
          </a:prstGeom>
          <a:noFill/>
          <a:ln>
            <a:solidFill>
              <a:srgbClr val="F49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49231"/>
                </a:solidFill>
              </a:rPr>
              <a:t>POSTS contain important messages from your teachers</a:t>
            </a:r>
            <a:endParaRPr lang="en-GB" sz="1600" b="1" dirty="0">
              <a:solidFill>
                <a:srgbClr val="F49231"/>
              </a:solidFill>
            </a:endParaRPr>
          </a:p>
        </p:txBody>
      </p:sp>
      <p:sp>
        <p:nvSpPr>
          <p:cNvPr id="16" name="Rectangle 15"/>
          <p:cNvSpPr/>
          <p:nvPr/>
        </p:nvSpPr>
        <p:spPr>
          <a:xfrm>
            <a:off x="8476403" y="4368946"/>
            <a:ext cx="2207695" cy="923797"/>
          </a:xfrm>
          <a:prstGeom prst="rect">
            <a:avLst/>
          </a:prstGeom>
          <a:noFill/>
          <a:ln>
            <a:solidFill>
              <a:srgbClr val="E3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28388F"/>
                </a:solidFill>
              </a:rPr>
              <a:t>REPEAT FOR EACH SUBJECT YOU HAVE THAT DAY</a:t>
            </a:r>
            <a:endParaRPr lang="en-GB" sz="1600" b="1" dirty="0">
              <a:solidFill>
                <a:srgbClr val="28388F"/>
              </a:solidFill>
            </a:endParaRPr>
          </a:p>
        </p:txBody>
      </p:sp>
      <p:sp>
        <p:nvSpPr>
          <p:cNvPr id="17" name="Rectangle 16"/>
          <p:cNvSpPr/>
          <p:nvPr/>
        </p:nvSpPr>
        <p:spPr>
          <a:xfrm>
            <a:off x="143320" y="5827792"/>
            <a:ext cx="4157640" cy="487579"/>
          </a:xfrm>
          <a:prstGeom prst="rect">
            <a:avLst/>
          </a:prstGeom>
          <a:noFill/>
          <a:ln>
            <a:solidFill>
              <a:srgbClr val="38B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28388F"/>
                </a:solidFill>
              </a:rPr>
              <a:t>ASSIGNMENTS are tasks you need to complete and submit for feedback</a:t>
            </a:r>
            <a:endParaRPr lang="en-GB" sz="1600" b="1" dirty="0">
              <a:solidFill>
                <a:srgbClr val="28388F"/>
              </a:solidFill>
            </a:endParaRPr>
          </a:p>
        </p:txBody>
      </p:sp>
      <p:grpSp>
        <p:nvGrpSpPr>
          <p:cNvPr id="23" name="Group 22"/>
          <p:cNvGrpSpPr/>
          <p:nvPr/>
        </p:nvGrpSpPr>
        <p:grpSpPr>
          <a:xfrm>
            <a:off x="4441259" y="1059623"/>
            <a:ext cx="2368258" cy="796691"/>
            <a:chOff x="3499799" y="34916"/>
            <a:chExt cx="1327819" cy="796691"/>
          </a:xfrm>
        </p:grpSpPr>
        <p:sp>
          <p:nvSpPr>
            <p:cNvPr id="24" name="Rounded Rectangle 23"/>
            <p:cNvSpPr/>
            <p:nvPr/>
          </p:nvSpPr>
          <p:spPr>
            <a:xfrm>
              <a:off x="3499799" y="34916"/>
              <a:ext cx="1327819" cy="796691"/>
            </a:xfrm>
            <a:prstGeom prst="roundRect">
              <a:avLst>
                <a:gd name="adj" fmla="val 10000"/>
              </a:avLst>
            </a:prstGeom>
            <a:ln w="57150">
              <a:solidFill>
                <a:srgbClr val="FC454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Rounded Rectangle 4"/>
            <p:cNvSpPr txBox="1"/>
            <p:nvPr/>
          </p:nvSpPr>
          <p:spPr>
            <a:xfrm>
              <a:off x="3523133" y="58250"/>
              <a:ext cx="1281151" cy="750023"/>
            </a:xfrm>
            <a:prstGeom prst="rect">
              <a:avLst/>
            </a:prstGeom>
            <a:ln w="5715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a:effectLst/>
                  <a:latin typeface="+mn-lt"/>
                </a:rPr>
                <a:t>1.</a:t>
              </a:r>
              <a:r>
                <a:rPr lang="en-US" sz="1400" kern="1200">
                  <a:effectLst/>
                  <a:latin typeface="+mn-lt"/>
                </a:rPr>
                <a:t> VISIT YOUR </a:t>
              </a:r>
              <a:r>
                <a:rPr lang="en-US" sz="1400" b="1" kern="1200">
                  <a:effectLst/>
                  <a:latin typeface="+mn-lt"/>
                </a:rPr>
                <a:t>YEAR </a:t>
              </a:r>
              <a:r>
                <a:rPr lang="en-US" sz="1400" kern="1200">
                  <a:effectLst/>
                  <a:latin typeface="+mn-lt"/>
                </a:rPr>
                <a:t> and </a:t>
              </a:r>
              <a:r>
                <a:rPr lang="en-US" sz="1400" b="1" kern="1200">
                  <a:effectLst/>
                  <a:latin typeface="+mn-lt"/>
                </a:rPr>
                <a:t>FORM</a:t>
              </a:r>
              <a:r>
                <a:rPr lang="en-US" sz="1400" kern="1200">
                  <a:effectLst/>
                  <a:latin typeface="+mn-lt"/>
                </a:rPr>
                <a:t> PAGE</a:t>
              </a:r>
              <a:endParaRPr lang="en-US" sz="1400" kern="1200" dirty="0">
                <a:effectLst/>
                <a:latin typeface="+mn-lt"/>
              </a:endParaRPr>
            </a:p>
          </p:txBody>
        </p:sp>
      </p:grpSp>
      <p:grpSp>
        <p:nvGrpSpPr>
          <p:cNvPr id="26" name="Group 25"/>
          <p:cNvGrpSpPr/>
          <p:nvPr/>
        </p:nvGrpSpPr>
        <p:grpSpPr>
          <a:xfrm>
            <a:off x="4444054" y="2006853"/>
            <a:ext cx="2365463" cy="796691"/>
            <a:chOff x="1858946" y="2392047"/>
            <a:chExt cx="1327819" cy="796691"/>
          </a:xfrm>
        </p:grpSpPr>
        <p:sp>
          <p:nvSpPr>
            <p:cNvPr id="27" name="Rounded Rectangle 26"/>
            <p:cNvSpPr/>
            <p:nvPr/>
          </p:nvSpPr>
          <p:spPr>
            <a:xfrm>
              <a:off x="1858946" y="2392047"/>
              <a:ext cx="1327819" cy="796691"/>
            </a:xfrm>
            <a:prstGeom prst="roundRect">
              <a:avLst>
                <a:gd name="adj" fmla="val 10000"/>
              </a:avLst>
            </a:prstGeom>
            <a:ln w="57150">
              <a:solidFill>
                <a:srgbClr val="19A2B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8" name="Rounded Rectangle 4"/>
            <p:cNvSpPr txBox="1"/>
            <p:nvPr/>
          </p:nvSpPr>
          <p:spPr>
            <a:xfrm>
              <a:off x="1882280" y="2415381"/>
              <a:ext cx="1281151" cy="750023"/>
            </a:xfrm>
            <a:prstGeom prst="rect">
              <a:avLst/>
            </a:prstGeom>
            <a:ln w="5715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effectLst/>
                  <a:latin typeface="+mn-lt"/>
                </a:rPr>
                <a:t>2</a:t>
              </a:r>
              <a:r>
                <a:rPr lang="en-US" sz="1400" kern="1200" dirty="0">
                  <a:effectLst/>
                  <a:latin typeface="+mn-lt"/>
                </a:rPr>
                <a:t>. CHECK YOUR </a:t>
              </a:r>
              <a:r>
                <a:rPr lang="en-US" sz="1400" b="1" kern="1200" dirty="0">
                  <a:effectLst/>
                  <a:latin typeface="+mn-lt"/>
                </a:rPr>
                <a:t>DAILY </a:t>
              </a:r>
              <a:r>
                <a:rPr lang="en-US" sz="1400" kern="1200" dirty="0">
                  <a:effectLst/>
                  <a:latin typeface="+mn-lt"/>
                </a:rPr>
                <a:t>TIMETABLE</a:t>
              </a:r>
              <a:endParaRPr lang="en-GB" sz="1400" kern="1200" dirty="0">
                <a:effectLst/>
                <a:latin typeface="+mn-lt"/>
              </a:endParaRPr>
            </a:p>
          </p:txBody>
        </p:sp>
      </p:grpSp>
      <p:grpSp>
        <p:nvGrpSpPr>
          <p:cNvPr id="29" name="Group 28"/>
          <p:cNvGrpSpPr/>
          <p:nvPr/>
        </p:nvGrpSpPr>
        <p:grpSpPr>
          <a:xfrm>
            <a:off x="4443773" y="2952862"/>
            <a:ext cx="2329569" cy="796691"/>
            <a:chOff x="3717893" y="2392047"/>
            <a:chExt cx="1327819" cy="796691"/>
          </a:xfrm>
        </p:grpSpPr>
        <p:sp>
          <p:nvSpPr>
            <p:cNvPr id="30" name="Rounded Rectangle 29"/>
            <p:cNvSpPr/>
            <p:nvPr/>
          </p:nvSpPr>
          <p:spPr>
            <a:xfrm>
              <a:off x="3717893" y="2392047"/>
              <a:ext cx="1327819" cy="796691"/>
            </a:xfrm>
            <a:prstGeom prst="roundRect">
              <a:avLst>
                <a:gd name="adj" fmla="val 10000"/>
              </a:avLst>
            </a:prstGeom>
            <a:ln w="57150">
              <a:solidFill>
                <a:srgbClr val="8FC44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1" name="Rounded Rectangle 4"/>
            <p:cNvSpPr txBox="1"/>
            <p:nvPr/>
          </p:nvSpPr>
          <p:spPr>
            <a:xfrm>
              <a:off x="3741227" y="2415381"/>
              <a:ext cx="1281151" cy="750023"/>
            </a:xfrm>
            <a:prstGeom prst="rect">
              <a:avLst/>
            </a:prstGeom>
            <a:ln w="5715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a:effectLst/>
                  <a:latin typeface="+mn-lt"/>
                </a:rPr>
                <a:t>3</a:t>
              </a:r>
              <a:r>
                <a:rPr lang="en-US" sz="1400" kern="1200">
                  <a:effectLst/>
                  <a:latin typeface="+mn-lt"/>
                </a:rPr>
                <a:t>. GO TO EACH </a:t>
              </a:r>
              <a:r>
                <a:rPr lang="en-US" sz="1400" b="1" u="sng" kern="1200">
                  <a:effectLst/>
                  <a:latin typeface="+mn-lt"/>
                </a:rPr>
                <a:t>SUBJECT</a:t>
              </a:r>
              <a:r>
                <a:rPr lang="en-US" sz="1400" b="1" kern="1200">
                  <a:effectLst/>
                  <a:latin typeface="+mn-lt"/>
                </a:rPr>
                <a:t> TEAM</a:t>
              </a:r>
              <a:endParaRPr lang="en-GB" sz="1400" kern="1200" dirty="0">
                <a:effectLst/>
                <a:latin typeface="+mn-lt"/>
              </a:endParaRPr>
            </a:p>
          </p:txBody>
        </p:sp>
      </p:grpSp>
      <p:grpSp>
        <p:nvGrpSpPr>
          <p:cNvPr id="32" name="Group 31"/>
          <p:cNvGrpSpPr/>
          <p:nvPr/>
        </p:nvGrpSpPr>
        <p:grpSpPr>
          <a:xfrm>
            <a:off x="4450634" y="3914673"/>
            <a:ext cx="2332083" cy="796691"/>
            <a:chOff x="5576840" y="2392047"/>
            <a:chExt cx="1327819" cy="796691"/>
          </a:xfrm>
        </p:grpSpPr>
        <p:sp>
          <p:nvSpPr>
            <p:cNvPr id="33" name="Rounded Rectangle 32"/>
            <p:cNvSpPr/>
            <p:nvPr/>
          </p:nvSpPr>
          <p:spPr>
            <a:xfrm>
              <a:off x="5576840" y="2392047"/>
              <a:ext cx="1327819" cy="796691"/>
            </a:xfrm>
            <a:prstGeom prst="roundRect">
              <a:avLst>
                <a:gd name="adj" fmla="val 10000"/>
              </a:avLst>
            </a:prstGeom>
            <a:ln w="57150">
              <a:solidFill>
                <a:srgbClr val="F4923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4" name="Rounded Rectangle 4"/>
            <p:cNvSpPr txBox="1"/>
            <p:nvPr/>
          </p:nvSpPr>
          <p:spPr>
            <a:xfrm>
              <a:off x="5600174" y="2415381"/>
              <a:ext cx="1281151" cy="750023"/>
            </a:xfrm>
            <a:prstGeom prst="rect">
              <a:avLst/>
            </a:prstGeom>
            <a:ln w="5715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a:effectLst/>
                  <a:latin typeface="+mn-lt"/>
                </a:rPr>
                <a:t>4</a:t>
              </a:r>
              <a:r>
                <a:rPr lang="en-US" sz="1400" kern="1200">
                  <a:effectLst/>
                  <a:latin typeface="+mn-lt"/>
                </a:rPr>
                <a:t>. CHECK </a:t>
              </a:r>
              <a:r>
                <a:rPr lang="en-US" sz="1400" b="1" u="sng" kern="1200">
                  <a:effectLst/>
                  <a:latin typeface="+mn-lt"/>
                </a:rPr>
                <a:t>POSTS</a:t>
              </a:r>
              <a:r>
                <a:rPr lang="en-US" sz="1400" kern="1200">
                  <a:effectLst/>
                  <a:latin typeface="+mn-lt"/>
                </a:rPr>
                <a:t>.</a:t>
              </a:r>
              <a:endParaRPr lang="en-GB" sz="1400" kern="1200" dirty="0">
                <a:effectLst/>
                <a:latin typeface="+mn-lt"/>
              </a:endParaRPr>
            </a:p>
          </p:txBody>
        </p:sp>
      </p:grpSp>
      <p:grpSp>
        <p:nvGrpSpPr>
          <p:cNvPr id="35" name="Group 34"/>
          <p:cNvGrpSpPr/>
          <p:nvPr/>
        </p:nvGrpSpPr>
        <p:grpSpPr>
          <a:xfrm>
            <a:off x="4500993" y="4894398"/>
            <a:ext cx="2231367" cy="796691"/>
            <a:chOff x="7435788" y="2392047"/>
            <a:chExt cx="1304485" cy="796691"/>
          </a:xfrm>
        </p:grpSpPr>
        <p:sp>
          <p:nvSpPr>
            <p:cNvPr id="36" name="Rounded Rectangle 35"/>
            <p:cNvSpPr/>
            <p:nvPr/>
          </p:nvSpPr>
          <p:spPr>
            <a:xfrm>
              <a:off x="7435788" y="2392047"/>
              <a:ext cx="1304485" cy="796691"/>
            </a:xfrm>
            <a:prstGeom prst="roundRect">
              <a:avLst>
                <a:gd name="adj" fmla="val 10000"/>
              </a:avLst>
            </a:prstGeom>
            <a:ln w="57150">
              <a:solidFill>
                <a:srgbClr val="E31965"/>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7" name="Rounded Rectangle 4"/>
            <p:cNvSpPr txBox="1"/>
            <p:nvPr/>
          </p:nvSpPr>
          <p:spPr>
            <a:xfrm>
              <a:off x="7459121" y="2415381"/>
              <a:ext cx="1281151" cy="750023"/>
            </a:xfrm>
            <a:prstGeom prst="rect">
              <a:avLst/>
            </a:prstGeom>
            <a:ln w="5715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effectLst/>
                  <a:latin typeface="+mn-lt"/>
                </a:rPr>
                <a:t>5</a:t>
              </a:r>
              <a:r>
                <a:rPr lang="en-US" sz="1400" kern="1200" dirty="0">
                  <a:effectLst/>
                  <a:latin typeface="+mn-lt"/>
                </a:rPr>
                <a:t>. GO TO </a:t>
              </a:r>
              <a:r>
                <a:rPr lang="en-US" sz="1400" b="1" u="sng" kern="1200" dirty="0">
                  <a:effectLst/>
                  <a:latin typeface="+mn-lt"/>
                </a:rPr>
                <a:t>FILES</a:t>
              </a:r>
              <a:r>
                <a:rPr lang="en-US" sz="1400" kern="1200" dirty="0">
                  <a:effectLst/>
                  <a:latin typeface="+mn-lt"/>
                </a:rPr>
                <a:t>  AND COMPLETE YOUR LESSON</a:t>
              </a:r>
            </a:p>
          </p:txBody>
        </p:sp>
      </p:grpSp>
      <p:grpSp>
        <p:nvGrpSpPr>
          <p:cNvPr id="38" name="Group 37"/>
          <p:cNvGrpSpPr/>
          <p:nvPr/>
        </p:nvGrpSpPr>
        <p:grpSpPr>
          <a:xfrm>
            <a:off x="4491639" y="5843719"/>
            <a:ext cx="2208731" cy="796691"/>
            <a:chOff x="9294733" y="2392047"/>
            <a:chExt cx="1327819" cy="796691"/>
          </a:xfrm>
        </p:grpSpPr>
        <p:sp>
          <p:nvSpPr>
            <p:cNvPr id="39" name="Rounded Rectangle 38"/>
            <p:cNvSpPr/>
            <p:nvPr/>
          </p:nvSpPr>
          <p:spPr>
            <a:xfrm>
              <a:off x="9294733" y="2392047"/>
              <a:ext cx="1327819" cy="796691"/>
            </a:xfrm>
            <a:prstGeom prst="roundRect">
              <a:avLst>
                <a:gd name="adj" fmla="val 10000"/>
              </a:avLst>
            </a:prstGeom>
            <a:ln w="57150">
              <a:solidFill>
                <a:srgbClr val="38B6F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0" name="Rounded Rectangle 4"/>
            <p:cNvSpPr txBox="1"/>
            <p:nvPr/>
          </p:nvSpPr>
          <p:spPr>
            <a:xfrm>
              <a:off x="9318067" y="2415381"/>
              <a:ext cx="1281151" cy="750023"/>
            </a:xfrm>
            <a:prstGeom prst="rect">
              <a:avLst/>
            </a:prstGeom>
            <a:ln w="5715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effectLst/>
                  <a:latin typeface="+mn-lt"/>
                </a:rPr>
                <a:t>6. COMPLETE ANY </a:t>
              </a:r>
              <a:r>
                <a:rPr lang="en-US" sz="1400" b="1" u="sng" kern="1200" dirty="0">
                  <a:effectLst/>
                  <a:latin typeface="+mn-lt"/>
                </a:rPr>
                <a:t>ASSIGNMENTS</a:t>
              </a:r>
              <a:endParaRPr lang="en-US" sz="1400" kern="1200" dirty="0">
                <a:effectLst/>
                <a:latin typeface="+mn-lt"/>
              </a:endParaRPr>
            </a:p>
          </p:txBody>
        </p:sp>
      </p:grpSp>
      <p:sp>
        <p:nvSpPr>
          <p:cNvPr id="2" name="Down Arrow 1"/>
          <p:cNvSpPr/>
          <p:nvPr/>
        </p:nvSpPr>
        <p:spPr>
          <a:xfrm>
            <a:off x="5467206" y="1846246"/>
            <a:ext cx="298938" cy="18394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Down Arrow 40"/>
          <p:cNvSpPr/>
          <p:nvPr/>
        </p:nvSpPr>
        <p:spPr>
          <a:xfrm>
            <a:off x="5459088" y="2834204"/>
            <a:ext cx="298938" cy="18394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Down Arrow 41"/>
          <p:cNvSpPr/>
          <p:nvPr/>
        </p:nvSpPr>
        <p:spPr>
          <a:xfrm>
            <a:off x="5467206" y="3748646"/>
            <a:ext cx="298938" cy="18394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Down Arrow 42"/>
          <p:cNvSpPr/>
          <p:nvPr/>
        </p:nvSpPr>
        <p:spPr>
          <a:xfrm>
            <a:off x="5431089" y="4714472"/>
            <a:ext cx="298938" cy="18394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Down Arrow 43"/>
          <p:cNvSpPr/>
          <p:nvPr/>
        </p:nvSpPr>
        <p:spPr>
          <a:xfrm>
            <a:off x="5426299" y="5683112"/>
            <a:ext cx="298938" cy="18394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165274" y="4871767"/>
            <a:ext cx="4135685" cy="484529"/>
          </a:xfrm>
          <a:prstGeom prst="rect">
            <a:avLst/>
          </a:prstGeom>
          <a:noFill/>
          <a:ln>
            <a:solidFill>
              <a:srgbClr val="E3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E31965"/>
                </a:solidFill>
              </a:rPr>
              <a:t>FILES have all of your lesson resources</a:t>
            </a:r>
            <a:endParaRPr lang="en-GB" sz="1600" b="1" dirty="0">
              <a:solidFill>
                <a:srgbClr val="E31965"/>
              </a:solidFill>
            </a:endParaRPr>
          </a:p>
        </p:txBody>
      </p:sp>
      <p:sp>
        <p:nvSpPr>
          <p:cNvPr id="5" name="U-Turn Arrow 4"/>
          <p:cNvSpPr/>
          <p:nvPr/>
        </p:nvSpPr>
        <p:spPr>
          <a:xfrm rot="16200000" flipV="1">
            <a:off x="5864508" y="3952863"/>
            <a:ext cx="3389961" cy="1520523"/>
          </a:xfrm>
          <a:prstGeom prst="uturnArrow">
            <a:avLst/>
          </a:prstGeom>
          <a:solidFill>
            <a:srgbClr val="FC4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972416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81" y="5488638"/>
            <a:ext cx="1151772" cy="1151772"/>
          </a:xfrm>
          <a:prstGeom prst="rect">
            <a:avLst/>
          </a:prstGeom>
        </p:spPr>
      </p:pic>
      <p:pic>
        <p:nvPicPr>
          <p:cNvPr id="6" name="Picture 2" descr="Picture 2"/>
          <p:cNvPicPr>
            <a:picLocks noChangeAspect="1"/>
          </p:cNvPicPr>
          <p:nvPr/>
        </p:nvPicPr>
        <p:blipFill>
          <a:blip r:embed="rId4"/>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FC454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Year and Form Teams</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2705" r="20190"/>
          <a:stretch/>
        </p:blipFill>
        <p:spPr>
          <a:xfrm>
            <a:off x="10903257" y="167425"/>
            <a:ext cx="1007436" cy="844115"/>
          </a:xfrm>
          <a:prstGeom prst="rect">
            <a:avLst/>
          </a:prstGeom>
        </p:spPr>
      </p:pic>
      <p:pic>
        <p:nvPicPr>
          <p:cNvPr id="9" name="Picture 8"/>
          <p:cNvPicPr/>
          <p:nvPr/>
        </p:nvPicPr>
        <p:blipFill rotWithShape="1">
          <a:blip r:embed="rId6" cstate="email">
            <a:extLst>
              <a:ext uri="{28A0092B-C50C-407E-A947-70E740481C1C}">
                <a14:useLocalDpi xmlns:a14="http://schemas.microsoft.com/office/drawing/2010/main" val="0"/>
              </a:ext>
            </a:extLst>
          </a:blip>
          <a:srcRect l="34537" r="53904"/>
          <a:stretch/>
        </p:blipFill>
        <p:spPr bwMode="auto">
          <a:xfrm>
            <a:off x="10938415" y="2112994"/>
            <a:ext cx="1036828" cy="1250259"/>
          </a:xfrm>
          <a:prstGeom prst="rect">
            <a:avLst/>
          </a:prstGeom>
          <a:noFill/>
          <a:ln>
            <a:noFill/>
          </a:ln>
          <a:effectLst/>
        </p:spPr>
      </p:pic>
      <p:pic>
        <p:nvPicPr>
          <p:cNvPr id="10" name="Picture 9"/>
          <p:cNvPicPr/>
          <p:nvPr/>
        </p:nvPicPr>
        <p:blipFill rotWithShape="1">
          <a:blip r:embed="rId6" cstate="email">
            <a:extLst>
              <a:ext uri="{28A0092B-C50C-407E-A947-70E740481C1C}">
                <a14:useLocalDpi xmlns:a14="http://schemas.microsoft.com/office/drawing/2010/main" val="0"/>
              </a:ext>
            </a:extLst>
          </a:blip>
          <a:srcRect l="56916" r="32147"/>
          <a:stretch/>
        </p:blipFill>
        <p:spPr bwMode="auto">
          <a:xfrm>
            <a:off x="11000483" y="3255070"/>
            <a:ext cx="981006" cy="1250258"/>
          </a:xfrm>
          <a:prstGeom prst="rect">
            <a:avLst/>
          </a:prstGeom>
          <a:noFill/>
          <a:ln>
            <a:noFill/>
          </a:ln>
          <a:effectLst/>
        </p:spPr>
      </p:pic>
      <p:pic>
        <p:nvPicPr>
          <p:cNvPr id="11" name="Picture 10"/>
          <p:cNvPicPr/>
          <p:nvPr/>
        </p:nvPicPr>
        <p:blipFill rotWithShape="1">
          <a:blip r:embed="rId6" cstate="email">
            <a:extLst>
              <a:ext uri="{28A0092B-C50C-407E-A947-70E740481C1C}">
                <a14:useLocalDpi xmlns:a14="http://schemas.microsoft.com/office/drawing/2010/main" val="0"/>
              </a:ext>
            </a:extLst>
          </a:blip>
          <a:srcRect l="78053" r="10974"/>
          <a:stretch/>
        </p:blipFill>
        <p:spPr bwMode="auto">
          <a:xfrm>
            <a:off x="10964696" y="985782"/>
            <a:ext cx="984267" cy="1250258"/>
          </a:xfrm>
          <a:prstGeom prst="rect">
            <a:avLst/>
          </a:prstGeom>
          <a:noFill/>
          <a:ln>
            <a:noFill/>
          </a:ln>
          <a:effectLst/>
        </p:spPr>
      </p:pic>
      <p:pic>
        <p:nvPicPr>
          <p:cNvPr id="12" name="Picture 11"/>
          <p:cNvPicPr/>
          <p:nvPr/>
        </p:nvPicPr>
        <p:blipFill rotWithShape="1">
          <a:blip r:embed="rId6" cstate="email">
            <a:extLst>
              <a:ext uri="{28A0092B-C50C-407E-A947-70E740481C1C}">
                <a14:useLocalDpi xmlns:a14="http://schemas.microsoft.com/office/drawing/2010/main" val="0"/>
              </a:ext>
            </a:extLst>
          </a:blip>
          <a:srcRect l="11732" r="76037"/>
          <a:stretch/>
        </p:blipFill>
        <p:spPr bwMode="auto">
          <a:xfrm>
            <a:off x="10921188" y="4343281"/>
            <a:ext cx="1097039" cy="1250259"/>
          </a:xfrm>
          <a:prstGeom prst="rect">
            <a:avLst/>
          </a:prstGeom>
          <a:noFill/>
          <a:ln>
            <a:noFill/>
          </a:ln>
          <a:effectLst/>
        </p:spPr>
      </p:pic>
      <p:pic>
        <p:nvPicPr>
          <p:cNvPr id="23" name="Content Placeholder 9" descr="(66) General (CHS Year 9) | Microsoft Teams - Internet Explorer">
            <a:hlinkClick r:id="rId7"/>
          </p:cNvPr>
          <p:cNvPicPr>
            <a:picLocks noGrp="1" noChangeAspect="1"/>
          </p:cNvPicPr>
          <p:nvPr>
            <p:ph idx="1"/>
          </p:nvPr>
        </p:nvPicPr>
        <p:blipFill rotWithShape="1">
          <a:blip r:embed="rId8" cstate="print">
            <a:extLst>
              <a:ext uri="{28A0092B-C50C-407E-A947-70E740481C1C}">
                <a14:useLocalDpi xmlns:a14="http://schemas.microsoft.com/office/drawing/2010/main" val="0"/>
              </a:ext>
            </a:extLst>
          </a:blip>
          <a:srcRect r="19111"/>
          <a:stretch/>
        </p:blipFill>
        <p:spPr>
          <a:xfrm>
            <a:off x="168499" y="1171923"/>
            <a:ext cx="4483510" cy="2548308"/>
          </a:xfrm>
        </p:spPr>
      </p:pic>
      <p:pic>
        <p:nvPicPr>
          <p:cNvPr id="24" name="Picture 23" descr="(57) General (CHS Year 9) | Microsoft Teams - Internet Explorer"/>
          <p:cNvPicPr>
            <a:picLocks noChangeAspect="1"/>
          </p:cNvPicPr>
          <p:nvPr/>
        </p:nvPicPr>
        <p:blipFill rotWithShape="1">
          <a:blip r:embed="rId9" cstate="print">
            <a:extLst>
              <a:ext uri="{28A0092B-C50C-407E-A947-70E740481C1C}">
                <a14:useLocalDpi xmlns:a14="http://schemas.microsoft.com/office/drawing/2010/main" val="0"/>
              </a:ext>
            </a:extLst>
          </a:blip>
          <a:srcRect t="12956" r="5967"/>
          <a:stretch/>
        </p:blipFill>
        <p:spPr>
          <a:xfrm>
            <a:off x="168499" y="3871168"/>
            <a:ext cx="4483510" cy="2185950"/>
          </a:xfrm>
          <a:prstGeom prst="rect">
            <a:avLst/>
          </a:prstGeom>
        </p:spPr>
      </p:pic>
      <p:sp>
        <p:nvSpPr>
          <p:cNvPr id="25" name="Rectangle 24"/>
          <p:cNvSpPr/>
          <p:nvPr/>
        </p:nvSpPr>
        <p:spPr>
          <a:xfrm>
            <a:off x="5652587" y="4003898"/>
            <a:ext cx="4365521" cy="529389"/>
          </a:xfrm>
          <a:prstGeom prst="rect">
            <a:avLst/>
          </a:prstGeom>
          <a:noFill/>
          <a:ln>
            <a:solidFill>
              <a:srgbClr val="8FC4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8FC449"/>
                </a:solidFill>
                <a:latin typeface="Calibri"/>
              </a:rPr>
              <a:t>ASSEMBLIES </a:t>
            </a:r>
            <a:endParaRPr lang="en-GB" dirty="0">
              <a:solidFill>
                <a:srgbClr val="8FC449"/>
              </a:solidFill>
              <a:latin typeface="Calibri"/>
            </a:endParaRPr>
          </a:p>
        </p:txBody>
      </p:sp>
      <p:sp>
        <p:nvSpPr>
          <p:cNvPr id="26" name="Rectangle 25"/>
          <p:cNvSpPr/>
          <p:nvPr/>
        </p:nvSpPr>
        <p:spPr>
          <a:xfrm>
            <a:off x="5652588" y="4631643"/>
            <a:ext cx="4365521" cy="508681"/>
          </a:xfrm>
          <a:prstGeom prst="rect">
            <a:avLst/>
          </a:prstGeom>
          <a:noFill/>
          <a:ln>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9D9D9D"/>
                </a:solidFill>
                <a:latin typeface="Calibri"/>
              </a:rPr>
              <a:t>WELL BEING AND SAFEFUARDING MESSAGES</a:t>
            </a:r>
            <a:endParaRPr lang="en-GB" dirty="0">
              <a:solidFill>
                <a:srgbClr val="9D9D9D"/>
              </a:solidFill>
              <a:latin typeface="Calibri"/>
            </a:endParaRPr>
          </a:p>
        </p:txBody>
      </p:sp>
      <p:sp>
        <p:nvSpPr>
          <p:cNvPr id="27" name="Rectangle 26"/>
          <p:cNvSpPr/>
          <p:nvPr/>
        </p:nvSpPr>
        <p:spPr>
          <a:xfrm>
            <a:off x="5652587" y="5260806"/>
            <a:ext cx="4365522" cy="529389"/>
          </a:xfrm>
          <a:prstGeom prst="rect">
            <a:avLst/>
          </a:prstGeom>
          <a:noFill/>
          <a:ln>
            <a:solidFill>
              <a:srgbClr val="E60E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E60E63"/>
                </a:solidFill>
                <a:latin typeface="Calibri"/>
              </a:rPr>
              <a:t>COMPETITIONS</a:t>
            </a:r>
            <a:endParaRPr lang="en-GB" dirty="0">
              <a:solidFill>
                <a:srgbClr val="E60E63"/>
              </a:solidFill>
              <a:latin typeface="Calibri"/>
            </a:endParaRPr>
          </a:p>
        </p:txBody>
      </p:sp>
      <p:sp>
        <p:nvSpPr>
          <p:cNvPr id="28" name="Rectangle 27"/>
          <p:cNvSpPr/>
          <p:nvPr/>
        </p:nvSpPr>
        <p:spPr>
          <a:xfrm>
            <a:off x="5652586" y="2725681"/>
            <a:ext cx="4365522" cy="529389"/>
          </a:xfrm>
          <a:prstGeom prst="rect">
            <a:avLst/>
          </a:prstGeom>
          <a:noFill/>
          <a:ln>
            <a:solidFill>
              <a:srgbClr val="19A2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9A2B0"/>
                </a:solidFill>
                <a:latin typeface="Calibri"/>
              </a:rPr>
              <a:t>MESSAGES FROM HOY AND FORM TUTOR </a:t>
            </a:r>
            <a:endParaRPr lang="en-GB" dirty="0">
              <a:solidFill>
                <a:srgbClr val="19A2B0"/>
              </a:solidFill>
              <a:latin typeface="Calibri"/>
            </a:endParaRPr>
          </a:p>
        </p:txBody>
      </p:sp>
      <p:sp>
        <p:nvSpPr>
          <p:cNvPr id="29" name="Rectangle 28"/>
          <p:cNvSpPr/>
          <p:nvPr/>
        </p:nvSpPr>
        <p:spPr>
          <a:xfrm>
            <a:off x="5652586" y="3390769"/>
            <a:ext cx="4365522" cy="529389"/>
          </a:xfrm>
          <a:prstGeom prst="rect">
            <a:avLst/>
          </a:prstGeom>
          <a:noFill/>
          <a:ln>
            <a:solidFill>
              <a:srgbClr val="F49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49231"/>
                </a:solidFill>
                <a:latin typeface="Calibri"/>
              </a:rPr>
              <a:t>BE READY, BE SAFE, BE RESPECTFUL</a:t>
            </a:r>
            <a:endParaRPr lang="en-GB" dirty="0">
              <a:solidFill>
                <a:srgbClr val="F49231"/>
              </a:solidFill>
              <a:latin typeface="Calibri"/>
            </a:endParaRPr>
          </a:p>
        </p:txBody>
      </p:sp>
      <p:sp>
        <p:nvSpPr>
          <p:cNvPr id="30" name="Rectangle 29"/>
          <p:cNvSpPr/>
          <p:nvPr/>
        </p:nvSpPr>
        <p:spPr>
          <a:xfrm>
            <a:off x="5652587" y="5888551"/>
            <a:ext cx="4365522" cy="529389"/>
          </a:xfrm>
          <a:prstGeom prst="rect">
            <a:avLst/>
          </a:prstGeom>
          <a:noFill/>
          <a:ln>
            <a:solidFill>
              <a:srgbClr val="2838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28388F"/>
                </a:solidFill>
                <a:latin typeface="Calibri"/>
              </a:rPr>
              <a:t>PERSONAL DEVELOPMENT CURRICULUM</a:t>
            </a:r>
            <a:endParaRPr lang="en-GB" dirty="0">
              <a:solidFill>
                <a:srgbClr val="28388F"/>
              </a:solidFill>
              <a:latin typeface="Calibri"/>
            </a:endParaRPr>
          </a:p>
        </p:txBody>
      </p:sp>
      <p:sp>
        <p:nvSpPr>
          <p:cNvPr id="2" name="Right Arrow 1"/>
          <p:cNvSpPr/>
          <p:nvPr/>
        </p:nvSpPr>
        <p:spPr>
          <a:xfrm>
            <a:off x="4791000" y="4444963"/>
            <a:ext cx="764088" cy="629163"/>
          </a:xfrm>
          <a:prstGeom prst="rightArrow">
            <a:avLst/>
          </a:prstGeom>
          <a:solidFill>
            <a:srgbClr val="FC45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4891150" y="1156685"/>
            <a:ext cx="5751493" cy="1446550"/>
          </a:xfrm>
          <a:prstGeom prst="rect">
            <a:avLst/>
          </a:prstGeom>
          <a:noFill/>
        </p:spPr>
        <p:txBody>
          <a:bodyPr wrap="square" rtlCol="0">
            <a:spAutoFit/>
          </a:bodyPr>
          <a:lstStyle/>
          <a:p>
            <a:pPr algn="just"/>
            <a:r>
              <a:rPr lang="en-US" sz="2200" b="1" dirty="0">
                <a:solidFill>
                  <a:srgbClr val="FC4540"/>
                </a:solidFill>
              </a:rPr>
              <a:t>Year Group and Form Teams</a:t>
            </a:r>
          </a:p>
          <a:p>
            <a:pPr algn="just"/>
            <a:r>
              <a:rPr lang="en-US" sz="2200" dirty="0">
                <a:solidFill>
                  <a:srgbClr val="28388F"/>
                </a:solidFill>
              </a:rPr>
              <a:t>These are important teams for you to regularly check as they will have lots of key messages and pieces of information for you!</a:t>
            </a:r>
          </a:p>
        </p:txBody>
      </p:sp>
    </p:spTree>
    <p:extLst>
      <p:ext uri="{BB962C8B-B14F-4D97-AF65-F5344CB8AC3E}">
        <p14:creationId xmlns:p14="http://schemas.microsoft.com/office/powerpoint/2010/main" val="1367464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81" y="5488638"/>
            <a:ext cx="1151772" cy="1151772"/>
          </a:xfrm>
          <a:prstGeom prst="rect">
            <a:avLst/>
          </a:prstGeom>
        </p:spPr>
      </p:pic>
      <p:pic>
        <p:nvPicPr>
          <p:cNvPr id="6" name="Picture 2" descr="Picture 2"/>
          <p:cNvPicPr>
            <a:picLocks noChangeAspect="1"/>
          </p:cNvPicPr>
          <p:nvPr/>
        </p:nvPicPr>
        <p:blipFill>
          <a:blip r:embed="rId4"/>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FC454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Timetable</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2705" r="20190"/>
          <a:stretch/>
        </p:blipFill>
        <p:spPr>
          <a:xfrm>
            <a:off x="10903257" y="167425"/>
            <a:ext cx="1007436" cy="844115"/>
          </a:xfrm>
          <a:prstGeom prst="rect">
            <a:avLst/>
          </a:prstGeom>
        </p:spPr>
      </p:pic>
      <p:pic>
        <p:nvPicPr>
          <p:cNvPr id="9" name="Picture 8"/>
          <p:cNvPicPr/>
          <p:nvPr/>
        </p:nvPicPr>
        <p:blipFill rotWithShape="1">
          <a:blip r:embed="rId6" cstate="email">
            <a:extLst>
              <a:ext uri="{28A0092B-C50C-407E-A947-70E740481C1C}">
                <a14:useLocalDpi xmlns:a14="http://schemas.microsoft.com/office/drawing/2010/main" val="0"/>
              </a:ext>
            </a:extLst>
          </a:blip>
          <a:srcRect l="34537" r="53904"/>
          <a:stretch/>
        </p:blipFill>
        <p:spPr bwMode="auto">
          <a:xfrm>
            <a:off x="10938415" y="2112994"/>
            <a:ext cx="1036828" cy="1250259"/>
          </a:xfrm>
          <a:prstGeom prst="rect">
            <a:avLst/>
          </a:prstGeom>
          <a:noFill/>
          <a:ln>
            <a:noFill/>
          </a:ln>
          <a:effectLst/>
        </p:spPr>
      </p:pic>
      <p:pic>
        <p:nvPicPr>
          <p:cNvPr id="10" name="Picture 9"/>
          <p:cNvPicPr/>
          <p:nvPr/>
        </p:nvPicPr>
        <p:blipFill rotWithShape="1">
          <a:blip r:embed="rId6" cstate="email">
            <a:extLst>
              <a:ext uri="{28A0092B-C50C-407E-A947-70E740481C1C}">
                <a14:useLocalDpi xmlns:a14="http://schemas.microsoft.com/office/drawing/2010/main" val="0"/>
              </a:ext>
            </a:extLst>
          </a:blip>
          <a:srcRect l="56916" r="32147"/>
          <a:stretch/>
        </p:blipFill>
        <p:spPr bwMode="auto">
          <a:xfrm>
            <a:off x="11000483" y="3255070"/>
            <a:ext cx="981006" cy="1250258"/>
          </a:xfrm>
          <a:prstGeom prst="rect">
            <a:avLst/>
          </a:prstGeom>
          <a:noFill/>
          <a:ln>
            <a:noFill/>
          </a:ln>
          <a:effectLst/>
        </p:spPr>
      </p:pic>
      <p:pic>
        <p:nvPicPr>
          <p:cNvPr id="11" name="Picture 10"/>
          <p:cNvPicPr/>
          <p:nvPr/>
        </p:nvPicPr>
        <p:blipFill rotWithShape="1">
          <a:blip r:embed="rId6" cstate="email">
            <a:extLst>
              <a:ext uri="{28A0092B-C50C-407E-A947-70E740481C1C}">
                <a14:useLocalDpi xmlns:a14="http://schemas.microsoft.com/office/drawing/2010/main" val="0"/>
              </a:ext>
            </a:extLst>
          </a:blip>
          <a:srcRect l="78053" r="10974"/>
          <a:stretch/>
        </p:blipFill>
        <p:spPr bwMode="auto">
          <a:xfrm>
            <a:off x="10964696" y="985782"/>
            <a:ext cx="984267" cy="1250258"/>
          </a:xfrm>
          <a:prstGeom prst="rect">
            <a:avLst/>
          </a:prstGeom>
          <a:noFill/>
          <a:ln>
            <a:noFill/>
          </a:ln>
          <a:effectLst/>
        </p:spPr>
      </p:pic>
      <p:pic>
        <p:nvPicPr>
          <p:cNvPr id="12" name="Picture 11"/>
          <p:cNvPicPr/>
          <p:nvPr/>
        </p:nvPicPr>
        <p:blipFill rotWithShape="1">
          <a:blip r:embed="rId6" cstate="email">
            <a:extLst>
              <a:ext uri="{28A0092B-C50C-407E-A947-70E740481C1C}">
                <a14:useLocalDpi xmlns:a14="http://schemas.microsoft.com/office/drawing/2010/main" val="0"/>
              </a:ext>
            </a:extLst>
          </a:blip>
          <a:srcRect l="11732" r="76037"/>
          <a:stretch/>
        </p:blipFill>
        <p:spPr bwMode="auto">
          <a:xfrm>
            <a:off x="10921188" y="4343281"/>
            <a:ext cx="1097039" cy="1250259"/>
          </a:xfrm>
          <a:prstGeom prst="rect">
            <a:avLst/>
          </a:prstGeom>
          <a:noFill/>
          <a:ln>
            <a:noFill/>
          </a:ln>
          <a:effectLst/>
        </p:spPr>
      </p:pic>
      <p:sp>
        <p:nvSpPr>
          <p:cNvPr id="31" name="TextBox 30"/>
          <p:cNvSpPr txBox="1"/>
          <p:nvPr/>
        </p:nvSpPr>
        <p:spPr>
          <a:xfrm>
            <a:off x="168499" y="1059623"/>
            <a:ext cx="5751493" cy="4401205"/>
          </a:xfrm>
          <a:prstGeom prst="rect">
            <a:avLst/>
          </a:prstGeom>
          <a:noFill/>
        </p:spPr>
        <p:txBody>
          <a:bodyPr wrap="square" rtlCol="0">
            <a:spAutoFit/>
          </a:bodyPr>
          <a:lstStyle/>
          <a:p>
            <a:pPr algn="just"/>
            <a:r>
              <a:rPr lang="en-US" sz="2000" dirty="0">
                <a:solidFill>
                  <a:srgbClr val="28388F"/>
                </a:solidFill>
              </a:rPr>
              <a:t>This will be provided to you.  </a:t>
            </a:r>
          </a:p>
          <a:p>
            <a:pPr algn="just"/>
            <a:r>
              <a:rPr lang="en-US" sz="2000" dirty="0">
                <a:solidFill>
                  <a:srgbClr val="28388F"/>
                </a:solidFill>
              </a:rPr>
              <a:t>It may be flexible or structured and will usually involve English and </a:t>
            </a:r>
            <a:r>
              <a:rPr lang="en-US" sz="2000" dirty="0" err="1">
                <a:solidFill>
                  <a:srgbClr val="28388F"/>
                </a:solidFill>
              </a:rPr>
              <a:t>Maths</a:t>
            </a:r>
            <a:r>
              <a:rPr lang="en-US" sz="2000" dirty="0">
                <a:solidFill>
                  <a:srgbClr val="28388F"/>
                </a:solidFill>
              </a:rPr>
              <a:t> everyday, Science most days and then your other subjects on assigned days.  </a:t>
            </a:r>
          </a:p>
          <a:p>
            <a:pPr algn="just"/>
            <a:endParaRPr lang="en-US" sz="2000" b="1" dirty="0">
              <a:solidFill>
                <a:srgbClr val="28388F"/>
              </a:solidFill>
            </a:endParaRPr>
          </a:p>
          <a:p>
            <a:pPr algn="just"/>
            <a:endParaRPr lang="en-US" sz="2000" b="1" dirty="0">
              <a:solidFill>
                <a:srgbClr val="28388F"/>
              </a:solidFill>
            </a:endParaRPr>
          </a:p>
          <a:p>
            <a:pPr algn="just"/>
            <a:r>
              <a:rPr lang="en-US" sz="2000" b="1" dirty="0">
                <a:solidFill>
                  <a:srgbClr val="28388F"/>
                </a:solidFill>
              </a:rPr>
              <a:t>LIVE LESSONS</a:t>
            </a:r>
            <a:endParaRPr lang="en-GB" sz="2000" b="1" dirty="0">
              <a:solidFill>
                <a:srgbClr val="28388F"/>
              </a:solidFill>
            </a:endParaRPr>
          </a:p>
          <a:p>
            <a:pPr algn="just"/>
            <a:r>
              <a:rPr lang="en-US" sz="2000" dirty="0">
                <a:solidFill>
                  <a:srgbClr val="28388F"/>
                </a:solidFill>
              </a:rPr>
              <a:t>Live Lessons will be offered through MS Teams.  </a:t>
            </a:r>
          </a:p>
          <a:p>
            <a:pPr algn="just"/>
            <a:r>
              <a:rPr lang="en-US" sz="2000" dirty="0">
                <a:solidFill>
                  <a:srgbClr val="28388F"/>
                </a:solidFill>
              </a:rPr>
              <a:t>We will share further info on this later.  These will be part of your timetable.</a:t>
            </a:r>
          </a:p>
          <a:p>
            <a:pPr algn="just"/>
            <a:endParaRPr lang="en-US" sz="2000" dirty="0">
              <a:solidFill>
                <a:srgbClr val="28388F"/>
              </a:solidFill>
            </a:endParaRPr>
          </a:p>
          <a:p>
            <a:pPr algn="just"/>
            <a:r>
              <a:rPr lang="en-US" sz="2000" dirty="0">
                <a:solidFill>
                  <a:srgbClr val="FC4540"/>
                </a:solidFill>
              </a:rPr>
              <a:t>You should also notice you have a calendar in MS Teams, this will also have key information for you, such as your timetable!</a:t>
            </a:r>
          </a:p>
        </p:txBody>
      </p:sp>
      <p:pic>
        <p:nvPicPr>
          <p:cNvPr id="22" name="Picture 21" descr="How can I be successful with my distance learning in Year 9? | Chorlton High School - Internet Explorer"/>
          <p:cNvPicPr>
            <a:picLocks noChangeAspect="1"/>
          </p:cNvPicPr>
          <p:nvPr/>
        </p:nvPicPr>
        <p:blipFill rotWithShape="1">
          <a:blip r:embed="rId7">
            <a:extLst>
              <a:ext uri="{28A0092B-C50C-407E-A947-70E740481C1C}">
                <a14:useLocalDpi xmlns:a14="http://schemas.microsoft.com/office/drawing/2010/main" val="0"/>
              </a:ext>
            </a:extLst>
          </a:blip>
          <a:srcRect l="57909" t="38751" r="7911" b="6282"/>
          <a:stretch/>
        </p:blipFill>
        <p:spPr>
          <a:xfrm>
            <a:off x="6096000" y="1075764"/>
            <a:ext cx="4588242" cy="3646548"/>
          </a:xfrm>
          <a:prstGeom prst="rect">
            <a:avLst/>
          </a:prstGeom>
        </p:spPr>
      </p:pic>
      <p:pic>
        <p:nvPicPr>
          <p:cNvPr id="32" name="Picture 31" descr="(57) General (CHS Year 9) | Microsoft Teams - Internet Explorer"/>
          <p:cNvPicPr>
            <a:picLocks noChangeAspect="1"/>
          </p:cNvPicPr>
          <p:nvPr/>
        </p:nvPicPr>
        <p:blipFill rotWithShape="1">
          <a:blip r:embed="rId8">
            <a:extLst>
              <a:ext uri="{28A0092B-C50C-407E-A947-70E740481C1C}">
                <a14:useLocalDpi xmlns:a14="http://schemas.microsoft.com/office/drawing/2010/main" val="0"/>
              </a:ext>
            </a:extLst>
          </a:blip>
          <a:srcRect l="40149" t="42374" r="40000"/>
          <a:stretch/>
        </p:blipFill>
        <p:spPr>
          <a:xfrm>
            <a:off x="9269260" y="4765192"/>
            <a:ext cx="1307132" cy="1875217"/>
          </a:xfrm>
          <a:prstGeom prst="rect">
            <a:avLst/>
          </a:prstGeom>
        </p:spPr>
      </p:pic>
    </p:spTree>
    <p:extLst>
      <p:ext uri="{BB962C8B-B14F-4D97-AF65-F5344CB8AC3E}">
        <p14:creationId xmlns:p14="http://schemas.microsoft.com/office/powerpoint/2010/main" val="2962404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81" y="5488638"/>
            <a:ext cx="1151772" cy="1151772"/>
          </a:xfrm>
          <a:prstGeom prst="rect">
            <a:avLst/>
          </a:prstGeom>
        </p:spPr>
      </p:pic>
      <p:pic>
        <p:nvPicPr>
          <p:cNvPr id="6" name="Picture 2" descr="Picture 2"/>
          <p:cNvPicPr>
            <a:picLocks noChangeAspect="1"/>
          </p:cNvPicPr>
          <p:nvPr/>
        </p:nvPicPr>
        <p:blipFill>
          <a:blip r:embed="rId4"/>
          <a:stretch>
            <a:fillRect/>
          </a:stretch>
        </p:blipFill>
        <p:spPr>
          <a:xfrm>
            <a:off x="0" y="6679047"/>
            <a:ext cx="12192000" cy="178954"/>
          </a:xfrm>
          <a:prstGeom prst="rect">
            <a:avLst/>
          </a:prstGeom>
          <a:ln w="12700">
            <a:miter lim="400000"/>
          </a:ln>
        </p:spPr>
      </p:pic>
      <p:sp>
        <p:nvSpPr>
          <p:cNvPr id="7" name="Title 1"/>
          <p:cNvSpPr txBox="1">
            <a:spLocks/>
          </p:cNvSpPr>
          <p:nvPr/>
        </p:nvSpPr>
        <p:spPr>
          <a:xfrm>
            <a:off x="168499" y="167425"/>
            <a:ext cx="10515600" cy="853561"/>
          </a:xfrm>
          <a:prstGeom prst="rect">
            <a:avLst/>
          </a:prstGeom>
          <a:solidFill>
            <a:srgbClr val="FC454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Subject Teams and POSTS</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2705" r="20190"/>
          <a:stretch/>
        </p:blipFill>
        <p:spPr>
          <a:xfrm>
            <a:off x="10903257" y="167425"/>
            <a:ext cx="1007436" cy="844115"/>
          </a:xfrm>
          <a:prstGeom prst="rect">
            <a:avLst/>
          </a:prstGeom>
        </p:spPr>
      </p:pic>
      <p:pic>
        <p:nvPicPr>
          <p:cNvPr id="9" name="Picture 8"/>
          <p:cNvPicPr/>
          <p:nvPr/>
        </p:nvPicPr>
        <p:blipFill rotWithShape="1">
          <a:blip r:embed="rId6" cstate="email">
            <a:extLst>
              <a:ext uri="{28A0092B-C50C-407E-A947-70E740481C1C}">
                <a14:useLocalDpi xmlns:a14="http://schemas.microsoft.com/office/drawing/2010/main" val="0"/>
              </a:ext>
            </a:extLst>
          </a:blip>
          <a:srcRect l="34537" r="53904"/>
          <a:stretch/>
        </p:blipFill>
        <p:spPr bwMode="auto">
          <a:xfrm>
            <a:off x="10938415" y="2112994"/>
            <a:ext cx="1036828" cy="1250259"/>
          </a:xfrm>
          <a:prstGeom prst="rect">
            <a:avLst/>
          </a:prstGeom>
          <a:noFill/>
          <a:ln>
            <a:noFill/>
          </a:ln>
          <a:effectLst/>
        </p:spPr>
      </p:pic>
      <p:pic>
        <p:nvPicPr>
          <p:cNvPr id="10" name="Picture 9"/>
          <p:cNvPicPr/>
          <p:nvPr/>
        </p:nvPicPr>
        <p:blipFill rotWithShape="1">
          <a:blip r:embed="rId6" cstate="email">
            <a:extLst>
              <a:ext uri="{28A0092B-C50C-407E-A947-70E740481C1C}">
                <a14:useLocalDpi xmlns:a14="http://schemas.microsoft.com/office/drawing/2010/main" val="0"/>
              </a:ext>
            </a:extLst>
          </a:blip>
          <a:srcRect l="56916" r="32147"/>
          <a:stretch/>
        </p:blipFill>
        <p:spPr bwMode="auto">
          <a:xfrm>
            <a:off x="11000483" y="3255070"/>
            <a:ext cx="981006" cy="1250258"/>
          </a:xfrm>
          <a:prstGeom prst="rect">
            <a:avLst/>
          </a:prstGeom>
          <a:noFill/>
          <a:ln>
            <a:noFill/>
          </a:ln>
          <a:effectLst/>
        </p:spPr>
      </p:pic>
      <p:pic>
        <p:nvPicPr>
          <p:cNvPr id="11" name="Picture 10"/>
          <p:cNvPicPr/>
          <p:nvPr/>
        </p:nvPicPr>
        <p:blipFill rotWithShape="1">
          <a:blip r:embed="rId6" cstate="email">
            <a:extLst>
              <a:ext uri="{28A0092B-C50C-407E-A947-70E740481C1C}">
                <a14:useLocalDpi xmlns:a14="http://schemas.microsoft.com/office/drawing/2010/main" val="0"/>
              </a:ext>
            </a:extLst>
          </a:blip>
          <a:srcRect l="78053" r="10974"/>
          <a:stretch/>
        </p:blipFill>
        <p:spPr bwMode="auto">
          <a:xfrm>
            <a:off x="10964696" y="985782"/>
            <a:ext cx="984267" cy="1250258"/>
          </a:xfrm>
          <a:prstGeom prst="rect">
            <a:avLst/>
          </a:prstGeom>
          <a:noFill/>
          <a:ln>
            <a:noFill/>
          </a:ln>
          <a:effectLst/>
        </p:spPr>
      </p:pic>
      <p:pic>
        <p:nvPicPr>
          <p:cNvPr id="12" name="Picture 11"/>
          <p:cNvPicPr/>
          <p:nvPr/>
        </p:nvPicPr>
        <p:blipFill rotWithShape="1">
          <a:blip r:embed="rId6" cstate="email">
            <a:extLst>
              <a:ext uri="{28A0092B-C50C-407E-A947-70E740481C1C}">
                <a14:useLocalDpi xmlns:a14="http://schemas.microsoft.com/office/drawing/2010/main" val="0"/>
              </a:ext>
            </a:extLst>
          </a:blip>
          <a:srcRect l="11732" r="76037"/>
          <a:stretch/>
        </p:blipFill>
        <p:spPr bwMode="auto">
          <a:xfrm>
            <a:off x="10921188" y="4343281"/>
            <a:ext cx="1097039" cy="1250259"/>
          </a:xfrm>
          <a:prstGeom prst="rect">
            <a:avLst/>
          </a:prstGeom>
          <a:noFill/>
          <a:ln>
            <a:noFill/>
          </a:ln>
          <a:effectLst/>
        </p:spPr>
      </p:pic>
      <p:sp>
        <p:nvSpPr>
          <p:cNvPr id="31" name="TextBox 30"/>
          <p:cNvSpPr txBox="1"/>
          <p:nvPr/>
        </p:nvSpPr>
        <p:spPr>
          <a:xfrm>
            <a:off x="131093" y="1858415"/>
            <a:ext cx="4883308" cy="3508653"/>
          </a:xfrm>
          <a:prstGeom prst="rect">
            <a:avLst/>
          </a:prstGeom>
          <a:noFill/>
        </p:spPr>
        <p:txBody>
          <a:bodyPr wrap="square" rtlCol="0">
            <a:spAutoFit/>
          </a:bodyPr>
          <a:lstStyle/>
          <a:p>
            <a:pPr algn="just"/>
            <a:r>
              <a:rPr lang="en-US" sz="2200" b="1" dirty="0">
                <a:solidFill>
                  <a:srgbClr val="FC4540"/>
                </a:solidFill>
              </a:rPr>
              <a:t>Subject Team </a:t>
            </a:r>
          </a:p>
          <a:p>
            <a:r>
              <a:rPr lang="en-US" sz="2000" dirty="0">
                <a:solidFill>
                  <a:srgbClr val="28388F"/>
                </a:solidFill>
              </a:rPr>
              <a:t>You have a team for every subject you have.  </a:t>
            </a:r>
          </a:p>
          <a:p>
            <a:pPr algn="just"/>
            <a:endParaRPr lang="en-GB" sz="2000" b="1" dirty="0">
              <a:solidFill>
                <a:srgbClr val="FC4540"/>
              </a:solidFill>
            </a:endParaRPr>
          </a:p>
          <a:p>
            <a:pPr algn="just"/>
            <a:r>
              <a:rPr lang="en-GB" sz="2000" b="1" dirty="0">
                <a:solidFill>
                  <a:srgbClr val="FC4540"/>
                </a:solidFill>
              </a:rPr>
              <a:t>Posts</a:t>
            </a:r>
          </a:p>
          <a:p>
            <a:pPr algn="just"/>
            <a:r>
              <a:rPr lang="en-GB" sz="2000" b="1" dirty="0">
                <a:solidFill>
                  <a:srgbClr val="FC4540"/>
                </a:solidFill>
              </a:rPr>
              <a:t>ALWAYS CHECK POSTS</a:t>
            </a:r>
          </a:p>
          <a:p>
            <a:pPr algn="just"/>
            <a:r>
              <a:rPr lang="en-US" sz="2000" dirty="0">
                <a:solidFill>
                  <a:srgbClr val="28388F"/>
                </a:solidFill>
              </a:rPr>
              <a:t>POSTS have really important teacher messages, there may also be included shared messages from your teachers, examples of work that has been submitted, praise postcards for students and Teacher videos to help you with your learning</a:t>
            </a:r>
            <a:endParaRPr lang="en-GB" sz="2000" dirty="0">
              <a:solidFill>
                <a:srgbClr val="28388F"/>
              </a:solidFill>
            </a:endParaRPr>
          </a:p>
        </p:txBody>
      </p:sp>
      <p:pic>
        <p:nvPicPr>
          <p:cNvPr id="14" name="Picture 13" descr="(57) | Microsoft Teams - Internet Explorer"/>
          <p:cNvPicPr>
            <a:picLocks noChangeAspect="1"/>
          </p:cNvPicPr>
          <p:nvPr/>
        </p:nvPicPr>
        <p:blipFill rotWithShape="1">
          <a:blip r:embed="rId7" cstate="print">
            <a:extLst>
              <a:ext uri="{28A0092B-C50C-407E-A947-70E740481C1C}">
                <a14:useLocalDpi xmlns:a14="http://schemas.microsoft.com/office/drawing/2010/main" val="0"/>
              </a:ext>
            </a:extLst>
          </a:blip>
          <a:srcRect l="1004" t="11817"/>
          <a:stretch/>
        </p:blipFill>
        <p:spPr>
          <a:xfrm>
            <a:off x="5263562" y="1215091"/>
            <a:ext cx="5463098" cy="2404932"/>
          </a:xfrm>
          <a:prstGeom prst="rect">
            <a:avLst/>
          </a:prstGeom>
        </p:spPr>
      </p:pic>
      <p:pic>
        <p:nvPicPr>
          <p:cNvPr id="15" name="Picture 14"/>
          <p:cNvPicPr>
            <a:picLocks noChangeAspect="1"/>
          </p:cNvPicPr>
          <p:nvPr/>
        </p:nvPicPr>
        <p:blipFill rotWithShape="1">
          <a:blip r:embed="rId8"/>
          <a:srcRect l="27310" t="13579" r="4619" b="19485"/>
          <a:stretch/>
        </p:blipFill>
        <p:spPr>
          <a:xfrm>
            <a:off x="5252437" y="3754317"/>
            <a:ext cx="5474224" cy="2796796"/>
          </a:xfrm>
          <a:prstGeom prst="rect">
            <a:avLst/>
          </a:prstGeom>
        </p:spPr>
      </p:pic>
    </p:spTree>
    <p:extLst>
      <p:ext uri="{BB962C8B-B14F-4D97-AF65-F5344CB8AC3E}">
        <p14:creationId xmlns:p14="http://schemas.microsoft.com/office/powerpoint/2010/main" val="17668230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TotalTime>
  <Words>3492</Words>
  <Application>Microsoft Office PowerPoint</Application>
  <PresentationFormat>Widescreen</PresentationFormat>
  <Paragraphs>315</Paragraphs>
  <Slides>37</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Office Theme</vt:lpstr>
      <vt:lpstr>Chorlton High School  Microsoft Office: MS teams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Prospere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 teams</dc:title>
  <dc:creator>Mrs G Wilson</dc:creator>
  <cp:lastModifiedBy>Mr G Rayworth</cp:lastModifiedBy>
  <cp:revision>59</cp:revision>
  <cp:lastPrinted>2020-07-15T07:17:42Z</cp:lastPrinted>
  <dcterms:created xsi:type="dcterms:W3CDTF">2020-07-05T16:59:42Z</dcterms:created>
  <dcterms:modified xsi:type="dcterms:W3CDTF">2020-09-23T09:30:52Z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-1043728426</vt:i4>
  </property>
  <property fmtid="{D5CDD505-2E9C-101B-9397-08002B2CF9AE}" pid="3" name="_NewReviewCycle">
    <vt:lpwstr/>
  </property>
  <property fmtid="{D5CDD505-2E9C-101B-9397-08002B2CF9AE}" pid="4" name="_EmailSubject">
    <vt:lpwstr>Website</vt:lpwstr>
  </property>
  <property fmtid="{D5CDD505-2E9C-101B-9397-08002B2CF9AE}" pid="5" name="_AuthorEmail">
    <vt:lpwstr>G.Rayworth@chorltonhigh.manchester.sch.uk</vt:lpwstr>
  </property>
  <property fmtid="{D5CDD505-2E9C-101B-9397-08002B2CF9AE}" pid="6" name="_AuthorEmailDisplayName">
    <vt:lpwstr>Gary Rayworth</vt:lpwstr>
  </property>
  <property fmtid="{D5CDD505-2E9C-101B-9397-08002B2CF9AE}" pid="7" name="_PreviousAdHocReviewCycleID">
    <vt:i4>-690027786</vt:i4>
  </property>
</Properties>
</file>