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0693400" cy="15125700"/>
  <p:notesSz cx="10693400" cy="1512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F65"/>
    <a:srgbClr val="006992"/>
    <a:srgbClr val="E8B363"/>
    <a:srgbClr val="E8B463"/>
    <a:srgbClr val="00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>
        <p:scale>
          <a:sx n="90" d="100"/>
          <a:sy n="90" d="100"/>
        </p:scale>
        <p:origin x="37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6992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6992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6992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6992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6992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6992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6992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6992"/>
                </a:solidFill>
                <a:latin typeface="Lato"/>
                <a:cs typeface="Lato"/>
              </a:rPr>
              <a:t>work.</a:t>
            </a:r>
            <a:endParaRPr sz="20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6992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6992"/>
                </a:solidFill>
                <a:latin typeface="Lato"/>
                <a:cs typeface="Lato"/>
              </a:rPr>
              <a:t> Statement</a:t>
            </a:r>
            <a:endParaRPr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26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6992"/>
                </a:solidFill>
                <a:latin typeface="Lato"/>
                <a:cs typeface="Lato"/>
              </a:rPr>
              <a:t>Contact:</a:t>
            </a:r>
            <a:endParaRPr sz="1400" dirty="0">
              <a:solidFill>
                <a:srgbClr val="006992"/>
              </a:solidFill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6992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6992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6992"/>
                </a:solidFill>
                <a:latin typeface="Lato"/>
                <a:cs typeface="Lato"/>
              </a:rPr>
              <a:t>elephone:</a:t>
            </a:r>
            <a:endParaRPr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052C5EBC-3852-7A40-B20F-D9FA50FD4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2" t="17843" r="40653" b="22146"/>
          <a:stretch/>
        </p:blipFill>
        <p:spPr>
          <a:xfrm>
            <a:off x="3587256" y="1543051"/>
            <a:ext cx="3475385" cy="13582650"/>
          </a:xfrm>
          <a:prstGeom prst="rect">
            <a:avLst/>
          </a:prstGeom>
        </p:spPr>
      </p:pic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B4F2390-3E0F-A842-95D7-1CEDDA997B69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D958BC7-C7BA-CC4B-AE93-C2D611606AA8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0CD2C58-A89E-DB4A-9E5C-C10E4592DEF5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39F2F5A-A1FE-974F-81D8-75974A426C2F}"/>
              </a:ext>
            </a:extLst>
          </p:cNvPr>
          <p:cNvSpPr/>
          <p:nvPr userDrawn="1"/>
        </p:nvSpPr>
        <p:spPr>
          <a:xfrm>
            <a:off x="5493592" y="7174362"/>
            <a:ext cx="828073" cy="82807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A30493D-5DF4-0446-A149-AC3A56B85B65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3A21D3B-79C7-014C-9511-CDDF02864446}"/>
              </a:ext>
            </a:extLst>
          </p:cNvPr>
          <p:cNvSpPr/>
          <p:nvPr userDrawn="1"/>
        </p:nvSpPr>
        <p:spPr>
          <a:xfrm>
            <a:off x="5521213" y="9200034"/>
            <a:ext cx="828073" cy="828073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48E7419-80D8-7746-873C-3DD0E1D4FCFA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68C35E9-BC52-D942-831B-35E7C71DC199}"/>
              </a:ext>
            </a:extLst>
          </p:cNvPr>
          <p:cNvSpPr/>
          <p:nvPr userDrawn="1"/>
        </p:nvSpPr>
        <p:spPr>
          <a:xfrm>
            <a:off x="5521213" y="11186545"/>
            <a:ext cx="828073" cy="828073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0F05C70-2C90-3744-B402-A168D3B0A4A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571B306-1DF5-0244-BEC2-2766CBCEFFF9}"/>
              </a:ext>
            </a:extLst>
          </p:cNvPr>
          <p:cNvSpPr/>
          <p:nvPr userDrawn="1"/>
        </p:nvSpPr>
        <p:spPr>
          <a:xfrm>
            <a:off x="5521213" y="13150130"/>
            <a:ext cx="846182" cy="846182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 Placeholder 39">
            <a:extLst>
              <a:ext uri="{FF2B5EF4-FFF2-40B4-BE49-F238E27FC236}">
                <a16:creationId xmlns:a16="http://schemas.microsoft.com/office/drawing/2014/main" id="{8619F473-2123-5149-9125-3EAFB9F095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896" y="4619907"/>
            <a:ext cx="3105150" cy="1441213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7" name="object 16">
            <a:extLst>
              <a:ext uri="{FF2B5EF4-FFF2-40B4-BE49-F238E27FC236}">
                <a16:creationId xmlns:a16="http://schemas.microsoft.com/office/drawing/2014/main" id="{06DD52F6-5821-4D42-BC1D-ECAA104F3BC3}"/>
              </a:ext>
            </a:extLst>
          </p:cNvPr>
          <p:cNvSpPr txBox="1"/>
          <p:nvPr userDrawn="1"/>
        </p:nvSpPr>
        <p:spPr>
          <a:xfrm>
            <a:off x="1439654" y="4160469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EC5F65"/>
                </a:solidFill>
                <a:latin typeface="Lato"/>
                <a:cs typeface="Lato"/>
              </a:rPr>
              <a:t>Year</a:t>
            </a:r>
            <a:r>
              <a:rPr lang="en-GB" sz="2400" b="1" spc="-65" dirty="0">
                <a:solidFill>
                  <a:srgbClr val="EC5F65"/>
                </a:solidFill>
                <a:latin typeface="Lato"/>
                <a:cs typeface="Lato"/>
              </a:rPr>
              <a:t> 5</a:t>
            </a:r>
            <a:endParaRPr sz="2400" dirty="0">
              <a:solidFill>
                <a:srgbClr val="EC5F65"/>
              </a:solidFill>
              <a:latin typeface="Lato"/>
              <a:cs typeface="Lato"/>
            </a:endParaRPr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61CD2657-061B-0648-9375-508FAE3BACE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72276" y="6877266"/>
            <a:ext cx="3105150" cy="1441213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3" name="object 16">
            <a:extLst>
              <a:ext uri="{FF2B5EF4-FFF2-40B4-BE49-F238E27FC236}">
                <a16:creationId xmlns:a16="http://schemas.microsoft.com/office/drawing/2014/main" id="{9663F00E-DE25-9B48-A869-BF3C78912DF4}"/>
              </a:ext>
            </a:extLst>
          </p:cNvPr>
          <p:cNvSpPr txBox="1"/>
          <p:nvPr userDrawn="1"/>
        </p:nvSpPr>
        <p:spPr>
          <a:xfrm>
            <a:off x="1431034" y="6417828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EC5F65"/>
                </a:solidFill>
                <a:latin typeface="Lato"/>
                <a:cs typeface="Lato"/>
              </a:rPr>
              <a:t>Year</a:t>
            </a:r>
            <a:r>
              <a:rPr lang="en-GB" sz="2400" b="1" spc="-65" dirty="0">
                <a:solidFill>
                  <a:srgbClr val="EC5F65"/>
                </a:solidFill>
                <a:latin typeface="Lato"/>
                <a:cs typeface="Lato"/>
              </a:rPr>
              <a:t> 6</a:t>
            </a:r>
            <a:endParaRPr sz="2400" dirty="0">
              <a:solidFill>
                <a:srgbClr val="EC5F65"/>
              </a:solidFill>
              <a:latin typeface="Lato"/>
              <a:cs typeface="Lato"/>
            </a:endParaRPr>
          </a:p>
        </p:txBody>
      </p: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B3C84594-D6A5-5845-A370-8E938C1BEB5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80896" y="9164134"/>
            <a:ext cx="3105150" cy="1441213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5" name="object 16">
            <a:extLst>
              <a:ext uri="{FF2B5EF4-FFF2-40B4-BE49-F238E27FC236}">
                <a16:creationId xmlns:a16="http://schemas.microsoft.com/office/drawing/2014/main" id="{6C553D48-E58D-CF47-B6C5-CCF5B57350F0}"/>
              </a:ext>
            </a:extLst>
          </p:cNvPr>
          <p:cNvSpPr txBox="1"/>
          <p:nvPr userDrawn="1"/>
        </p:nvSpPr>
        <p:spPr>
          <a:xfrm>
            <a:off x="1439654" y="8704696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EC5F65"/>
                </a:solidFill>
                <a:latin typeface="Lato"/>
                <a:cs typeface="Lato"/>
              </a:rPr>
              <a:t>Year</a:t>
            </a:r>
            <a:r>
              <a:rPr lang="en-GB" sz="2400" b="1" spc="-65" dirty="0">
                <a:solidFill>
                  <a:srgbClr val="EC5F65"/>
                </a:solidFill>
                <a:latin typeface="Lato"/>
                <a:cs typeface="Lato"/>
              </a:rPr>
              <a:t> 7</a:t>
            </a:r>
            <a:endParaRPr sz="2400" dirty="0">
              <a:solidFill>
                <a:srgbClr val="EC5F65"/>
              </a:solidFill>
              <a:latin typeface="Lato"/>
              <a:cs typeface="Lato"/>
            </a:endParaRPr>
          </a:p>
        </p:txBody>
      </p:sp>
      <p:sp>
        <p:nvSpPr>
          <p:cNvPr id="88" name="Text Placeholder 39">
            <a:extLst>
              <a:ext uri="{FF2B5EF4-FFF2-40B4-BE49-F238E27FC236}">
                <a16:creationId xmlns:a16="http://schemas.microsoft.com/office/drawing/2014/main" id="{0383934E-938F-A645-B8E0-0B1BEF60ED8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94891" y="11454905"/>
            <a:ext cx="3105150" cy="1441213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9" name="object 16">
            <a:extLst>
              <a:ext uri="{FF2B5EF4-FFF2-40B4-BE49-F238E27FC236}">
                <a16:creationId xmlns:a16="http://schemas.microsoft.com/office/drawing/2014/main" id="{459B0EAE-12AD-A344-B275-D7927A8FF29E}"/>
              </a:ext>
            </a:extLst>
          </p:cNvPr>
          <p:cNvSpPr txBox="1"/>
          <p:nvPr userDrawn="1"/>
        </p:nvSpPr>
        <p:spPr>
          <a:xfrm>
            <a:off x="1453649" y="10995467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EC5F65"/>
                </a:solidFill>
                <a:latin typeface="Lato"/>
                <a:cs typeface="Lato"/>
              </a:rPr>
              <a:t>Year</a:t>
            </a:r>
            <a:r>
              <a:rPr lang="en-GB" sz="2400" b="1" spc="-65" dirty="0">
                <a:solidFill>
                  <a:srgbClr val="EC5F65"/>
                </a:solidFill>
                <a:latin typeface="Lato"/>
                <a:cs typeface="Lato"/>
              </a:rPr>
              <a:t> 8</a:t>
            </a:r>
            <a:endParaRPr sz="2400" dirty="0">
              <a:solidFill>
                <a:srgbClr val="EC5F65"/>
              </a:solidFill>
              <a:latin typeface="Lato"/>
              <a:cs typeface="Lato"/>
            </a:endParaRPr>
          </a:p>
        </p:txBody>
      </p:sp>
      <p:sp>
        <p:nvSpPr>
          <p:cNvPr id="102" name="Text Placeholder 39">
            <a:extLst>
              <a:ext uri="{FF2B5EF4-FFF2-40B4-BE49-F238E27FC236}">
                <a16:creationId xmlns:a16="http://schemas.microsoft.com/office/drawing/2014/main" id="{274845E2-0E49-D246-86D0-10506A66C82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136904" y="4620639"/>
            <a:ext cx="3105150" cy="1441213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3" name="object 16">
            <a:extLst>
              <a:ext uri="{FF2B5EF4-FFF2-40B4-BE49-F238E27FC236}">
                <a16:creationId xmlns:a16="http://schemas.microsoft.com/office/drawing/2014/main" id="{51B97868-9340-F648-B253-1F61069C08D5}"/>
              </a:ext>
            </a:extLst>
          </p:cNvPr>
          <p:cNvSpPr txBox="1"/>
          <p:nvPr userDrawn="1"/>
        </p:nvSpPr>
        <p:spPr>
          <a:xfrm>
            <a:off x="8095662" y="416120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lang="en-GB" sz="2400" b="1" spc="-65" dirty="0">
                <a:solidFill>
                  <a:srgbClr val="006992"/>
                </a:solidFill>
                <a:latin typeface="Lato"/>
                <a:cs typeface="Lato"/>
              </a:rPr>
              <a:t> 5</a:t>
            </a:r>
            <a:endParaRPr sz="2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104" name="Text Placeholder 39">
            <a:extLst>
              <a:ext uri="{FF2B5EF4-FFF2-40B4-BE49-F238E27FC236}">
                <a16:creationId xmlns:a16="http://schemas.microsoft.com/office/drawing/2014/main" id="{18C888AE-41C6-7E4B-855E-FB0C58A9B8A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128284" y="6877998"/>
            <a:ext cx="3105150" cy="1441213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5" name="object 16">
            <a:extLst>
              <a:ext uri="{FF2B5EF4-FFF2-40B4-BE49-F238E27FC236}">
                <a16:creationId xmlns:a16="http://schemas.microsoft.com/office/drawing/2014/main" id="{982CB39F-2375-094C-9756-109125C8B04F}"/>
              </a:ext>
            </a:extLst>
          </p:cNvPr>
          <p:cNvSpPr txBox="1"/>
          <p:nvPr userDrawn="1"/>
        </p:nvSpPr>
        <p:spPr>
          <a:xfrm>
            <a:off x="8087042" y="6418560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lang="en-GB" sz="2400" b="1" spc="-65" dirty="0">
                <a:solidFill>
                  <a:srgbClr val="006992"/>
                </a:solidFill>
                <a:latin typeface="Lato"/>
                <a:cs typeface="Lato"/>
              </a:rPr>
              <a:t> 6</a:t>
            </a:r>
            <a:endParaRPr sz="2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106" name="Text Placeholder 39">
            <a:extLst>
              <a:ext uri="{FF2B5EF4-FFF2-40B4-BE49-F238E27FC236}">
                <a16:creationId xmlns:a16="http://schemas.microsoft.com/office/drawing/2014/main" id="{E88D7A47-0019-6B43-BD19-59F6903E840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136904" y="9164866"/>
            <a:ext cx="3105150" cy="1441213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7" name="object 16">
            <a:extLst>
              <a:ext uri="{FF2B5EF4-FFF2-40B4-BE49-F238E27FC236}">
                <a16:creationId xmlns:a16="http://schemas.microsoft.com/office/drawing/2014/main" id="{62EDD645-0847-6A4D-B891-FD3F246DCC64}"/>
              </a:ext>
            </a:extLst>
          </p:cNvPr>
          <p:cNvSpPr txBox="1"/>
          <p:nvPr userDrawn="1"/>
        </p:nvSpPr>
        <p:spPr>
          <a:xfrm>
            <a:off x="8095662" y="8705428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lang="en-GB" sz="2400" b="1" spc="-65" dirty="0">
                <a:solidFill>
                  <a:srgbClr val="006992"/>
                </a:solidFill>
                <a:latin typeface="Lato"/>
                <a:cs typeface="Lato"/>
              </a:rPr>
              <a:t> 7</a:t>
            </a:r>
            <a:endParaRPr sz="2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108" name="Text Placeholder 39">
            <a:extLst>
              <a:ext uri="{FF2B5EF4-FFF2-40B4-BE49-F238E27FC236}">
                <a16:creationId xmlns:a16="http://schemas.microsoft.com/office/drawing/2014/main" id="{AC0D4CF0-FA20-334B-B46D-5709D2EE791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150899" y="11455637"/>
            <a:ext cx="3105150" cy="1441213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9" name="object 16">
            <a:extLst>
              <a:ext uri="{FF2B5EF4-FFF2-40B4-BE49-F238E27FC236}">
                <a16:creationId xmlns:a16="http://schemas.microsoft.com/office/drawing/2014/main" id="{D35EBADB-7351-284F-BE60-E666B70C0643}"/>
              </a:ext>
            </a:extLst>
          </p:cNvPr>
          <p:cNvSpPr txBox="1"/>
          <p:nvPr userDrawn="1"/>
        </p:nvSpPr>
        <p:spPr>
          <a:xfrm>
            <a:off x="8109657" y="10996199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lang="en-GB" sz="2400" b="1" spc="-65" dirty="0">
                <a:solidFill>
                  <a:srgbClr val="006992"/>
                </a:solidFill>
                <a:latin typeface="Lato"/>
                <a:cs typeface="Lato"/>
              </a:rPr>
              <a:t> 8</a:t>
            </a:r>
            <a:endParaRPr sz="2400" dirty="0">
              <a:solidFill>
                <a:srgbClr val="006992"/>
              </a:solidFill>
              <a:latin typeface="Lato"/>
              <a:cs typeface="La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77985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006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EC5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543050"/>
            <a:ext cx="10692130" cy="1535481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00A8A8">
              <a:alpha val="4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B4E17C-DFA3-BF4E-A92B-D6C4544E5E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26" y="594618"/>
            <a:ext cx="3462147" cy="453926"/>
          </a:xfrm>
          <a:prstGeom prst="rect">
            <a:avLst/>
          </a:prstGeom>
        </p:spPr>
      </p:pic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0A41005-45FC-354C-9AA2-930AB8F34B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1"/>
          <a:stretch/>
        </p:blipFill>
        <p:spPr>
          <a:xfrm rot="10800000">
            <a:off x="582423" y="13651865"/>
            <a:ext cx="2946400" cy="1473835"/>
          </a:xfrm>
          <a:prstGeom prst="rect">
            <a:avLst/>
          </a:prstGeom>
        </p:spPr>
      </p:pic>
      <p:pic>
        <p:nvPicPr>
          <p:cNvPr id="11" name="Picture 10" descr="A picture containing text, monitor, display, electronics&#10;&#10;Description automatically generated">
            <a:extLst>
              <a:ext uri="{FF2B5EF4-FFF2-40B4-BE49-F238E27FC236}">
                <a16:creationId xmlns:a16="http://schemas.microsoft.com/office/drawing/2014/main" id="{6B292593-E5EE-CD4C-9937-54E0024555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9" b="19886"/>
          <a:stretch/>
        </p:blipFill>
        <p:spPr>
          <a:xfrm>
            <a:off x="-1" y="13039921"/>
            <a:ext cx="1212473" cy="20857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13700" y="407794"/>
            <a:ext cx="2362200" cy="98285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C6D501C-5619-A040-9A52-3C02500F56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300" y="2053768"/>
            <a:ext cx="4646575" cy="1107996"/>
          </a:xfrm>
        </p:spPr>
        <p:txBody>
          <a:bodyPr/>
          <a:lstStyle/>
          <a:p>
            <a:r>
              <a:rPr lang="en-GB" b="1" dirty="0" smtClean="0"/>
              <a:t>“To </a:t>
            </a:r>
            <a:r>
              <a:rPr lang="en-GB" b="1" dirty="0"/>
              <a:t>be a learning community that provides excellence in education for the whole person – a place where all can flourish. We believe that: “I can do all things through Christ who strengthens me.”   </a:t>
            </a:r>
            <a:r>
              <a:rPr lang="en-GB" b="1" i="1" dirty="0"/>
              <a:t>Philippians </a:t>
            </a:r>
            <a:r>
              <a:rPr lang="en-GB" b="1" i="1" dirty="0" smtClean="0"/>
              <a:t>4:13</a:t>
            </a:r>
          </a:p>
          <a:p>
            <a:r>
              <a:rPr lang="en-GB" dirty="0"/>
              <a:t>We want pupils to aim high in their future aspirations, and to start thinking about paths to achieve the very best futures for themselves. </a:t>
            </a:r>
            <a:endParaRPr lang="en-GB" b="1" i="1" dirty="0" smtClean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2CCA1CA-BB74-494D-AF74-8F92CD7E1E3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80859" y="1834065"/>
            <a:ext cx="1505530" cy="184666"/>
          </a:xfrm>
        </p:spPr>
        <p:txBody>
          <a:bodyPr/>
          <a:lstStyle/>
          <a:p>
            <a:r>
              <a:rPr lang="en-US" sz="1200" dirty="0" smtClean="0"/>
              <a:t>Mrs Claire Thomas</a:t>
            </a:r>
            <a:endParaRPr lang="en-US" sz="1200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3A38D81-F5B2-4748-99AD-5F779F9E683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83239" y="2147527"/>
            <a:ext cx="1935468" cy="369332"/>
          </a:xfrm>
        </p:spPr>
        <p:txBody>
          <a:bodyPr/>
          <a:lstStyle/>
          <a:p>
            <a:r>
              <a:rPr lang="en-US" sz="1200" dirty="0" smtClean="0"/>
              <a:t>c.thomas@cca.staffs.sch.uk</a:t>
            </a:r>
            <a:endParaRPr lang="en-US" sz="120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8D6D220-4B8D-B14D-8E1E-2E572074317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36524" y="2558512"/>
            <a:ext cx="1505530" cy="184666"/>
          </a:xfrm>
        </p:spPr>
        <p:txBody>
          <a:bodyPr/>
          <a:lstStyle/>
          <a:p>
            <a:r>
              <a:rPr lang="en-US" sz="1200" dirty="0" smtClean="0"/>
              <a:t>01785 334900</a:t>
            </a:r>
            <a:endParaRPr lang="en-US" sz="120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ADAC8FD-2101-3745-8EA8-68CE14DD0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896" y="4619907"/>
            <a:ext cx="3418004" cy="138499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</a:t>
            </a:r>
            <a:r>
              <a:rPr lang="en-GB" dirty="0" smtClean="0"/>
              <a:t>ecognising </a:t>
            </a:r>
            <a:r>
              <a:rPr lang="en-GB" dirty="0"/>
              <a:t>that people seek different rewards when considering paid work </a:t>
            </a:r>
            <a:r>
              <a:rPr lang="en-GB" dirty="0" smtClean="0"/>
              <a:t>and how this affects </a:t>
            </a:r>
            <a:r>
              <a:rPr lang="en-GB" dirty="0" smtClean="0"/>
              <a:t>wellbeing. 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Recognising </a:t>
            </a:r>
            <a:r>
              <a:rPr lang="en-GB" dirty="0"/>
              <a:t>unfair barriers to opportunity and being willing to challenge </a:t>
            </a:r>
            <a:r>
              <a:rPr lang="en-GB" dirty="0" smtClean="0"/>
              <a:t>them. 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</a:t>
            </a:r>
            <a:r>
              <a:rPr lang="en-GB" dirty="0" smtClean="0"/>
              <a:t>eing </a:t>
            </a:r>
            <a:r>
              <a:rPr lang="en-GB" dirty="0"/>
              <a:t>able to make decisions about </a:t>
            </a:r>
            <a:r>
              <a:rPr lang="en-GB" dirty="0" smtClean="0"/>
              <a:t>saving and spending. 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</a:t>
            </a:r>
            <a:r>
              <a:rPr lang="en-GB" dirty="0" smtClean="0"/>
              <a:t>ecognising </a:t>
            </a:r>
            <a:r>
              <a:rPr lang="en-GB" dirty="0"/>
              <a:t>their achievement when they have learnt something new even if they found it difficult </a:t>
            </a:r>
            <a:r>
              <a:rPr lang="en-GB" dirty="0" smtClean="0"/>
              <a:t>initially.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Making </a:t>
            </a:r>
            <a:r>
              <a:rPr lang="en-GB" dirty="0"/>
              <a:t>a step-by-step plan to enable them to achieve something they would like to be able to </a:t>
            </a:r>
            <a:r>
              <a:rPr lang="en-GB" dirty="0" smtClean="0"/>
              <a:t>do.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6B1D636-475D-794D-8D31-6A92E13C7D0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72276" y="6877266"/>
            <a:ext cx="3274224" cy="169277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Recognise the </a:t>
            </a:r>
            <a:r>
              <a:rPr lang="en-GB" dirty="0"/>
              <a:t>qualities and skills needed to do a caring </a:t>
            </a:r>
            <a:r>
              <a:rPr lang="en-GB" dirty="0" smtClean="0"/>
              <a:t>job.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</a:t>
            </a:r>
            <a:r>
              <a:rPr lang="en-GB" dirty="0" smtClean="0"/>
              <a:t>ecognising </a:t>
            </a:r>
            <a:r>
              <a:rPr lang="en-GB" dirty="0"/>
              <a:t>that the subjects and topics that they take further can lead to qualifications and making progress in their </a:t>
            </a:r>
            <a:r>
              <a:rPr lang="en-GB" dirty="0" smtClean="0"/>
              <a:t>careers.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Identifying </a:t>
            </a:r>
            <a:r>
              <a:rPr lang="en-GB" dirty="0"/>
              <a:t>possible new jobs that might be needed in the </a:t>
            </a:r>
            <a:r>
              <a:rPr lang="en-GB" dirty="0" smtClean="0"/>
              <a:t>future. 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Being </a:t>
            </a:r>
            <a:r>
              <a:rPr lang="en-GB" dirty="0"/>
              <a:t>able to take on different work-related roles in group play or teamwork, including as </a:t>
            </a:r>
            <a:r>
              <a:rPr lang="en-GB" dirty="0" smtClean="0"/>
              <a:t>leader. 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Explaining </a:t>
            </a:r>
            <a:r>
              <a:rPr lang="en-GB" dirty="0"/>
              <a:t>what they found out from a visitor about setting up their own </a:t>
            </a:r>
            <a:r>
              <a:rPr lang="en-GB" dirty="0" smtClean="0"/>
              <a:t>businesses.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A5539BA-379C-044C-9E2B-ED6E680F0D9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80896" y="9164134"/>
            <a:ext cx="3105150" cy="1846659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Understand the relevance of all subjects to future career </a:t>
            </a:r>
            <a:r>
              <a:rPr lang="en-GB" dirty="0" smtClean="0"/>
              <a:t>paths.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Recognise that the qualities and skills you have demonstrated both in and out of school that will make you </a:t>
            </a:r>
            <a:r>
              <a:rPr lang="en-GB" dirty="0" smtClean="0"/>
              <a:t>employable.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Be aware of LMI and how it can be useful to </a:t>
            </a:r>
            <a:r>
              <a:rPr lang="en-GB" dirty="0" smtClean="0"/>
              <a:t>you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Give examples of different kind of work and why people’s satisfaction with their working life can </a:t>
            </a:r>
            <a:r>
              <a:rPr lang="en-GB" dirty="0" smtClean="0"/>
              <a:t>change.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Identify </a:t>
            </a:r>
            <a:r>
              <a:rPr lang="en-GB" dirty="0"/>
              <a:t>how to stand up to stereotyping and discrimination that is damaging to you and those around </a:t>
            </a:r>
            <a:r>
              <a:rPr lang="en-GB" dirty="0" smtClean="0"/>
              <a:t>you.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567EDF0-A6CA-4542-AA88-43B5237C22D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94891" y="11454905"/>
            <a:ext cx="3105150" cy="153888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Understand the relevance of all subjects to future career </a:t>
            </a:r>
            <a:r>
              <a:rPr lang="en-GB" dirty="0" smtClean="0"/>
              <a:t>paths.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Describe your strengths and </a:t>
            </a:r>
            <a:r>
              <a:rPr lang="en-GB" dirty="0" smtClean="0"/>
              <a:t>preferences.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Recognise that the qualities and skills you have demonstrated both in and out of school that will make you </a:t>
            </a:r>
            <a:r>
              <a:rPr lang="en-GB" dirty="0" smtClean="0"/>
              <a:t>employable.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Be aware of LMI and how it can be useful to </a:t>
            </a:r>
            <a:r>
              <a:rPr lang="en-GB" dirty="0" smtClean="0"/>
              <a:t>you.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Know how to identify and systematically explore options open to you at a decision </a:t>
            </a:r>
            <a:r>
              <a:rPr lang="en-GB" dirty="0" smtClean="0"/>
              <a:t>point.</a:t>
            </a:r>
            <a:endParaRPr lang="en-GB" dirty="0"/>
          </a:p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55D640B-44DE-6A4E-89A6-9E3E2E5ACE1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136904" y="4620639"/>
            <a:ext cx="3105150" cy="107721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Transition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Safe and Sound Talks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PSHE Curriculum </a:t>
            </a:r>
            <a:r>
              <a:rPr lang="en-US" dirty="0" smtClean="0"/>
              <a:t>– Money Matters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Employer Encounters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Cross-curricular opportunities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Skills Builder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00238-2AFC-0E4C-B20B-A495894B7D7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128284" y="6877998"/>
            <a:ext cx="3105150" cy="138499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PSHE Curriculum </a:t>
            </a:r>
            <a:r>
              <a:rPr lang="en-US" dirty="0" smtClean="0"/>
              <a:t>– Careers in Care (incl. animal care)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Employer Encounters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SATs Preparation and Parents’ </a:t>
            </a:r>
            <a:r>
              <a:rPr lang="en-US" dirty="0" smtClean="0"/>
              <a:t>Evening</a:t>
            </a: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Transition to KS3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Cross-curricular </a:t>
            </a:r>
            <a:r>
              <a:rPr lang="en-US" dirty="0" smtClean="0"/>
              <a:t>opportunities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Skills Builder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B2B0589-30FD-2442-8114-16BA30A7B00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136904" y="9164866"/>
            <a:ext cx="3105150" cy="261610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Careers Lessons  </a:t>
            </a:r>
            <a:r>
              <a:rPr lang="en-GB" dirty="0"/>
              <a:t>Introduction to career planning 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Careers </a:t>
            </a:r>
            <a:r>
              <a:rPr lang="en-GB" b="1" dirty="0" smtClean="0"/>
              <a:t>Lessons - </a:t>
            </a:r>
            <a:r>
              <a:rPr lang="en-GB" dirty="0" smtClean="0"/>
              <a:t>Enterprise </a:t>
            </a:r>
            <a:r>
              <a:rPr lang="en-GB" dirty="0"/>
              <a:t>Challenge: Charity </a:t>
            </a:r>
            <a:r>
              <a:rPr lang="en-GB" dirty="0" smtClean="0"/>
              <a:t>event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Careers </a:t>
            </a:r>
            <a:r>
              <a:rPr lang="en-GB" b="1" dirty="0" smtClean="0"/>
              <a:t>Lessons - </a:t>
            </a:r>
            <a:r>
              <a:rPr lang="en-GB" dirty="0" smtClean="0"/>
              <a:t>Career Exploration (Step into the </a:t>
            </a:r>
            <a:r>
              <a:rPr lang="en-GB" b="1" dirty="0" smtClean="0"/>
              <a:t>NHS</a:t>
            </a:r>
            <a:r>
              <a:rPr lang="en-GB" dirty="0" smtClean="0"/>
              <a:t>)</a:t>
            </a:r>
            <a:endParaRPr lang="en-GB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Cross-curricular opportunities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Careers Fair </a:t>
            </a:r>
            <a:r>
              <a:rPr lang="en-US" dirty="0" smtClean="0"/>
              <a:t>– open to both pupils and </a:t>
            </a:r>
            <a:r>
              <a:rPr lang="en-US" dirty="0" smtClean="0"/>
              <a:t>parents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London Trip - Parliament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Skills Builder</a:t>
            </a:r>
          </a:p>
          <a:p>
            <a:endParaRPr lang="en-US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B395235-BE0B-1D47-8000-78B1D1AD098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150898" y="11455637"/>
            <a:ext cx="3225001" cy="3231654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/>
              <a:t>Careers lessons </a:t>
            </a:r>
            <a:r>
              <a:rPr lang="en-GB" dirty="0" smtClean="0"/>
              <a:t>- Post-16 </a:t>
            </a:r>
            <a:r>
              <a:rPr lang="en-GB" dirty="0"/>
              <a:t>Options and earning </a:t>
            </a:r>
            <a:r>
              <a:rPr lang="en-GB" dirty="0" smtClean="0"/>
              <a:t>power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FE and HE </a:t>
            </a:r>
            <a:r>
              <a:rPr lang="en-GB" b="1" dirty="0" smtClean="0"/>
              <a:t> - </a:t>
            </a:r>
            <a:r>
              <a:rPr lang="en-GB" dirty="0" smtClean="0"/>
              <a:t>Talks begin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/>
              <a:t>Careers </a:t>
            </a:r>
            <a:r>
              <a:rPr lang="en-GB" b="1" dirty="0" smtClean="0"/>
              <a:t>Lessons - </a:t>
            </a:r>
            <a:r>
              <a:rPr lang="en-GB" dirty="0" smtClean="0"/>
              <a:t>10X </a:t>
            </a:r>
            <a:r>
              <a:rPr lang="en-GB" dirty="0"/>
              <a:t>Enterprise </a:t>
            </a:r>
            <a:r>
              <a:rPr lang="en-GB" dirty="0" smtClean="0"/>
              <a:t>Challenge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Enterprise Day </a:t>
            </a:r>
            <a:r>
              <a:rPr lang="en-GB" b="1" dirty="0" smtClean="0"/>
              <a:t>– </a:t>
            </a:r>
            <a:r>
              <a:rPr lang="en-GB" dirty="0" smtClean="0"/>
              <a:t>National Careers </a:t>
            </a:r>
            <a:r>
              <a:rPr lang="en-GB" dirty="0" smtClean="0"/>
              <a:t>Challenge (Inspirational Learning Group)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Transition </a:t>
            </a:r>
            <a:r>
              <a:rPr lang="en-GB" b="1" dirty="0" smtClean="0"/>
              <a:t>Day - </a:t>
            </a:r>
            <a:r>
              <a:rPr lang="en-GB" dirty="0" smtClean="0"/>
              <a:t>at Alleyne’s Academy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Cross-curricular </a:t>
            </a:r>
            <a:r>
              <a:rPr lang="en-US" dirty="0" smtClean="0"/>
              <a:t>opportunities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Skills Builder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A2358CC5-16AB-3A48-88E0-537E395147FA}"/>
              </a:ext>
            </a:extLst>
          </p:cNvPr>
          <p:cNvSpPr txBox="1"/>
          <p:nvPr/>
        </p:nvSpPr>
        <p:spPr>
          <a:xfrm>
            <a:off x="473559" y="407794"/>
            <a:ext cx="6045200" cy="8456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2400" b="1" spc="15" dirty="0">
                <a:solidFill>
                  <a:srgbClr val="006992"/>
                </a:solidFill>
                <a:latin typeface="Lato"/>
                <a:cs typeface="Lato"/>
              </a:rPr>
              <a:t>Careers </a:t>
            </a:r>
            <a:r>
              <a:rPr lang="en-GB" sz="2400" b="1" spc="10" dirty="0">
                <a:solidFill>
                  <a:srgbClr val="006992"/>
                </a:solidFill>
                <a:latin typeface="Lato"/>
                <a:cs typeface="Lato"/>
              </a:rPr>
              <a:t>Programme </a:t>
            </a:r>
            <a:r>
              <a:rPr lang="en-GB" sz="2400" b="1" spc="15" dirty="0">
                <a:solidFill>
                  <a:srgbClr val="006992"/>
                </a:solidFill>
                <a:latin typeface="Lato"/>
                <a:cs typeface="Lato"/>
              </a:rPr>
              <a:t>Overview </a:t>
            </a:r>
            <a:r>
              <a:rPr lang="en-GB" sz="2400" b="1" spc="30" dirty="0" smtClean="0">
                <a:solidFill>
                  <a:srgbClr val="006992"/>
                </a:solidFill>
                <a:latin typeface="Lato"/>
                <a:cs typeface="Lato"/>
              </a:rPr>
              <a:t>  </a:t>
            </a:r>
            <a:endParaRPr lang="en-GB" sz="2400" b="1" spc="10" dirty="0">
              <a:solidFill>
                <a:srgbClr val="006992"/>
              </a:solidFill>
              <a:latin typeface="Lato"/>
              <a:cs typeface="Lato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2400" b="1" spc="10" dirty="0" smtClean="0">
                <a:solidFill>
                  <a:srgbClr val="006992"/>
                </a:solidFill>
                <a:latin typeface="Lato"/>
                <a:cs typeface="Lato"/>
              </a:rPr>
              <a:t>Christ Church Academy</a:t>
            </a:r>
            <a:endParaRPr lang="en-GB" sz="2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693" y="515760"/>
            <a:ext cx="2538413" cy="54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97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C">
      <a:dk1>
        <a:srgbClr val="565755"/>
      </a:dk1>
      <a:lt1>
        <a:srgbClr val="FFFFFF"/>
      </a:lt1>
      <a:dk2>
        <a:srgbClr val="44546A"/>
      </a:dk2>
      <a:lt2>
        <a:srgbClr val="FFFFFF"/>
      </a:lt2>
      <a:accent1>
        <a:srgbClr val="00A8A8"/>
      </a:accent1>
      <a:accent2>
        <a:srgbClr val="006992"/>
      </a:accent2>
      <a:accent3>
        <a:srgbClr val="515E93"/>
      </a:accent3>
      <a:accent4>
        <a:srgbClr val="0B7976"/>
      </a:accent4>
      <a:accent5>
        <a:srgbClr val="124F44"/>
      </a:accent5>
      <a:accent6>
        <a:srgbClr val="E8B363"/>
      </a:accent6>
      <a:hlink>
        <a:srgbClr val="575756"/>
      </a:hlink>
      <a:folHlink>
        <a:srgbClr val="5757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449</Words>
  <Application>Microsoft Office PowerPoint</Application>
  <PresentationFormat>Custom</PresentationFormat>
  <Paragraphs>69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Lato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SMTloan</dc:creator>
  <cp:lastModifiedBy>Mrs C Thomas</cp:lastModifiedBy>
  <cp:revision>35</cp:revision>
  <dcterms:created xsi:type="dcterms:W3CDTF">2020-04-16T08:53:31Z</dcterms:created>
  <dcterms:modified xsi:type="dcterms:W3CDTF">2026-01-14T10:49:56Z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</Properties>
</file>