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 id="260" r:id="rId9"/>
    <p:sldId id="261" r:id="rId10"/>
    <p:sldId id="262" r:id="rId11"/>
    <p:sldId id="264" r:id="rId12"/>
    <p:sldId id="265" r:id="rId13"/>
    <p:sldId id="266" r:id="rId14"/>
    <p:sldId id="267"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6B9A363-4F4A-4798-ADE8-2CFD4C558566}" v="4" dt="2020-01-08T15:11:45.52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4" autoAdjust="0"/>
    <p:restoredTop sz="94660"/>
  </p:normalViewPr>
  <p:slideViewPr>
    <p:cSldViewPr snapToGrid="0">
      <p:cViewPr varScale="1">
        <p:scale>
          <a:sx n="92" d="100"/>
          <a:sy n="92" d="100"/>
        </p:scale>
        <p:origin x="402"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udor, Michelle (Entrust)" userId="7afdc723-d653-4f35-9537-23c844937443" providerId="ADAL" clId="{16B9A363-4F4A-4798-ADE8-2CFD4C558566}"/>
    <pc:docChg chg="modSld">
      <pc:chgData name="Tudor, Michelle (Entrust)" userId="7afdc723-d653-4f35-9537-23c844937443" providerId="ADAL" clId="{16B9A363-4F4A-4798-ADE8-2CFD4C558566}" dt="2020-01-08T15:11:45.518" v="2" actId="207"/>
      <pc:docMkLst>
        <pc:docMk/>
      </pc:docMkLst>
      <pc:sldChg chg="modSp">
        <pc:chgData name="Tudor, Michelle (Entrust)" userId="7afdc723-d653-4f35-9537-23c844937443" providerId="ADAL" clId="{16B9A363-4F4A-4798-ADE8-2CFD4C558566}" dt="2020-01-08T15:11:45.518" v="2" actId="207"/>
        <pc:sldMkLst>
          <pc:docMk/>
          <pc:sldMk cId="3230766686" sldId="256"/>
        </pc:sldMkLst>
        <pc:spChg chg="mod">
          <ac:chgData name="Tudor, Michelle (Entrust)" userId="7afdc723-d653-4f35-9537-23c844937443" providerId="ADAL" clId="{16B9A363-4F4A-4798-ADE8-2CFD4C558566}" dt="2020-01-08T15:11:45.518" v="2" actId="207"/>
          <ac:spMkLst>
            <pc:docMk/>
            <pc:sldMk cId="3230766686" sldId="256"/>
            <ac:spMk id="4" creationId="{62B7C6E9-AC31-491E-856B-8E6E774C983F}"/>
          </ac:spMkLst>
        </pc:spChg>
      </pc:sldChg>
      <pc:sldChg chg="modSp">
        <pc:chgData name="Tudor, Michelle (Entrust)" userId="7afdc723-d653-4f35-9537-23c844937443" providerId="ADAL" clId="{16B9A363-4F4A-4798-ADE8-2CFD4C558566}" dt="2020-01-08T15:11:31.782" v="1" actId="207"/>
        <pc:sldMkLst>
          <pc:docMk/>
          <pc:sldMk cId="2371141780" sldId="257"/>
        </pc:sldMkLst>
        <pc:spChg chg="mod">
          <ac:chgData name="Tudor, Michelle (Entrust)" userId="7afdc723-d653-4f35-9537-23c844937443" providerId="ADAL" clId="{16B9A363-4F4A-4798-ADE8-2CFD4C558566}" dt="2020-01-08T15:11:31.782" v="1" actId="207"/>
          <ac:spMkLst>
            <pc:docMk/>
            <pc:sldMk cId="2371141780" sldId="257"/>
            <ac:spMk id="5" creationId="{6B5F4A73-A44D-4F10-9C76-746816B0C5F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DAD7CC7-D59C-414D-BB7A-25E9BE5B84E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xmlns="" id="{D048B68E-8045-4E3D-9FB3-B46C27945E8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xmlns="" id="{44DA83CF-2100-44DE-9279-6FB787321660}"/>
              </a:ext>
            </a:extLst>
          </p:cNvPr>
          <p:cNvSpPr>
            <a:spLocks noGrp="1"/>
          </p:cNvSpPr>
          <p:nvPr>
            <p:ph type="dt" sz="half" idx="10"/>
          </p:nvPr>
        </p:nvSpPr>
        <p:spPr/>
        <p:txBody>
          <a:bodyPr/>
          <a:lstStyle/>
          <a:p>
            <a:fld id="{59AF8DC5-7B8E-4C12-8AAD-6BBC440DC16F}" type="datetimeFigureOut">
              <a:rPr lang="en-GB" smtClean="0"/>
              <a:t>20/01/2020</a:t>
            </a:fld>
            <a:endParaRPr lang="en-GB"/>
          </a:p>
        </p:txBody>
      </p:sp>
      <p:sp>
        <p:nvSpPr>
          <p:cNvPr id="5" name="Footer Placeholder 4">
            <a:extLst>
              <a:ext uri="{FF2B5EF4-FFF2-40B4-BE49-F238E27FC236}">
                <a16:creationId xmlns:a16="http://schemas.microsoft.com/office/drawing/2014/main" xmlns="" id="{BF7BDFCF-9CCA-42DE-9715-441F5C70C8A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D447A954-E52B-4C4C-A2CE-EF8AA6489D42}"/>
              </a:ext>
            </a:extLst>
          </p:cNvPr>
          <p:cNvSpPr>
            <a:spLocks noGrp="1"/>
          </p:cNvSpPr>
          <p:nvPr>
            <p:ph type="sldNum" sz="quarter" idx="12"/>
          </p:nvPr>
        </p:nvSpPr>
        <p:spPr/>
        <p:txBody>
          <a:bodyPr/>
          <a:lstStyle/>
          <a:p>
            <a:fld id="{D8A4D7D1-9BF6-4D86-A8D5-9DBA5B948A7F}" type="slidenum">
              <a:rPr lang="en-GB" smtClean="0"/>
              <a:t>‹#›</a:t>
            </a:fld>
            <a:endParaRPr lang="en-GB"/>
          </a:p>
        </p:txBody>
      </p:sp>
    </p:spTree>
    <p:extLst>
      <p:ext uri="{BB962C8B-B14F-4D97-AF65-F5344CB8AC3E}">
        <p14:creationId xmlns:p14="http://schemas.microsoft.com/office/powerpoint/2010/main" val="37211980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FA6978A-26B1-46AE-8C57-D3409C397244}"/>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3C60D010-C2CC-4BFB-8A56-F9DC789E490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A72CCF86-38D9-410D-88F6-2684FD5C8998}"/>
              </a:ext>
            </a:extLst>
          </p:cNvPr>
          <p:cNvSpPr>
            <a:spLocks noGrp="1"/>
          </p:cNvSpPr>
          <p:nvPr>
            <p:ph type="dt" sz="half" idx="10"/>
          </p:nvPr>
        </p:nvSpPr>
        <p:spPr/>
        <p:txBody>
          <a:bodyPr/>
          <a:lstStyle/>
          <a:p>
            <a:fld id="{59AF8DC5-7B8E-4C12-8AAD-6BBC440DC16F}" type="datetimeFigureOut">
              <a:rPr lang="en-GB" smtClean="0"/>
              <a:t>20/01/2020</a:t>
            </a:fld>
            <a:endParaRPr lang="en-GB"/>
          </a:p>
        </p:txBody>
      </p:sp>
      <p:sp>
        <p:nvSpPr>
          <p:cNvPr id="5" name="Footer Placeholder 4">
            <a:extLst>
              <a:ext uri="{FF2B5EF4-FFF2-40B4-BE49-F238E27FC236}">
                <a16:creationId xmlns:a16="http://schemas.microsoft.com/office/drawing/2014/main" xmlns="" id="{FEA61B00-D27A-42FB-A824-3F01D0DE723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34BCFF72-2C98-484A-974D-A306E6082585}"/>
              </a:ext>
            </a:extLst>
          </p:cNvPr>
          <p:cNvSpPr>
            <a:spLocks noGrp="1"/>
          </p:cNvSpPr>
          <p:nvPr>
            <p:ph type="sldNum" sz="quarter" idx="12"/>
          </p:nvPr>
        </p:nvSpPr>
        <p:spPr/>
        <p:txBody>
          <a:bodyPr/>
          <a:lstStyle/>
          <a:p>
            <a:fld id="{D8A4D7D1-9BF6-4D86-A8D5-9DBA5B948A7F}" type="slidenum">
              <a:rPr lang="en-GB" smtClean="0"/>
              <a:t>‹#›</a:t>
            </a:fld>
            <a:endParaRPr lang="en-GB"/>
          </a:p>
        </p:txBody>
      </p:sp>
    </p:spTree>
    <p:extLst>
      <p:ext uri="{BB962C8B-B14F-4D97-AF65-F5344CB8AC3E}">
        <p14:creationId xmlns:p14="http://schemas.microsoft.com/office/powerpoint/2010/main" val="24737493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3CD9D205-0A5D-494E-A5DB-AC8B4F11B75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BE192029-4E2E-4453-A115-00D707731B2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80C158CC-0ED3-473F-8D6C-D7D0C7C99D8C}"/>
              </a:ext>
            </a:extLst>
          </p:cNvPr>
          <p:cNvSpPr>
            <a:spLocks noGrp="1"/>
          </p:cNvSpPr>
          <p:nvPr>
            <p:ph type="dt" sz="half" idx="10"/>
          </p:nvPr>
        </p:nvSpPr>
        <p:spPr/>
        <p:txBody>
          <a:bodyPr/>
          <a:lstStyle/>
          <a:p>
            <a:fld id="{59AF8DC5-7B8E-4C12-8AAD-6BBC440DC16F}" type="datetimeFigureOut">
              <a:rPr lang="en-GB" smtClean="0"/>
              <a:t>20/01/2020</a:t>
            </a:fld>
            <a:endParaRPr lang="en-GB"/>
          </a:p>
        </p:txBody>
      </p:sp>
      <p:sp>
        <p:nvSpPr>
          <p:cNvPr id="5" name="Footer Placeholder 4">
            <a:extLst>
              <a:ext uri="{FF2B5EF4-FFF2-40B4-BE49-F238E27FC236}">
                <a16:creationId xmlns:a16="http://schemas.microsoft.com/office/drawing/2014/main" xmlns="" id="{AC30C596-0E7D-4342-829D-E01FE7517D4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D00DAAE6-C5AF-4D3C-93C0-05C947AFBE68}"/>
              </a:ext>
            </a:extLst>
          </p:cNvPr>
          <p:cNvSpPr>
            <a:spLocks noGrp="1"/>
          </p:cNvSpPr>
          <p:nvPr>
            <p:ph type="sldNum" sz="quarter" idx="12"/>
          </p:nvPr>
        </p:nvSpPr>
        <p:spPr/>
        <p:txBody>
          <a:bodyPr/>
          <a:lstStyle/>
          <a:p>
            <a:fld id="{D8A4D7D1-9BF6-4D86-A8D5-9DBA5B948A7F}" type="slidenum">
              <a:rPr lang="en-GB" smtClean="0"/>
              <a:t>‹#›</a:t>
            </a:fld>
            <a:endParaRPr lang="en-GB"/>
          </a:p>
        </p:txBody>
      </p:sp>
    </p:spTree>
    <p:extLst>
      <p:ext uri="{BB962C8B-B14F-4D97-AF65-F5344CB8AC3E}">
        <p14:creationId xmlns:p14="http://schemas.microsoft.com/office/powerpoint/2010/main" val="210479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8D3084C-26F6-4B11-AA22-67E7367B067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56658F3C-4A36-48B9-8B9A-0AFD954FEC4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04340B0A-C14A-48B0-99C5-C52386A09C2B}"/>
              </a:ext>
            </a:extLst>
          </p:cNvPr>
          <p:cNvSpPr>
            <a:spLocks noGrp="1"/>
          </p:cNvSpPr>
          <p:nvPr>
            <p:ph type="dt" sz="half" idx="10"/>
          </p:nvPr>
        </p:nvSpPr>
        <p:spPr/>
        <p:txBody>
          <a:bodyPr/>
          <a:lstStyle/>
          <a:p>
            <a:fld id="{59AF8DC5-7B8E-4C12-8AAD-6BBC440DC16F}" type="datetimeFigureOut">
              <a:rPr lang="en-GB" smtClean="0"/>
              <a:t>20/01/2020</a:t>
            </a:fld>
            <a:endParaRPr lang="en-GB"/>
          </a:p>
        </p:txBody>
      </p:sp>
      <p:sp>
        <p:nvSpPr>
          <p:cNvPr id="5" name="Footer Placeholder 4">
            <a:extLst>
              <a:ext uri="{FF2B5EF4-FFF2-40B4-BE49-F238E27FC236}">
                <a16:creationId xmlns:a16="http://schemas.microsoft.com/office/drawing/2014/main" xmlns="" id="{7591A8AC-D83E-4DE3-84C5-A183F7D21A9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34ED50AA-987E-44B7-AAB6-A98E2EA059AD}"/>
              </a:ext>
            </a:extLst>
          </p:cNvPr>
          <p:cNvSpPr>
            <a:spLocks noGrp="1"/>
          </p:cNvSpPr>
          <p:nvPr>
            <p:ph type="sldNum" sz="quarter" idx="12"/>
          </p:nvPr>
        </p:nvSpPr>
        <p:spPr/>
        <p:txBody>
          <a:bodyPr/>
          <a:lstStyle/>
          <a:p>
            <a:fld id="{D8A4D7D1-9BF6-4D86-A8D5-9DBA5B948A7F}" type="slidenum">
              <a:rPr lang="en-GB" smtClean="0"/>
              <a:t>‹#›</a:t>
            </a:fld>
            <a:endParaRPr lang="en-GB"/>
          </a:p>
        </p:txBody>
      </p:sp>
    </p:spTree>
    <p:extLst>
      <p:ext uri="{BB962C8B-B14F-4D97-AF65-F5344CB8AC3E}">
        <p14:creationId xmlns:p14="http://schemas.microsoft.com/office/powerpoint/2010/main" val="28038533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EFB218D-B220-4E81-8757-001D3A72BFB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xmlns="" id="{54D482CD-5F9C-4DD8-84AB-7F2D41D2792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F91C7822-EA91-4596-A01D-955F3DDD8F3A}"/>
              </a:ext>
            </a:extLst>
          </p:cNvPr>
          <p:cNvSpPr>
            <a:spLocks noGrp="1"/>
          </p:cNvSpPr>
          <p:nvPr>
            <p:ph type="dt" sz="half" idx="10"/>
          </p:nvPr>
        </p:nvSpPr>
        <p:spPr/>
        <p:txBody>
          <a:bodyPr/>
          <a:lstStyle/>
          <a:p>
            <a:fld id="{59AF8DC5-7B8E-4C12-8AAD-6BBC440DC16F}" type="datetimeFigureOut">
              <a:rPr lang="en-GB" smtClean="0"/>
              <a:t>20/01/2020</a:t>
            </a:fld>
            <a:endParaRPr lang="en-GB"/>
          </a:p>
        </p:txBody>
      </p:sp>
      <p:sp>
        <p:nvSpPr>
          <p:cNvPr id="5" name="Footer Placeholder 4">
            <a:extLst>
              <a:ext uri="{FF2B5EF4-FFF2-40B4-BE49-F238E27FC236}">
                <a16:creationId xmlns:a16="http://schemas.microsoft.com/office/drawing/2014/main" xmlns="" id="{63EA8D71-FAC5-473F-9D21-713DE1FAF58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B39ADF5B-32D9-410A-8FCA-E32773F97826}"/>
              </a:ext>
            </a:extLst>
          </p:cNvPr>
          <p:cNvSpPr>
            <a:spLocks noGrp="1"/>
          </p:cNvSpPr>
          <p:nvPr>
            <p:ph type="sldNum" sz="quarter" idx="12"/>
          </p:nvPr>
        </p:nvSpPr>
        <p:spPr/>
        <p:txBody>
          <a:bodyPr/>
          <a:lstStyle/>
          <a:p>
            <a:fld id="{D8A4D7D1-9BF6-4D86-A8D5-9DBA5B948A7F}" type="slidenum">
              <a:rPr lang="en-GB" smtClean="0"/>
              <a:t>‹#›</a:t>
            </a:fld>
            <a:endParaRPr lang="en-GB"/>
          </a:p>
        </p:txBody>
      </p:sp>
    </p:spTree>
    <p:extLst>
      <p:ext uri="{BB962C8B-B14F-4D97-AF65-F5344CB8AC3E}">
        <p14:creationId xmlns:p14="http://schemas.microsoft.com/office/powerpoint/2010/main" val="1968823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7DEE2F-C63C-4D28-943C-270B545B7DD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3AB6AA8C-87C7-4406-8274-3635DDE8945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xmlns="" id="{533F9842-425A-4390-BE96-7B53171ADF0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xmlns="" id="{55510AFB-FCA2-4615-86A0-2DC4B084BE03}"/>
              </a:ext>
            </a:extLst>
          </p:cNvPr>
          <p:cNvSpPr>
            <a:spLocks noGrp="1"/>
          </p:cNvSpPr>
          <p:nvPr>
            <p:ph type="dt" sz="half" idx="10"/>
          </p:nvPr>
        </p:nvSpPr>
        <p:spPr/>
        <p:txBody>
          <a:bodyPr/>
          <a:lstStyle/>
          <a:p>
            <a:fld id="{59AF8DC5-7B8E-4C12-8AAD-6BBC440DC16F}" type="datetimeFigureOut">
              <a:rPr lang="en-GB" smtClean="0"/>
              <a:t>20/01/2020</a:t>
            </a:fld>
            <a:endParaRPr lang="en-GB"/>
          </a:p>
        </p:txBody>
      </p:sp>
      <p:sp>
        <p:nvSpPr>
          <p:cNvPr id="6" name="Footer Placeholder 5">
            <a:extLst>
              <a:ext uri="{FF2B5EF4-FFF2-40B4-BE49-F238E27FC236}">
                <a16:creationId xmlns:a16="http://schemas.microsoft.com/office/drawing/2014/main" xmlns="" id="{31A831BC-CB03-4BF6-871C-0EB96EB3D7B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B645DE97-F264-400C-8BB7-2F3940677E10}"/>
              </a:ext>
            </a:extLst>
          </p:cNvPr>
          <p:cNvSpPr>
            <a:spLocks noGrp="1"/>
          </p:cNvSpPr>
          <p:nvPr>
            <p:ph type="sldNum" sz="quarter" idx="12"/>
          </p:nvPr>
        </p:nvSpPr>
        <p:spPr/>
        <p:txBody>
          <a:bodyPr/>
          <a:lstStyle/>
          <a:p>
            <a:fld id="{D8A4D7D1-9BF6-4D86-A8D5-9DBA5B948A7F}" type="slidenum">
              <a:rPr lang="en-GB" smtClean="0"/>
              <a:t>‹#›</a:t>
            </a:fld>
            <a:endParaRPr lang="en-GB"/>
          </a:p>
        </p:txBody>
      </p:sp>
    </p:spTree>
    <p:extLst>
      <p:ext uri="{BB962C8B-B14F-4D97-AF65-F5344CB8AC3E}">
        <p14:creationId xmlns:p14="http://schemas.microsoft.com/office/powerpoint/2010/main" val="13640635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7B26231-3A6C-40E3-A50F-490319C7AD13}"/>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65653C6A-8C62-4071-9BA3-6120A7861D4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9EEB00C9-44B5-4380-94E0-5225CF003BB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xmlns="" id="{447980D8-ED36-4EEC-98CC-B6280FE2FA9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946296E1-9B0A-4F45-B092-A4FCF6CFBC6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xmlns="" id="{1CBA7BFB-927E-414D-A37C-E703F91EE728}"/>
              </a:ext>
            </a:extLst>
          </p:cNvPr>
          <p:cNvSpPr>
            <a:spLocks noGrp="1"/>
          </p:cNvSpPr>
          <p:nvPr>
            <p:ph type="dt" sz="half" idx="10"/>
          </p:nvPr>
        </p:nvSpPr>
        <p:spPr/>
        <p:txBody>
          <a:bodyPr/>
          <a:lstStyle/>
          <a:p>
            <a:fld id="{59AF8DC5-7B8E-4C12-8AAD-6BBC440DC16F}" type="datetimeFigureOut">
              <a:rPr lang="en-GB" smtClean="0"/>
              <a:t>20/01/2020</a:t>
            </a:fld>
            <a:endParaRPr lang="en-GB"/>
          </a:p>
        </p:txBody>
      </p:sp>
      <p:sp>
        <p:nvSpPr>
          <p:cNvPr id="8" name="Footer Placeholder 7">
            <a:extLst>
              <a:ext uri="{FF2B5EF4-FFF2-40B4-BE49-F238E27FC236}">
                <a16:creationId xmlns:a16="http://schemas.microsoft.com/office/drawing/2014/main" xmlns="" id="{E625C1F4-4C63-455E-A201-9D5754EDDDF0}"/>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xmlns="" id="{3D7674F7-D29A-4ED4-B07E-339C62817605}"/>
              </a:ext>
            </a:extLst>
          </p:cNvPr>
          <p:cNvSpPr>
            <a:spLocks noGrp="1"/>
          </p:cNvSpPr>
          <p:nvPr>
            <p:ph type="sldNum" sz="quarter" idx="12"/>
          </p:nvPr>
        </p:nvSpPr>
        <p:spPr/>
        <p:txBody>
          <a:bodyPr/>
          <a:lstStyle/>
          <a:p>
            <a:fld id="{D8A4D7D1-9BF6-4D86-A8D5-9DBA5B948A7F}" type="slidenum">
              <a:rPr lang="en-GB" smtClean="0"/>
              <a:t>‹#›</a:t>
            </a:fld>
            <a:endParaRPr lang="en-GB"/>
          </a:p>
        </p:txBody>
      </p:sp>
    </p:spTree>
    <p:extLst>
      <p:ext uri="{BB962C8B-B14F-4D97-AF65-F5344CB8AC3E}">
        <p14:creationId xmlns:p14="http://schemas.microsoft.com/office/powerpoint/2010/main" val="5147977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680AA9C-2A96-4754-903B-72B3947C0FA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xmlns="" id="{9753A25A-A2D5-4153-A259-307AAB7A9000}"/>
              </a:ext>
            </a:extLst>
          </p:cNvPr>
          <p:cNvSpPr>
            <a:spLocks noGrp="1"/>
          </p:cNvSpPr>
          <p:nvPr>
            <p:ph type="dt" sz="half" idx="10"/>
          </p:nvPr>
        </p:nvSpPr>
        <p:spPr/>
        <p:txBody>
          <a:bodyPr/>
          <a:lstStyle/>
          <a:p>
            <a:fld id="{59AF8DC5-7B8E-4C12-8AAD-6BBC440DC16F}" type="datetimeFigureOut">
              <a:rPr lang="en-GB" smtClean="0"/>
              <a:t>20/01/2020</a:t>
            </a:fld>
            <a:endParaRPr lang="en-GB"/>
          </a:p>
        </p:txBody>
      </p:sp>
      <p:sp>
        <p:nvSpPr>
          <p:cNvPr id="4" name="Footer Placeholder 3">
            <a:extLst>
              <a:ext uri="{FF2B5EF4-FFF2-40B4-BE49-F238E27FC236}">
                <a16:creationId xmlns:a16="http://schemas.microsoft.com/office/drawing/2014/main" xmlns="" id="{04378AD9-4A9E-44BE-9A92-7CB502820C5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xmlns="" id="{521B5968-D5E1-439F-B40F-293C2F853B52}"/>
              </a:ext>
            </a:extLst>
          </p:cNvPr>
          <p:cNvSpPr>
            <a:spLocks noGrp="1"/>
          </p:cNvSpPr>
          <p:nvPr>
            <p:ph type="sldNum" sz="quarter" idx="12"/>
          </p:nvPr>
        </p:nvSpPr>
        <p:spPr/>
        <p:txBody>
          <a:bodyPr/>
          <a:lstStyle/>
          <a:p>
            <a:fld id="{D8A4D7D1-9BF6-4D86-A8D5-9DBA5B948A7F}" type="slidenum">
              <a:rPr lang="en-GB" smtClean="0"/>
              <a:t>‹#›</a:t>
            </a:fld>
            <a:endParaRPr lang="en-GB"/>
          </a:p>
        </p:txBody>
      </p:sp>
    </p:spTree>
    <p:extLst>
      <p:ext uri="{BB962C8B-B14F-4D97-AF65-F5344CB8AC3E}">
        <p14:creationId xmlns:p14="http://schemas.microsoft.com/office/powerpoint/2010/main" val="17258900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A28F2F1F-2908-47D3-973A-3292AEC028F7}"/>
              </a:ext>
            </a:extLst>
          </p:cNvPr>
          <p:cNvSpPr>
            <a:spLocks noGrp="1"/>
          </p:cNvSpPr>
          <p:nvPr>
            <p:ph type="dt" sz="half" idx="10"/>
          </p:nvPr>
        </p:nvSpPr>
        <p:spPr/>
        <p:txBody>
          <a:bodyPr/>
          <a:lstStyle/>
          <a:p>
            <a:fld id="{59AF8DC5-7B8E-4C12-8AAD-6BBC440DC16F}" type="datetimeFigureOut">
              <a:rPr lang="en-GB" smtClean="0"/>
              <a:t>20/01/2020</a:t>
            </a:fld>
            <a:endParaRPr lang="en-GB"/>
          </a:p>
        </p:txBody>
      </p:sp>
      <p:sp>
        <p:nvSpPr>
          <p:cNvPr id="3" name="Footer Placeholder 2">
            <a:extLst>
              <a:ext uri="{FF2B5EF4-FFF2-40B4-BE49-F238E27FC236}">
                <a16:creationId xmlns:a16="http://schemas.microsoft.com/office/drawing/2014/main" xmlns="" id="{9F77D6AA-5DA4-489D-8F61-831D5510AC5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xmlns="" id="{432759A1-2234-4138-B601-C51DC3147EE2}"/>
              </a:ext>
            </a:extLst>
          </p:cNvPr>
          <p:cNvSpPr>
            <a:spLocks noGrp="1"/>
          </p:cNvSpPr>
          <p:nvPr>
            <p:ph type="sldNum" sz="quarter" idx="12"/>
          </p:nvPr>
        </p:nvSpPr>
        <p:spPr/>
        <p:txBody>
          <a:bodyPr/>
          <a:lstStyle/>
          <a:p>
            <a:fld id="{D8A4D7D1-9BF6-4D86-A8D5-9DBA5B948A7F}" type="slidenum">
              <a:rPr lang="en-GB" smtClean="0"/>
              <a:t>‹#›</a:t>
            </a:fld>
            <a:endParaRPr lang="en-GB"/>
          </a:p>
        </p:txBody>
      </p:sp>
    </p:spTree>
    <p:extLst>
      <p:ext uri="{BB962C8B-B14F-4D97-AF65-F5344CB8AC3E}">
        <p14:creationId xmlns:p14="http://schemas.microsoft.com/office/powerpoint/2010/main" val="17047270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5748134-40F5-49F1-A31C-BCBDA50EE57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D5B4411C-D2D2-48EC-83CF-DA69FE5A09B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xmlns="" id="{357D9A6B-8734-4083-B3F4-627F92C9F8B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B7F6A170-0675-4BFA-AE82-1CDF8990C7B1}"/>
              </a:ext>
            </a:extLst>
          </p:cNvPr>
          <p:cNvSpPr>
            <a:spLocks noGrp="1"/>
          </p:cNvSpPr>
          <p:nvPr>
            <p:ph type="dt" sz="half" idx="10"/>
          </p:nvPr>
        </p:nvSpPr>
        <p:spPr/>
        <p:txBody>
          <a:bodyPr/>
          <a:lstStyle/>
          <a:p>
            <a:fld id="{59AF8DC5-7B8E-4C12-8AAD-6BBC440DC16F}" type="datetimeFigureOut">
              <a:rPr lang="en-GB" smtClean="0"/>
              <a:t>20/01/2020</a:t>
            </a:fld>
            <a:endParaRPr lang="en-GB"/>
          </a:p>
        </p:txBody>
      </p:sp>
      <p:sp>
        <p:nvSpPr>
          <p:cNvPr id="6" name="Footer Placeholder 5">
            <a:extLst>
              <a:ext uri="{FF2B5EF4-FFF2-40B4-BE49-F238E27FC236}">
                <a16:creationId xmlns:a16="http://schemas.microsoft.com/office/drawing/2014/main" xmlns="" id="{ED21E9D2-76F8-420B-BA21-21651640052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EF6C2C9C-980B-4D4F-A3D6-6A0B8AD3B6FA}"/>
              </a:ext>
            </a:extLst>
          </p:cNvPr>
          <p:cNvSpPr>
            <a:spLocks noGrp="1"/>
          </p:cNvSpPr>
          <p:nvPr>
            <p:ph type="sldNum" sz="quarter" idx="12"/>
          </p:nvPr>
        </p:nvSpPr>
        <p:spPr/>
        <p:txBody>
          <a:bodyPr/>
          <a:lstStyle/>
          <a:p>
            <a:fld id="{D8A4D7D1-9BF6-4D86-A8D5-9DBA5B948A7F}" type="slidenum">
              <a:rPr lang="en-GB" smtClean="0"/>
              <a:t>‹#›</a:t>
            </a:fld>
            <a:endParaRPr lang="en-GB"/>
          </a:p>
        </p:txBody>
      </p:sp>
    </p:spTree>
    <p:extLst>
      <p:ext uri="{BB962C8B-B14F-4D97-AF65-F5344CB8AC3E}">
        <p14:creationId xmlns:p14="http://schemas.microsoft.com/office/powerpoint/2010/main" val="6886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C66D29F-9892-4B63-8F90-2C23FA44FEE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xmlns="" id="{8E7CE3AB-D65E-42DA-9AC8-8CC60912EA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xmlns="" id="{3956B8AF-0D83-47F9-9C39-3A37485812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51BE030F-2CEC-4683-93BD-F78A7B1B9165}"/>
              </a:ext>
            </a:extLst>
          </p:cNvPr>
          <p:cNvSpPr>
            <a:spLocks noGrp="1"/>
          </p:cNvSpPr>
          <p:nvPr>
            <p:ph type="dt" sz="half" idx="10"/>
          </p:nvPr>
        </p:nvSpPr>
        <p:spPr/>
        <p:txBody>
          <a:bodyPr/>
          <a:lstStyle/>
          <a:p>
            <a:fld id="{59AF8DC5-7B8E-4C12-8AAD-6BBC440DC16F}" type="datetimeFigureOut">
              <a:rPr lang="en-GB" smtClean="0"/>
              <a:t>20/01/2020</a:t>
            </a:fld>
            <a:endParaRPr lang="en-GB"/>
          </a:p>
        </p:txBody>
      </p:sp>
      <p:sp>
        <p:nvSpPr>
          <p:cNvPr id="6" name="Footer Placeholder 5">
            <a:extLst>
              <a:ext uri="{FF2B5EF4-FFF2-40B4-BE49-F238E27FC236}">
                <a16:creationId xmlns:a16="http://schemas.microsoft.com/office/drawing/2014/main" xmlns="" id="{10BD3DCE-5F0F-4439-890A-8694F5C5319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34B1C0D7-8D75-4F19-864E-3B41F028C3CC}"/>
              </a:ext>
            </a:extLst>
          </p:cNvPr>
          <p:cNvSpPr>
            <a:spLocks noGrp="1"/>
          </p:cNvSpPr>
          <p:nvPr>
            <p:ph type="sldNum" sz="quarter" idx="12"/>
          </p:nvPr>
        </p:nvSpPr>
        <p:spPr/>
        <p:txBody>
          <a:bodyPr/>
          <a:lstStyle/>
          <a:p>
            <a:fld id="{D8A4D7D1-9BF6-4D86-A8D5-9DBA5B948A7F}" type="slidenum">
              <a:rPr lang="en-GB" smtClean="0"/>
              <a:t>‹#›</a:t>
            </a:fld>
            <a:endParaRPr lang="en-GB"/>
          </a:p>
        </p:txBody>
      </p:sp>
    </p:spTree>
    <p:extLst>
      <p:ext uri="{BB962C8B-B14F-4D97-AF65-F5344CB8AC3E}">
        <p14:creationId xmlns:p14="http://schemas.microsoft.com/office/powerpoint/2010/main" val="5332694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27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D0607BAD-6E2D-4DBC-B792-1BEB6028870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B865367C-5E48-43F6-AA7A-0A2EE5147AE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2644F294-00F1-4F0A-86AC-E5390633003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AF8DC5-7B8E-4C12-8AAD-6BBC440DC16F}" type="datetimeFigureOut">
              <a:rPr lang="en-GB" smtClean="0"/>
              <a:t>20/01/2020</a:t>
            </a:fld>
            <a:endParaRPr lang="en-GB"/>
          </a:p>
        </p:txBody>
      </p:sp>
      <p:sp>
        <p:nvSpPr>
          <p:cNvPr id="5" name="Footer Placeholder 4">
            <a:extLst>
              <a:ext uri="{FF2B5EF4-FFF2-40B4-BE49-F238E27FC236}">
                <a16:creationId xmlns:a16="http://schemas.microsoft.com/office/drawing/2014/main" xmlns="" id="{9B1842A1-849B-40D6-A64B-588ADC1D8B8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xmlns="" id="{73A0A3B0-1AAD-4FA2-9F85-0CD4B5A0BB6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A4D7D1-9BF6-4D86-A8D5-9DBA5B948A7F}" type="slidenum">
              <a:rPr lang="en-GB" smtClean="0"/>
              <a:t>‹#›</a:t>
            </a:fld>
            <a:endParaRPr lang="en-GB"/>
          </a:p>
        </p:txBody>
      </p:sp>
    </p:spTree>
    <p:extLst>
      <p:ext uri="{BB962C8B-B14F-4D97-AF65-F5344CB8AC3E}">
        <p14:creationId xmlns:p14="http://schemas.microsoft.com/office/powerpoint/2010/main" val="15635846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staffordshireconnects.info/kb5/staffordshire/directory/home.page" TargetMode="Externa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8ED3EB5-135C-44CC-931D-8CB8E6B186A5}"/>
              </a:ext>
            </a:extLst>
          </p:cNvPr>
          <p:cNvSpPr>
            <a:spLocks noGrp="1"/>
          </p:cNvSpPr>
          <p:nvPr>
            <p:ph type="ctrTitle"/>
          </p:nvPr>
        </p:nvSpPr>
        <p:spPr>
          <a:xfrm>
            <a:off x="6311106" y="1137652"/>
            <a:ext cx="9144000" cy="2387600"/>
          </a:xfrm>
        </p:spPr>
        <p:txBody>
          <a:bodyPr/>
          <a:lstStyle/>
          <a:p>
            <a:endParaRPr lang="en-GB" dirty="0"/>
          </a:p>
        </p:txBody>
      </p:sp>
      <p:sp>
        <p:nvSpPr>
          <p:cNvPr id="3" name="Subtitle 2">
            <a:extLst>
              <a:ext uri="{FF2B5EF4-FFF2-40B4-BE49-F238E27FC236}">
                <a16:creationId xmlns:a16="http://schemas.microsoft.com/office/drawing/2014/main" xmlns="" id="{937D788F-7D35-4492-8DC2-8CEB36A09BEF}"/>
              </a:ext>
            </a:extLst>
          </p:cNvPr>
          <p:cNvSpPr>
            <a:spLocks noGrp="1"/>
          </p:cNvSpPr>
          <p:nvPr>
            <p:ph type="subTitle" idx="1"/>
          </p:nvPr>
        </p:nvSpPr>
        <p:spPr>
          <a:xfrm>
            <a:off x="3335337" y="6077952"/>
            <a:ext cx="9144000" cy="1655762"/>
          </a:xfrm>
        </p:spPr>
        <p:txBody>
          <a:bodyPr/>
          <a:lstStyle/>
          <a:p>
            <a:endParaRPr lang="en-GB" dirty="0"/>
          </a:p>
        </p:txBody>
      </p:sp>
      <p:sp>
        <p:nvSpPr>
          <p:cNvPr id="4" name="Text Box 2">
            <a:extLst>
              <a:ext uri="{FF2B5EF4-FFF2-40B4-BE49-F238E27FC236}">
                <a16:creationId xmlns:a16="http://schemas.microsoft.com/office/drawing/2014/main" xmlns="" id="{62B7C6E9-AC31-491E-856B-8E6E774C983F}"/>
              </a:ext>
            </a:extLst>
          </p:cNvPr>
          <p:cNvSpPr txBox="1">
            <a:spLocks noChangeArrowheads="1"/>
          </p:cNvSpPr>
          <p:nvPr/>
        </p:nvSpPr>
        <p:spPr bwMode="auto">
          <a:xfrm>
            <a:off x="1812925" y="2472739"/>
            <a:ext cx="8855075" cy="3967163"/>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2200" b="1" i="0" u="none" strike="noStrike" cap="none" normalizeH="0" baseline="0" dirty="0">
                <a:ln>
                  <a:noFill/>
                </a:ln>
                <a:solidFill>
                  <a:srgbClr val="FF0000"/>
                </a:solidFill>
                <a:effectLst/>
                <a:latin typeface="Arial" panose="020B0604020202020204" pitchFamily="34" charset="0"/>
              </a:rPr>
              <a:t>‘</a:t>
            </a:r>
            <a:r>
              <a:rPr kumimoji="0" lang="en-GB" altLang="en-US" sz="2600" b="1" i="0" u="none" strike="noStrike" cap="none" normalizeH="0" baseline="0" dirty="0">
                <a:ln>
                  <a:noFill/>
                </a:ln>
                <a:solidFill>
                  <a:srgbClr val="FF0000"/>
                </a:solidFill>
                <a:effectLst/>
                <a:latin typeface="Arial" panose="020B0604020202020204" pitchFamily="34" charset="0"/>
              </a:rPr>
              <a:t>Be the best you can be in God’s beautiful world’</a:t>
            </a:r>
            <a:endParaRPr kumimoji="0" lang="en-GB" altLang="en-US" sz="2200" b="1" i="0" u="none" strike="noStrike" cap="none" normalizeH="0" baseline="0" dirty="0">
              <a:ln>
                <a:noFill/>
              </a:ln>
              <a:solidFill>
                <a:srgbClr val="FF0000"/>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2"/>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800" b="0" i="0" u="none" strike="noStrike" cap="none" normalizeH="0" baseline="0" dirty="0">
                <a:ln>
                  <a:noFill/>
                </a:ln>
                <a:solidFill>
                  <a:schemeClr val="tx2">
                    <a:lumMod val="75000"/>
                  </a:schemeClr>
                </a:solidFill>
                <a:effectLst/>
                <a:latin typeface="Arial" panose="020B0604020202020204" pitchFamily="34" charset="0"/>
              </a:rPr>
              <a:t>Christ Church C.E. (VC) First School, valuing its name, its roots and its partnership with the local Church, seeks to be a learning community which aims for high standards, and in which Christian values are exemplified and experienced on a daily basis.</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800" b="0" i="0" u="none" strike="noStrike" cap="none" normalizeH="0" baseline="0" dirty="0">
                <a:ln>
                  <a:noFill/>
                </a:ln>
                <a:solidFill>
                  <a:schemeClr val="tx2">
                    <a:lumMod val="75000"/>
                  </a:schemeClr>
                </a:solidFill>
                <a:effectLst/>
                <a:latin typeface="Arial" panose="020B0604020202020204" pitchFamily="34" charset="0"/>
              </a:rPr>
              <a:t>Our full mission statement can be found on the school website: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2000" b="1" i="0" u="none" strike="noStrike" cap="none" normalizeH="0" baseline="0" dirty="0">
                <a:ln>
                  <a:noFill/>
                </a:ln>
                <a:solidFill>
                  <a:schemeClr val="tx2">
                    <a:lumMod val="75000"/>
                  </a:schemeClr>
                </a:solidFill>
                <a:effectLst/>
                <a:latin typeface="Arial" panose="020B0604020202020204" pitchFamily="34" charset="0"/>
              </a:rPr>
              <a:t>www.christchurch-stone.staffs.sch.uk</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000" b="1" i="0" u="none" strike="noStrike" cap="none" normalizeH="0" baseline="0" dirty="0">
              <a:ln>
                <a:noFill/>
              </a:ln>
              <a:solidFill>
                <a:schemeClr val="tx2">
                  <a:lumMod val="75000"/>
                </a:schemeClr>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GB" altLang="en-US" sz="1000" b="1" i="0" u="none" strike="noStrike" cap="none" normalizeH="0" baseline="0" dirty="0">
              <a:ln>
                <a:noFill/>
              </a:ln>
              <a:solidFill>
                <a:schemeClr val="tx2">
                  <a:lumMod val="75000"/>
                </a:schemeClr>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800" b="1" i="0" u="none" strike="noStrike" cap="none" normalizeH="0" baseline="0" dirty="0">
                <a:ln>
                  <a:noFill/>
                </a:ln>
                <a:solidFill>
                  <a:schemeClr val="tx2">
                    <a:lumMod val="75000"/>
                  </a:schemeClr>
                </a:solidFill>
                <a:effectLst/>
                <a:latin typeface="Arial" panose="020B0604020202020204" pitchFamily="34" charset="0"/>
              </a:rPr>
              <a:t>Here you will find information on our school approach to meeting the needs of pupils with Special Educational Needs and Disabilities to ensure that they make the very best possible progress in our school, preparing them for their next stage of life.</a:t>
            </a:r>
            <a:endParaRPr kumimoji="0" lang="en-US" altLang="en-US" sz="1800" b="0" i="0" u="none" strike="noStrike" cap="none" normalizeH="0" baseline="0" dirty="0">
              <a:ln>
                <a:noFill/>
              </a:ln>
              <a:solidFill>
                <a:schemeClr val="tx2">
                  <a:lumMod val="75000"/>
                </a:schemeClr>
              </a:solidFill>
              <a:effectLst/>
              <a:latin typeface="Arial" panose="020B0604020202020204" pitchFamily="34" charset="0"/>
            </a:endParaRPr>
          </a:p>
        </p:txBody>
      </p:sp>
      <p:pic>
        <p:nvPicPr>
          <p:cNvPr id="1027" name="Picture 3">
            <a:extLst>
              <a:ext uri="{FF2B5EF4-FFF2-40B4-BE49-F238E27FC236}">
                <a16:creationId xmlns:a16="http://schemas.microsoft.com/office/drawing/2014/main" xmlns="" id="{28CFADB1-6AB3-4E6A-B840-C5035CF4FD0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93502" y="343351"/>
            <a:ext cx="2093919" cy="1988101"/>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32307666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2D93793-4B8C-4545-ACAA-47824D33777D}"/>
              </a:ext>
            </a:extLst>
          </p:cNvPr>
          <p:cNvSpPr>
            <a:spLocks noGrp="1"/>
          </p:cNvSpPr>
          <p:nvPr>
            <p:ph type="title"/>
          </p:nvPr>
        </p:nvSpPr>
        <p:spPr>
          <a:xfrm>
            <a:off x="838200" y="829358"/>
            <a:ext cx="3185160" cy="5811838"/>
          </a:xfrm>
        </p:spPr>
        <p:txBody>
          <a:bodyPr>
            <a:normAutofit fontScale="90000"/>
          </a:bodyPr>
          <a:lstStyle/>
          <a:p>
            <a:r>
              <a:rPr lang="en-GB" b="1" dirty="0">
                <a:solidFill>
                  <a:schemeClr val="accent1">
                    <a:lumMod val="50000"/>
                  </a:schemeClr>
                </a:solidFill>
                <a:latin typeface="Arial" panose="020B0604020202020204" pitchFamily="34" charset="0"/>
                <a:cs typeface="Arial" panose="020B0604020202020204" pitchFamily="34" charset="0"/>
              </a:rPr>
              <a:t>How are the adults in school helped to work with children with SEND and what    training do they have?    </a:t>
            </a:r>
            <a:r>
              <a:rPr lang="en-GB" dirty="0"/>
              <a:t/>
            </a:r>
            <a:br>
              <a:rPr lang="en-GB" dirty="0"/>
            </a:br>
            <a:r>
              <a:rPr lang="en-GB" dirty="0"/>
              <a:t> </a:t>
            </a:r>
            <a:br>
              <a:rPr lang="en-GB" dirty="0"/>
            </a:br>
            <a:endParaRPr lang="en-GB" dirty="0"/>
          </a:p>
        </p:txBody>
      </p:sp>
      <p:sp>
        <p:nvSpPr>
          <p:cNvPr id="3" name="Content Placeholder 2">
            <a:extLst>
              <a:ext uri="{FF2B5EF4-FFF2-40B4-BE49-F238E27FC236}">
                <a16:creationId xmlns:a16="http://schemas.microsoft.com/office/drawing/2014/main" xmlns="" id="{9D706715-0468-4D58-B3EA-5A58EFA444E3}"/>
              </a:ext>
            </a:extLst>
          </p:cNvPr>
          <p:cNvSpPr>
            <a:spLocks noGrp="1"/>
          </p:cNvSpPr>
          <p:nvPr>
            <p:ph idx="1"/>
          </p:nvPr>
        </p:nvSpPr>
        <p:spPr>
          <a:xfrm>
            <a:off x="5669280" y="3080825"/>
            <a:ext cx="5684520" cy="3096138"/>
          </a:xfrm>
        </p:spPr>
        <p:txBody>
          <a:bodyPr/>
          <a:lstStyle/>
          <a:p>
            <a:r>
              <a:rPr lang="en-GB" b="1" dirty="0">
                <a:solidFill>
                  <a:srgbClr val="FF0000"/>
                </a:solidFill>
                <a:latin typeface="Arial" panose="020B0604020202020204" pitchFamily="34" charset="0"/>
                <a:cs typeface="Arial" panose="020B0604020202020204" pitchFamily="34" charset="0"/>
              </a:rPr>
              <a:t>The role of the </a:t>
            </a:r>
            <a:r>
              <a:rPr lang="en-GB" b="1" dirty="0" err="1">
                <a:solidFill>
                  <a:srgbClr val="FF0000"/>
                </a:solidFill>
                <a:latin typeface="Arial" panose="020B0604020202020204" pitchFamily="34" charset="0"/>
                <a:cs typeface="Arial" panose="020B0604020202020204" pitchFamily="34" charset="0"/>
              </a:rPr>
              <a:t>SENCo</a:t>
            </a:r>
            <a:r>
              <a:rPr lang="en-GB" b="1" dirty="0">
                <a:solidFill>
                  <a:srgbClr val="FF0000"/>
                </a:solidFill>
                <a:latin typeface="Arial" panose="020B0604020202020204" pitchFamily="34" charset="0"/>
                <a:cs typeface="Arial" panose="020B0604020202020204" pitchFamily="34" charset="0"/>
              </a:rPr>
              <a:t> is to support the class teacher in planning for children with SEN</a:t>
            </a:r>
          </a:p>
          <a:p>
            <a:r>
              <a:rPr lang="en-GB" b="1" dirty="0">
                <a:solidFill>
                  <a:srgbClr val="FF0000"/>
                </a:solidFill>
                <a:latin typeface="Arial" panose="020B0604020202020204" pitchFamily="34" charset="0"/>
                <a:cs typeface="Arial" panose="020B0604020202020204" pitchFamily="34" charset="0"/>
              </a:rPr>
              <a:t>Individual teachers and support staff attend training courses either in school or through external agencies</a:t>
            </a:r>
          </a:p>
          <a:p>
            <a:endParaRPr lang="en-GB" dirty="0"/>
          </a:p>
        </p:txBody>
      </p:sp>
      <p:pic>
        <p:nvPicPr>
          <p:cNvPr id="4" name="Picture 3">
            <a:extLst>
              <a:ext uri="{FF2B5EF4-FFF2-40B4-BE49-F238E27FC236}">
                <a16:creationId xmlns:a16="http://schemas.microsoft.com/office/drawing/2014/main" xmlns="" id="{B31499C0-5B87-4507-8531-6CEC148B011D}"/>
              </a:ext>
            </a:extLst>
          </p:cNvPr>
          <p:cNvPicPr>
            <a:picLocks noChangeAspect="1"/>
          </p:cNvPicPr>
          <p:nvPr/>
        </p:nvPicPr>
        <p:blipFill>
          <a:blip r:embed="rId2"/>
          <a:stretch>
            <a:fillRect/>
          </a:stretch>
        </p:blipFill>
        <p:spPr>
          <a:xfrm>
            <a:off x="6923651" y="531056"/>
            <a:ext cx="2489981" cy="2215661"/>
          </a:xfrm>
          <a:prstGeom prst="rect">
            <a:avLst/>
          </a:prstGeom>
        </p:spPr>
      </p:pic>
    </p:spTree>
    <p:extLst>
      <p:ext uri="{BB962C8B-B14F-4D97-AF65-F5344CB8AC3E}">
        <p14:creationId xmlns:p14="http://schemas.microsoft.com/office/powerpoint/2010/main" val="26247927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8ED3EB5-135C-44CC-931D-8CB8E6B186A5}"/>
              </a:ext>
            </a:extLst>
          </p:cNvPr>
          <p:cNvSpPr>
            <a:spLocks noGrp="1"/>
          </p:cNvSpPr>
          <p:nvPr>
            <p:ph type="ctrTitle"/>
          </p:nvPr>
        </p:nvSpPr>
        <p:spPr>
          <a:xfrm>
            <a:off x="6311106" y="1137652"/>
            <a:ext cx="9144000" cy="2387600"/>
          </a:xfrm>
        </p:spPr>
        <p:txBody>
          <a:bodyPr/>
          <a:lstStyle/>
          <a:p>
            <a:endParaRPr lang="en-GB" dirty="0"/>
          </a:p>
        </p:txBody>
      </p:sp>
      <p:sp>
        <p:nvSpPr>
          <p:cNvPr id="3" name="Subtitle 2">
            <a:extLst>
              <a:ext uri="{FF2B5EF4-FFF2-40B4-BE49-F238E27FC236}">
                <a16:creationId xmlns:a16="http://schemas.microsoft.com/office/drawing/2014/main" xmlns="" id="{937D788F-7D35-4492-8DC2-8CEB36A09BEF}"/>
              </a:ext>
            </a:extLst>
          </p:cNvPr>
          <p:cNvSpPr>
            <a:spLocks noGrp="1"/>
          </p:cNvSpPr>
          <p:nvPr>
            <p:ph type="subTitle" idx="1"/>
          </p:nvPr>
        </p:nvSpPr>
        <p:spPr>
          <a:xfrm>
            <a:off x="3335337" y="6077952"/>
            <a:ext cx="9144000" cy="1655762"/>
          </a:xfrm>
        </p:spPr>
        <p:txBody>
          <a:bodyPr/>
          <a:lstStyle/>
          <a:p>
            <a:endParaRPr lang="en-GB" dirty="0"/>
          </a:p>
        </p:txBody>
      </p:sp>
      <p:sp>
        <p:nvSpPr>
          <p:cNvPr id="4" name="Text Box 2">
            <a:extLst>
              <a:ext uri="{FF2B5EF4-FFF2-40B4-BE49-F238E27FC236}">
                <a16:creationId xmlns:a16="http://schemas.microsoft.com/office/drawing/2014/main" xmlns="" id="{62B7C6E9-AC31-491E-856B-8E6E774C983F}"/>
              </a:ext>
            </a:extLst>
          </p:cNvPr>
          <p:cNvSpPr txBox="1">
            <a:spLocks noChangeArrowheads="1"/>
          </p:cNvSpPr>
          <p:nvPr/>
        </p:nvSpPr>
        <p:spPr bwMode="auto">
          <a:xfrm>
            <a:off x="1812925" y="2472739"/>
            <a:ext cx="8855075" cy="4041910"/>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lvl="0" algn="ctr" eaLnBrk="0" fontAlgn="base" hangingPunct="0">
              <a:spcBef>
                <a:spcPct val="0"/>
              </a:spcBef>
              <a:spcAft>
                <a:spcPct val="0"/>
              </a:spcAft>
            </a:pPr>
            <a:r>
              <a:rPr lang="en-GB" altLang="en-US" sz="2400" b="1" dirty="0">
                <a:solidFill>
                  <a:schemeClr val="accent1">
                    <a:lumMod val="50000"/>
                  </a:schemeClr>
                </a:solidFill>
                <a:latin typeface="Arial" panose="020B0604020202020204" pitchFamily="34" charset="0"/>
              </a:rPr>
              <a:t>We are proud that Christ Church First School is an inclusive school and all children are an important part of our school/Church family.</a:t>
            </a:r>
          </a:p>
          <a:p>
            <a:pPr lvl="0" algn="ctr" eaLnBrk="0" fontAlgn="base" hangingPunct="0">
              <a:spcBef>
                <a:spcPct val="0"/>
              </a:spcBef>
              <a:spcAft>
                <a:spcPct val="0"/>
              </a:spcAft>
            </a:pPr>
            <a:endParaRPr lang="en-GB" altLang="en-US" sz="2400" b="1" dirty="0">
              <a:solidFill>
                <a:schemeClr val="accent1">
                  <a:lumMod val="50000"/>
                </a:schemeClr>
              </a:solidFill>
              <a:latin typeface="Arial" panose="020B0604020202020204" pitchFamily="34" charset="0"/>
            </a:endParaRPr>
          </a:p>
          <a:p>
            <a:pPr lvl="0" algn="ctr" eaLnBrk="0" fontAlgn="base" hangingPunct="0">
              <a:spcBef>
                <a:spcPct val="0"/>
              </a:spcBef>
              <a:spcAft>
                <a:spcPct val="0"/>
              </a:spcAft>
            </a:pPr>
            <a:r>
              <a:rPr lang="en-GB" altLang="en-US" sz="2400" b="1" dirty="0">
                <a:solidFill>
                  <a:schemeClr val="accent1">
                    <a:lumMod val="50000"/>
                  </a:schemeClr>
                </a:solidFill>
                <a:latin typeface="Arial" panose="020B0604020202020204" pitchFamily="34" charset="0"/>
              </a:rPr>
              <a:t>Children with Special Educational Needs and Disabilities are encouraged to achieve their potential in both their education and their personal development as a child of God.  We give them the opportunity to:</a:t>
            </a:r>
          </a:p>
          <a:p>
            <a:pPr lvl="0" algn="ctr" eaLnBrk="0" fontAlgn="base" hangingPunct="0">
              <a:spcBef>
                <a:spcPct val="0"/>
              </a:spcBef>
              <a:spcAft>
                <a:spcPct val="0"/>
              </a:spcAft>
            </a:pPr>
            <a:endParaRPr lang="en-GB" altLang="en-US" sz="2400" b="1" dirty="0">
              <a:solidFill>
                <a:srgbClr val="FFFF00"/>
              </a:solidFill>
              <a:latin typeface="Arial" panose="020B0604020202020204" pitchFamily="34" charset="0"/>
            </a:endParaRPr>
          </a:p>
          <a:p>
            <a:pPr lvl="0" algn="ctr" eaLnBrk="0" fontAlgn="base" hangingPunct="0">
              <a:spcBef>
                <a:spcPct val="0"/>
              </a:spcBef>
              <a:spcAft>
                <a:spcPct val="0"/>
              </a:spcAft>
            </a:pPr>
            <a:r>
              <a:rPr lang="en-GB" altLang="en-US" sz="2800" b="1" dirty="0">
                <a:solidFill>
                  <a:srgbClr val="FF0000"/>
                </a:solidFill>
                <a:latin typeface="Arial" panose="020B0604020202020204" pitchFamily="34" charset="0"/>
              </a:rPr>
              <a:t>‘Be the best you can be in God’s beautiful world’</a:t>
            </a:r>
          </a:p>
          <a:p>
            <a:pPr lvl="0" algn="ctr" eaLnBrk="0" fontAlgn="base" hangingPunct="0">
              <a:spcBef>
                <a:spcPct val="0"/>
              </a:spcBef>
              <a:spcAft>
                <a:spcPct val="0"/>
              </a:spcAft>
            </a:pPr>
            <a:endParaRPr lang="en-GB" altLang="en-US" dirty="0">
              <a:latin typeface="Arial" panose="020B0604020202020204" pitchFamily="34" charset="0"/>
            </a:endParaRPr>
          </a:p>
          <a:p>
            <a:pPr lvl="0" algn="ctr" eaLnBrk="0" fontAlgn="base" hangingPunct="0">
              <a:spcBef>
                <a:spcPct val="0"/>
              </a:spcBef>
              <a:spcAft>
                <a:spcPct val="0"/>
              </a:spcAft>
            </a:pPr>
            <a:endParaRPr lang="en-GB" altLang="en-US" dirty="0">
              <a:latin typeface="Arial" panose="020B0604020202020204" pitchFamily="34" charset="0"/>
            </a:endParaRPr>
          </a:p>
        </p:txBody>
      </p:sp>
      <p:pic>
        <p:nvPicPr>
          <p:cNvPr id="1027" name="Picture 3">
            <a:extLst>
              <a:ext uri="{FF2B5EF4-FFF2-40B4-BE49-F238E27FC236}">
                <a16:creationId xmlns:a16="http://schemas.microsoft.com/office/drawing/2014/main" xmlns="" id="{28CFADB1-6AB3-4E6A-B840-C5035CF4FD0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93502" y="343351"/>
            <a:ext cx="2093919" cy="1988101"/>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7522563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498A55E-0309-49C3-988F-03DEDBA04E15}"/>
              </a:ext>
            </a:extLst>
          </p:cNvPr>
          <p:cNvSpPr>
            <a:spLocks noGrp="1"/>
          </p:cNvSpPr>
          <p:nvPr>
            <p:ph type="title"/>
          </p:nvPr>
        </p:nvSpPr>
        <p:spPr>
          <a:xfrm>
            <a:off x="838200" y="365125"/>
            <a:ext cx="10515600" cy="1325563"/>
          </a:xfrm>
        </p:spPr>
        <p:txBody>
          <a:bodyPr/>
          <a:lstStyle/>
          <a:p>
            <a:endParaRPr lang="en-GB"/>
          </a:p>
        </p:txBody>
      </p:sp>
      <p:pic>
        <p:nvPicPr>
          <p:cNvPr id="2050" name="Picture 2">
            <a:extLst>
              <a:ext uri="{FF2B5EF4-FFF2-40B4-BE49-F238E27FC236}">
                <a16:creationId xmlns:a16="http://schemas.microsoft.com/office/drawing/2014/main" xmlns="" id="{BACDD3EA-FBA4-4AD7-AE28-1D006D9FD83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23212" y="5008562"/>
            <a:ext cx="3582988" cy="1220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4" name="Rectangle 3">
            <a:extLst>
              <a:ext uri="{FF2B5EF4-FFF2-40B4-BE49-F238E27FC236}">
                <a16:creationId xmlns:a16="http://schemas.microsoft.com/office/drawing/2014/main" xmlns="" id="{A33ED01A-73CE-4928-AFBA-B384870CE83A}"/>
              </a:ext>
            </a:extLst>
          </p:cNvPr>
          <p:cNvSpPr/>
          <p:nvPr/>
        </p:nvSpPr>
        <p:spPr>
          <a:xfrm>
            <a:off x="180535" y="3327356"/>
            <a:ext cx="11830929" cy="1200329"/>
          </a:xfrm>
          <a:prstGeom prst="rect">
            <a:avLst/>
          </a:prstGeom>
        </p:spPr>
        <p:txBody>
          <a:bodyPr wrap="square">
            <a:spAutoFit/>
          </a:bodyPr>
          <a:lstStyle/>
          <a:p>
            <a:pPr lvl="0" eaLnBrk="0" fontAlgn="base" hangingPunct="0">
              <a:spcBef>
                <a:spcPct val="0"/>
              </a:spcBef>
              <a:spcAft>
                <a:spcPct val="0"/>
              </a:spcAft>
            </a:pPr>
            <a:r>
              <a:rPr lang="en-GB" altLang="en-US" sz="2400" b="1" dirty="0">
                <a:solidFill>
                  <a:srgbClr val="FF0000"/>
                </a:solidFill>
                <a:latin typeface="Arial" panose="020B0604020202020204" pitchFamily="34" charset="0"/>
              </a:rPr>
              <a:t>You can find information at:</a:t>
            </a:r>
          </a:p>
          <a:p>
            <a:pPr lvl="0" eaLnBrk="0" fontAlgn="base" hangingPunct="0">
              <a:spcBef>
                <a:spcPct val="0"/>
              </a:spcBef>
              <a:spcAft>
                <a:spcPct val="0"/>
              </a:spcAft>
            </a:pPr>
            <a:endParaRPr lang="en-GB" altLang="en-US" sz="2400" b="1" dirty="0">
              <a:solidFill>
                <a:schemeClr val="bg1"/>
              </a:solidFill>
              <a:latin typeface="Arial" panose="020B0604020202020204" pitchFamily="34" charset="0"/>
            </a:endParaRPr>
          </a:p>
          <a:p>
            <a:pPr lvl="0" eaLnBrk="0" fontAlgn="base" hangingPunct="0">
              <a:spcBef>
                <a:spcPct val="0"/>
              </a:spcBef>
              <a:spcAft>
                <a:spcPct val="0"/>
              </a:spcAft>
            </a:pPr>
            <a:r>
              <a:rPr lang="en-GB" altLang="en-US" sz="2400" b="1" dirty="0">
                <a:solidFill>
                  <a:schemeClr val="bg1"/>
                </a:solidFill>
                <a:latin typeface="Arial" panose="020B0604020202020204" pitchFamily="34" charset="0"/>
                <a:hlinkClick r:id="rId3"/>
              </a:rPr>
              <a:t>https://www.staffordshireconnects.info/kb5/staffordshire/directory/home.page</a:t>
            </a:r>
            <a:r>
              <a:rPr lang="en-GB" altLang="en-US" sz="2400" b="1" dirty="0">
                <a:solidFill>
                  <a:schemeClr val="bg1"/>
                </a:solidFill>
                <a:latin typeface="Arial" panose="020B0604020202020204" pitchFamily="34" charset="0"/>
              </a:rPr>
              <a:t> </a:t>
            </a:r>
          </a:p>
        </p:txBody>
      </p:sp>
      <p:sp>
        <p:nvSpPr>
          <p:cNvPr id="5" name="Rectangle 4">
            <a:extLst>
              <a:ext uri="{FF2B5EF4-FFF2-40B4-BE49-F238E27FC236}">
                <a16:creationId xmlns:a16="http://schemas.microsoft.com/office/drawing/2014/main" xmlns="" id="{6B5F4A73-A44D-4F10-9C76-746816B0C5F0}"/>
              </a:ext>
            </a:extLst>
          </p:cNvPr>
          <p:cNvSpPr/>
          <p:nvPr/>
        </p:nvSpPr>
        <p:spPr>
          <a:xfrm>
            <a:off x="534572" y="365125"/>
            <a:ext cx="10819228" cy="2862322"/>
          </a:xfrm>
          <a:prstGeom prst="rect">
            <a:avLst/>
          </a:prstGeom>
        </p:spPr>
        <p:txBody>
          <a:bodyPr wrap="square">
            <a:spAutoFit/>
          </a:bodyPr>
          <a:lstStyle/>
          <a:p>
            <a:pPr lvl="0" algn="ctr" defTabSz="457200"/>
            <a:r>
              <a:rPr lang="en-GB" sz="6000" b="1" dirty="0">
                <a:solidFill>
                  <a:srgbClr val="002060"/>
                </a:solidFill>
                <a:latin typeface="Arial" panose="020B0604020202020204" pitchFamily="34" charset="0"/>
                <a:cs typeface="Arial" panose="020B0604020202020204" pitchFamily="34" charset="0"/>
              </a:rPr>
              <a:t>What is the local offer and where can I find</a:t>
            </a:r>
            <a:endParaRPr lang="en-GB" sz="6000" dirty="0">
              <a:solidFill>
                <a:srgbClr val="002060"/>
              </a:solidFill>
              <a:latin typeface="Arial" panose="020B0604020202020204" pitchFamily="34" charset="0"/>
              <a:cs typeface="Arial" panose="020B0604020202020204" pitchFamily="34" charset="0"/>
            </a:endParaRPr>
          </a:p>
          <a:p>
            <a:pPr lvl="0" algn="ctr" defTabSz="457200"/>
            <a:r>
              <a:rPr lang="en-GB" sz="6000" b="1" dirty="0">
                <a:solidFill>
                  <a:srgbClr val="002060"/>
                </a:solidFill>
                <a:latin typeface="Arial" panose="020B0604020202020204" pitchFamily="34" charset="0"/>
                <a:cs typeface="Arial" panose="020B0604020202020204" pitchFamily="34" charset="0"/>
              </a:rPr>
              <a:t> information on it?</a:t>
            </a:r>
            <a:endParaRPr lang="en-GB" sz="6000" dirty="0">
              <a:solidFill>
                <a:srgbClr val="002060"/>
              </a:solidFill>
              <a:latin typeface="Arial" panose="020B0604020202020204" pitchFamily="34" charset="0"/>
              <a:cs typeface="Arial" panose="020B0604020202020204" pitchFamily="34" charset="0"/>
            </a:endParaRPr>
          </a:p>
        </p:txBody>
      </p:sp>
      <p:pic>
        <p:nvPicPr>
          <p:cNvPr id="6" name="Picture 5">
            <a:extLst>
              <a:ext uri="{FF2B5EF4-FFF2-40B4-BE49-F238E27FC236}">
                <a16:creationId xmlns:a16="http://schemas.microsoft.com/office/drawing/2014/main" xmlns="" id="{5F07BF31-0C78-4F66-A068-8B642DC8A9C7}"/>
              </a:ext>
            </a:extLst>
          </p:cNvPr>
          <p:cNvPicPr>
            <a:picLocks noChangeAspect="1"/>
          </p:cNvPicPr>
          <p:nvPr/>
        </p:nvPicPr>
        <p:blipFill>
          <a:blip r:embed="rId4"/>
          <a:stretch>
            <a:fillRect/>
          </a:stretch>
        </p:blipFill>
        <p:spPr>
          <a:xfrm>
            <a:off x="932139" y="4864115"/>
            <a:ext cx="1770478" cy="1604128"/>
          </a:xfrm>
          <a:prstGeom prst="rect">
            <a:avLst/>
          </a:prstGeom>
        </p:spPr>
      </p:pic>
    </p:spTree>
    <p:extLst>
      <p:ext uri="{BB962C8B-B14F-4D97-AF65-F5344CB8AC3E}">
        <p14:creationId xmlns:p14="http://schemas.microsoft.com/office/powerpoint/2010/main" val="23711417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498A55E-0309-49C3-988F-03DEDBA04E15}"/>
              </a:ext>
            </a:extLst>
          </p:cNvPr>
          <p:cNvSpPr>
            <a:spLocks noGrp="1"/>
          </p:cNvSpPr>
          <p:nvPr>
            <p:ph type="title"/>
          </p:nvPr>
        </p:nvSpPr>
        <p:spPr>
          <a:xfrm>
            <a:off x="838200" y="1162843"/>
            <a:ext cx="10515600" cy="1325563"/>
          </a:xfrm>
        </p:spPr>
        <p:txBody>
          <a:bodyPr>
            <a:normAutofit fontScale="90000"/>
          </a:bodyPr>
          <a:lstStyle/>
          <a:p>
            <a:r>
              <a:rPr lang="en-GB" sz="4900" b="1" dirty="0">
                <a:solidFill>
                  <a:srgbClr val="002060"/>
                </a:solidFill>
                <a:latin typeface="Arial" panose="020B0604020202020204" pitchFamily="34" charset="0"/>
                <a:cs typeface="Arial" panose="020B0604020202020204" pitchFamily="34" charset="0"/>
              </a:rPr>
              <a:t>Who are the best people to talk to if I think that my child has Special </a:t>
            </a:r>
            <a:br>
              <a:rPr lang="en-GB" sz="4900" b="1" dirty="0">
                <a:solidFill>
                  <a:srgbClr val="002060"/>
                </a:solidFill>
                <a:latin typeface="Arial" panose="020B0604020202020204" pitchFamily="34" charset="0"/>
                <a:cs typeface="Arial" panose="020B0604020202020204" pitchFamily="34" charset="0"/>
              </a:rPr>
            </a:br>
            <a:r>
              <a:rPr lang="en-GB" sz="4900" b="1" dirty="0">
                <a:solidFill>
                  <a:srgbClr val="002060"/>
                </a:solidFill>
                <a:latin typeface="Arial" panose="020B0604020202020204" pitchFamily="34" charset="0"/>
                <a:cs typeface="Arial" panose="020B0604020202020204" pitchFamily="34" charset="0"/>
              </a:rPr>
              <a:t>Educational Needs?</a:t>
            </a:r>
            <a:r>
              <a:rPr lang="en-GB" dirty="0">
                <a:solidFill>
                  <a:srgbClr val="002060"/>
                </a:solidFill>
                <a:latin typeface="Arial" panose="020B0604020202020204" pitchFamily="34" charset="0"/>
                <a:cs typeface="Arial" panose="020B0604020202020204" pitchFamily="34" charset="0"/>
              </a:rPr>
              <a:t/>
            </a:r>
            <a:br>
              <a:rPr lang="en-GB" dirty="0">
                <a:solidFill>
                  <a:srgbClr val="002060"/>
                </a:solidFill>
                <a:latin typeface="Arial" panose="020B0604020202020204" pitchFamily="34" charset="0"/>
                <a:cs typeface="Arial" panose="020B0604020202020204" pitchFamily="34" charset="0"/>
              </a:rPr>
            </a:br>
            <a:endParaRPr lang="en-GB" dirty="0"/>
          </a:p>
        </p:txBody>
      </p:sp>
      <p:sp>
        <p:nvSpPr>
          <p:cNvPr id="3" name="Content Placeholder 2">
            <a:extLst>
              <a:ext uri="{FF2B5EF4-FFF2-40B4-BE49-F238E27FC236}">
                <a16:creationId xmlns:a16="http://schemas.microsoft.com/office/drawing/2014/main" xmlns="" id="{9736FF4A-8B4F-47DE-8097-17B3D33DCDC6}"/>
              </a:ext>
            </a:extLst>
          </p:cNvPr>
          <p:cNvSpPr>
            <a:spLocks noGrp="1"/>
          </p:cNvSpPr>
          <p:nvPr>
            <p:ph idx="1"/>
          </p:nvPr>
        </p:nvSpPr>
        <p:spPr>
          <a:xfrm>
            <a:off x="838200" y="2658793"/>
            <a:ext cx="10515600" cy="3518169"/>
          </a:xfrm>
        </p:spPr>
        <p:txBody>
          <a:bodyPr/>
          <a:lstStyle/>
          <a:p>
            <a:pPr marL="0" indent="0">
              <a:buNone/>
            </a:pPr>
            <a:r>
              <a:rPr lang="en-GB" b="1" dirty="0">
                <a:solidFill>
                  <a:srgbClr val="FF0000"/>
                </a:solidFill>
                <a:latin typeface="Arial" panose="020B0604020202020204" pitchFamily="34" charset="0"/>
                <a:cs typeface="Arial" panose="020B0604020202020204" pitchFamily="34" charset="0"/>
              </a:rPr>
              <a:t>You can speak to:</a:t>
            </a:r>
          </a:p>
          <a:p>
            <a:pPr marL="0" indent="0">
              <a:buNone/>
            </a:pPr>
            <a:endParaRPr lang="en-GB" b="1" dirty="0">
              <a:solidFill>
                <a:srgbClr val="FF0000"/>
              </a:solidFill>
              <a:latin typeface="Arial" panose="020B0604020202020204" pitchFamily="34" charset="0"/>
              <a:cs typeface="Arial" panose="020B0604020202020204" pitchFamily="34" charset="0"/>
            </a:endParaRPr>
          </a:p>
          <a:p>
            <a:pPr marL="0" indent="0">
              <a:buNone/>
            </a:pPr>
            <a:r>
              <a:rPr lang="en-GB" b="1" dirty="0">
                <a:solidFill>
                  <a:srgbClr val="FF0000"/>
                </a:solidFill>
                <a:latin typeface="Arial" panose="020B0604020202020204" pitchFamily="34" charset="0"/>
                <a:cs typeface="Arial" panose="020B0604020202020204" pitchFamily="34" charset="0"/>
              </a:rPr>
              <a:t>· Your child’s class teacher </a:t>
            </a:r>
          </a:p>
          <a:p>
            <a:pPr marL="0" indent="0">
              <a:buNone/>
            </a:pPr>
            <a:r>
              <a:rPr lang="en-GB" b="1" dirty="0">
                <a:solidFill>
                  <a:srgbClr val="FF0000"/>
                </a:solidFill>
                <a:latin typeface="Arial" panose="020B0604020202020204" pitchFamily="34" charset="0"/>
                <a:cs typeface="Arial" panose="020B0604020202020204" pitchFamily="34" charset="0"/>
              </a:rPr>
              <a:t>· Miss Tudor (The Special Educational Needs/Disabilities </a:t>
            </a:r>
          </a:p>
          <a:p>
            <a:r>
              <a:rPr lang="en-GB" b="1" dirty="0">
                <a:solidFill>
                  <a:srgbClr val="FF0000"/>
                </a:solidFill>
                <a:latin typeface="Arial" panose="020B0604020202020204" pitchFamily="34" charset="0"/>
                <a:cs typeface="Arial" panose="020B0604020202020204" pitchFamily="34" charset="0"/>
              </a:rPr>
              <a:t>Coordinator)</a:t>
            </a:r>
          </a:p>
          <a:p>
            <a:pPr marL="0" indent="0">
              <a:buNone/>
            </a:pPr>
            <a:endParaRPr lang="en-GB" dirty="0"/>
          </a:p>
        </p:txBody>
      </p:sp>
      <p:pic>
        <p:nvPicPr>
          <p:cNvPr id="4" name="Picture 3">
            <a:extLst>
              <a:ext uri="{FF2B5EF4-FFF2-40B4-BE49-F238E27FC236}">
                <a16:creationId xmlns:a16="http://schemas.microsoft.com/office/drawing/2014/main" xmlns="" id="{D0344951-6F93-4822-901F-D02EFE16A23B}"/>
              </a:ext>
            </a:extLst>
          </p:cNvPr>
          <p:cNvPicPr>
            <a:picLocks noChangeAspect="1"/>
          </p:cNvPicPr>
          <p:nvPr/>
        </p:nvPicPr>
        <p:blipFill>
          <a:blip r:embed="rId2"/>
          <a:stretch>
            <a:fillRect/>
          </a:stretch>
        </p:blipFill>
        <p:spPr>
          <a:xfrm>
            <a:off x="9875520" y="4893093"/>
            <a:ext cx="1770478" cy="1604128"/>
          </a:xfrm>
          <a:prstGeom prst="rect">
            <a:avLst/>
          </a:prstGeom>
        </p:spPr>
      </p:pic>
    </p:spTree>
    <p:extLst>
      <p:ext uri="{BB962C8B-B14F-4D97-AF65-F5344CB8AC3E}">
        <p14:creationId xmlns:p14="http://schemas.microsoft.com/office/powerpoint/2010/main" val="32325363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498A55E-0309-49C3-988F-03DEDBA04E15}"/>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xmlns="" id="{9736FF4A-8B4F-47DE-8097-17B3D33DCDC6}"/>
              </a:ext>
            </a:extLst>
          </p:cNvPr>
          <p:cNvSpPr>
            <a:spLocks noGrp="1"/>
          </p:cNvSpPr>
          <p:nvPr>
            <p:ph idx="1"/>
          </p:nvPr>
        </p:nvSpPr>
        <p:spPr>
          <a:xfrm>
            <a:off x="6260123" y="365124"/>
            <a:ext cx="5093677" cy="5965337"/>
          </a:xfrm>
        </p:spPr>
        <p:txBody>
          <a:bodyPr>
            <a:normAutofit fontScale="92500" lnSpcReduction="10000"/>
          </a:bodyPr>
          <a:lstStyle/>
          <a:p>
            <a:pPr marL="0" indent="0">
              <a:buNone/>
            </a:pPr>
            <a:r>
              <a:rPr lang="en-GB" dirty="0">
                <a:solidFill>
                  <a:srgbClr val="FF0000"/>
                </a:solidFill>
                <a:latin typeface="Arial" panose="020B0604020202020204" pitchFamily="34" charset="0"/>
                <a:cs typeface="Arial" panose="020B0604020202020204" pitchFamily="34" charset="0"/>
              </a:rPr>
              <a:t>We know when pupils need help if: </a:t>
            </a:r>
          </a:p>
          <a:p>
            <a:pPr marL="0" indent="0">
              <a:buNone/>
            </a:pPr>
            <a:endParaRPr lang="en-GB" dirty="0">
              <a:solidFill>
                <a:srgbClr val="FF0000"/>
              </a:solidFill>
              <a:latin typeface="Arial" panose="020B0604020202020204" pitchFamily="34" charset="0"/>
              <a:cs typeface="Arial" panose="020B0604020202020204" pitchFamily="34" charset="0"/>
            </a:endParaRPr>
          </a:p>
          <a:p>
            <a:r>
              <a:rPr lang="en-GB" dirty="0">
                <a:solidFill>
                  <a:srgbClr val="FF0000"/>
                </a:solidFill>
                <a:latin typeface="Arial" panose="020B0604020202020204" pitchFamily="34" charset="0"/>
                <a:cs typeface="Arial" panose="020B0604020202020204" pitchFamily="34" charset="0"/>
              </a:rPr>
              <a:t>Concerns are raised by parents/carers, teachers, or the pupil’s previous school </a:t>
            </a:r>
          </a:p>
          <a:p>
            <a:r>
              <a:rPr lang="en-GB" dirty="0">
                <a:solidFill>
                  <a:srgbClr val="FF0000"/>
                </a:solidFill>
                <a:latin typeface="Arial" panose="020B0604020202020204" pitchFamily="34" charset="0"/>
                <a:cs typeface="Arial" panose="020B0604020202020204" pitchFamily="34" charset="0"/>
              </a:rPr>
              <a:t>Tracking of attainment outcomes through Teacher Assessment processes indicate a lack of attainment/progress</a:t>
            </a:r>
          </a:p>
          <a:p>
            <a:r>
              <a:rPr lang="en-GB" dirty="0">
                <a:solidFill>
                  <a:srgbClr val="FF0000"/>
                </a:solidFill>
                <a:latin typeface="Arial" panose="020B0604020202020204" pitchFamily="34" charset="0"/>
                <a:cs typeface="Arial" panose="020B0604020202020204" pitchFamily="34" charset="0"/>
              </a:rPr>
              <a:t>There is a change in the child’s behaviour</a:t>
            </a:r>
          </a:p>
          <a:p>
            <a:r>
              <a:rPr lang="en-GB" dirty="0">
                <a:solidFill>
                  <a:srgbClr val="FF0000"/>
                </a:solidFill>
                <a:latin typeface="Arial" panose="020B0604020202020204" pitchFamily="34" charset="0"/>
                <a:cs typeface="Arial" panose="020B0604020202020204" pitchFamily="34" charset="0"/>
              </a:rPr>
              <a:t>A pupil asks for help</a:t>
            </a:r>
          </a:p>
          <a:p>
            <a:r>
              <a:rPr lang="en-GB" dirty="0">
                <a:solidFill>
                  <a:srgbClr val="FF0000"/>
                </a:solidFill>
                <a:latin typeface="Arial" panose="020B0604020202020204" pitchFamily="34" charset="0"/>
                <a:cs typeface="Arial" panose="020B0604020202020204" pitchFamily="34" charset="0"/>
              </a:rPr>
              <a:t>Pupil observation indicates that they have additional needs  </a:t>
            </a:r>
          </a:p>
          <a:p>
            <a:endParaRPr lang="en-GB" dirty="0"/>
          </a:p>
        </p:txBody>
      </p:sp>
      <p:sp>
        <p:nvSpPr>
          <p:cNvPr id="4" name="Rectangle 3">
            <a:extLst>
              <a:ext uri="{FF2B5EF4-FFF2-40B4-BE49-F238E27FC236}">
                <a16:creationId xmlns:a16="http://schemas.microsoft.com/office/drawing/2014/main" xmlns="" id="{1CC48EFC-9C8E-42CD-9AA7-B9F9A2B8909B}"/>
              </a:ext>
            </a:extLst>
          </p:cNvPr>
          <p:cNvSpPr/>
          <p:nvPr/>
        </p:nvSpPr>
        <p:spPr>
          <a:xfrm>
            <a:off x="0" y="381575"/>
            <a:ext cx="6096000" cy="5909310"/>
          </a:xfrm>
          <a:prstGeom prst="rect">
            <a:avLst/>
          </a:prstGeom>
        </p:spPr>
        <p:txBody>
          <a:bodyPr>
            <a:spAutoFit/>
          </a:bodyPr>
          <a:lstStyle/>
          <a:p>
            <a:pPr algn="ctr"/>
            <a:r>
              <a:rPr lang="en-GB" sz="5400" b="1" dirty="0">
                <a:solidFill>
                  <a:srgbClr val="002060"/>
                </a:solidFill>
                <a:latin typeface="Arial" panose="020B0604020202020204" pitchFamily="34" charset="0"/>
                <a:cs typeface="Arial" panose="020B0604020202020204" pitchFamily="34" charset="0"/>
              </a:rPr>
              <a:t>How will the school know if my child has  Special </a:t>
            </a:r>
          </a:p>
          <a:p>
            <a:pPr algn="ctr"/>
            <a:r>
              <a:rPr lang="en-GB" sz="5400" b="1" dirty="0">
                <a:solidFill>
                  <a:srgbClr val="002060"/>
                </a:solidFill>
                <a:latin typeface="Arial" panose="020B0604020202020204" pitchFamily="34" charset="0"/>
                <a:cs typeface="Arial" panose="020B0604020202020204" pitchFamily="34" charset="0"/>
              </a:rPr>
              <a:t>Educational Needs or Disabilities?</a:t>
            </a:r>
          </a:p>
        </p:txBody>
      </p:sp>
    </p:spTree>
    <p:extLst>
      <p:ext uri="{BB962C8B-B14F-4D97-AF65-F5344CB8AC3E}">
        <p14:creationId xmlns:p14="http://schemas.microsoft.com/office/powerpoint/2010/main" val="14061573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498A55E-0309-49C3-988F-03DEDBA04E15}"/>
              </a:ext>
            </a:extLst>
          </p:cNvPr>
          <p:cNvSpPr>
            <a:spLocks noGrp="1"/>
          </p:cNvSpPr>
          <p:nvPr>
            <p:ph type="title"/>
          </p:nvPr>
        </p:nvSpPr>
        <p:spPr>
          <a:xfrm>
            <a:off x="838200" y="844062"/>
            <a:ext cx="10515600" cy="846626"/>
          </a:xfrm>
        </p:spPr>
        <p:txBody>
          <a:bodyPr>
            <a:normAutofit fontScale="90000"/>
          </a:bodyPr>
          <a:lstStyle/>
          <a:p>
            <a:r>
              <a:rPr lang="en-GB" b="1" dirty="0">
                <a:solidFill>
                  <a:srgbClr val="002060"/>
                </a:solidFill>
                <a:latin typeface="Arial" panose="020B0604020202020204" pitchFamily="34" charset="0"/>
                <a:cs typeface="Arial" panose="020B0604020202020204" pitchFamily="34" charset="0"/>
              </a:rPr>
              <a:t>How does the school teach children with Special Educational Needs?</a:t>
            </a:r>
            <a:br>
              <a:rPr lang="en-GB" b="1" dirty="0">
                <a:solidFill>
                  <a:srgbClr val="002060"/>
                </a:solidFill>
                <a:latin typeface="Arial" panose="020B0604020202020204" pitchFamily="34" charset="0"/>
                <a:cs typeface="Arial" panose="020B0604020202020204" pitchFamily="34" charset="0"/>
              </a:rPr>
            </a:br>
            <a:endParaRPr lang="en-GB" dirty="0"/>
          </a:p>
        </p:txBody>
      </p:sp>
      <p:sp>
        <p:nvSpPr>
          <p:cNvPr id="3" name="Content Placeholder 2">
            <a:extLst>
              <a:ext uri="{FF2B5EF4-FFF2-40B4-BE49-F238E27FC236}">
                <a16:creationId xmlns:a16="http://schemas.microsoft.com/office/drawing/2014/main" xmlns="" id="{9736FF4A-8B4F-47DE-8097-17B3D33DCDC6}"/>
              </a:ext>
            </a:extLst>
          </p:cNvPr>
          <p:cNvSpPr>
            <a:spLocks noGrp="1"/>
          </p:cNvSpPr>
          <p:nvPr>
            <p:ph idx="1"/>
          </p:nvPr>
        </p:nvSpPr>
        <p:spPr>
          <a:xfrm>
            <a:off x="838200" y="2008505"/>
            <a:ext cx="10515600" cy="4351338"/>
          </a:xfrm>
        </p:spPr>
        <p:txBody>
          <a:bodyPr>
            <a:normAutofit fontScale="92500" lnSpcReduction="20000"/>
          </a:bodyPr>
          <a:lstStyle/>
          <a:p>
            <a:pPr marL="0" indent="0">
              <a:buNone/>
            </a:pPr>
            <a:r>
              <a:rPr lang="en-GB" dirty="0">
                <a:solidFill>
                  <a:srgbClr val="FF0000"/>
                </a:solidFill>
                <a:latin typeface="Arial" panose="020B0604020202020204" pitchFamily="34" charset="0"/>
                <a:cs typeface="Arial" panose="020B0604020202020204" pitchFamily="34" charset="0"/>
              </a:rPr>
              <a:t>We</a:t>
            </a:r>
            <a:r>
              <a:rPr lang="en-GB" dirty="0">
                <a:solidFill>
                  <a:schemeClr val="bg1"/>
                </a:solidFill>
                <a:latin typeface="Arial" panose="020B0604020202020204" pitchFamily="34" charset="0"/>
                <a:cs typeface="Arial" panose="020B0604020202020204" pitchFamily="34" charset="0"/>
              </a:rPr>
              <a:t> </a:t>
            </a:r>
            <a:r>
              <a:rPr lang="en-GB" dirty="0">
                <a:solidFill>
                  <a:srgbClr val="002060"/>
                </a:solidFill>
                <a:latin typeface="Arial" panose="020B0604020202020204" pitchFamily="34" charset="0"/>
                <a:cs typeface="Arial" panose="020B0604020202020204" pitchFamily="34" charset="0"/>
              </a:rPr>
              <a:t>assess</a:t>
            </a:r>
            <a:r>
              <a:rPr lang="en-GB" dirty="0">
                <a:solidFill>
                  <a:schemeClr val="bg1"/>
                </a:solidFill>
                <a:latin typeface="Arial" panose="020B0604020202020204" pitchFamily="34" charset="0"/>
                <a:cs typeface="Arial" panose="020B0604020202020204" pitchFamily="34" charset="0"/>
              </a:rPr>
              <a:t> </a:t>
            </a:r>
            <a:r>
              <a:rPr lang="en-GB" dirty="0">
                <a:solidFill>
                  <a:srgbClr val="FF0000"/>
                </a:solidFill>
                <a:latin typeface="Arial" panose="020B0604020202020204" pitchFamily="34" charset="0"/>
                <a:cs typeface="Arial" panose="020B0604020202020204" pitchFamily="34" charset="0"/>
              </a:rPr>
              <a:t>-</a:t>
            </a:r>
          </a:p>
          <a:p>
            <a:r>
              <a:rPr lang="en-GB" dirty="0">
                <a:solidFill>
                  <a:srgbClr val="FF0000"/>
                </a:solidFill>
                <a:latin typeface="Arial" panose="020B0604020202020204" pitchFamily="34" charset="0"/>
                <a:cs typeface="Arial" panose="020B0604020202020204" pitchFamily="34" charset="0"/>
              </a:rPr>
              <a:t>Looking at pupil progress/attainment every term</a:t>
            </a:r>
          </a:p>
          <a:p>
            <a:pPr marL="0" indent="0">
              <a:buNone/>
            </a:pPr>
            <a:r>
              <a:rPr lang="en-GB" dirty="0">
                <a:solidFill>
                  <a:srgbClr val="FF0000"/>
                </a:solidFill>
                <a:latin typeface="Arial" panose="020B0604020202020204" pitchFamily="34" charset="0"/>
                <a:cs typeface="Arial" panose="020B0604020202020204" pitchFamily="34" charset="0"/>
              </a:rPr>
              <a:t>We</a:t>
            </a:r>
            <a:r>
              <a:rPr lang="en-GB" dirty="0">
                <a:solidFill>
                  <a:schemeClr val="bg1"/>
                </a:solidFill>
                <a:latin typeface="Arial" panose="020B0604020202020204" pitchFamily="34" charset="0"/>
                <a:cs typeface="Arial" panose="020B0604020202020204" pitchFamily="34" charset="0"/>
              </a:rPr>
              <a:t> </a:t>
            </a:r>
            <a:r>
              <a:rPr lang="en-GB" dirty="0">
                <a:solidFill>
                  <a:srgbClr val="002060"/>
                </a:solidFill>
                <a:latin typeface="Arial" panose="020B0604020202020204" pitchFamily="34" charset="0"/>
                <a:cs typeface="Arial" panose="020B0604020202020204" pitchFamily="34" charset="0"/>
              </a:rPr>
              <a:t>plan</a:t>
            </a:r>
            <a:r>
              <a:rPr lang="en-GB" dirty="0">
                <a:solidFill>
                  <a:schemeClr val="bg1"/>
                </a:solidFill>
                <a:latin typeface="Arial" panose="020B0604020202020204" pitchFamily="34" charset="0"/>
                <a:cs typeface="Arial" panose="020B0604020202020204" pitchFamily="34" charset="0"/>
              </a:rPr>
              <a:t> </a:t>
            </a:r>
            <a:r>
              <a:rPr lang="en-GB" dirty="0">
                <a:solidFill>
                  <a:srgbClr val="FF0000"/>
                </a:solidFill>
                <a:latin typeface="Arial" panose="020B0604020202020204" pitchFamily="34" charset="0"/>
                <a:cs typeface="Arial" panose="020B0604020202020204" pitchFamily="34" charset="0"/>
              </a:rPr>
              <a:t>-</a:t>
            </a:r>
          </a:p>
          <a:p>
            <a:r>
              <a:rPr lang="en-GB" dirty="0">
                <a:solidFill>
                  <a:srgbClr val="FF0000"/>
                </a:solidFill>
                <a:latin typeface="Arial" panose="020B0604020202020204" pitchFamily="34" charset="0"/>
                <a:cs typeface="Arial" panose="020B0604020202020204" pitchFamily="34" charset="0"/>
              </a:rPr>
              <a:t>Working with Parents/Carers and children to decide what their targets are and how we will achieve them</a:t>
            </a:r>
          </a:p>
          <a:p>
            <a:pPr marL="0" indent="0">
              <a:buNone/>
            </a:pPr>
            <a:r>
              <a:rPr lang="en-GB" dirty="0">
                <a:solidFill>
                  <a:srgbClr val="FF0000"/>
                </a:solidFill>
                <a:latin typeface="Arial" panose="020B0604020202020204" pitchFamily="34" charset="0"/>
                <a:cs typeface="Arial" panose="020B0604020202020204" pitchFamily="34" charset="0"/>
              </a:rPr>
              <a:t>We</a:t>
            </a:r>
            <a:r>
              <a:rPr lang="en-GB" dirty="0">
                <a:solidFill>
                  <a:schemeClr val="bg1"/>
                </a:solidFill>
                <a:latin typeface="Arial" panose="020B0604020202020204" pitchFamily="34" charset="0"/>
                <a:cs typeface="Arial" panose="020B0604020202020204" pitchFamily="34" charset="0"/>
              </a:rPr>
              <a:t> </a:t>
            </a:r>
            <a:r>
              <a:rPr lang="en-GB" dirty="0">
                <a:solidFill>
                  <a:srgbClr val="002060"/>
                </a:solidFill>
                <a:latin typeface="Arial" panose="020B0604020202020204" pitchFamily="34" charset="0"/>
                <a:cs typeface="Arial" panose="020B0604020202020204" pitchFamily="34" charset="0"/>
              </a:rPr>
              <a:t>do</a:t>
            </a:r>
            <a:r>
              <a:rPr lang="en-GB" dirty="0">
                <a:solidFill>
                  <a:schemeClr val="bg1"/>
                </a:solidFill>
                <a:latin typeface="Arial" panose="020B0604020202020204" pitchFamily="34" charset="0"/>
                <a:cs typeface="Arial" panose="020B0604020202020204" pitchFamily="34" charset="0"/>
              </a:rPr>
              <a:t> </a:t>
            </a:r>
            <a:r>
              <a:rPr lang="en-GB" dirty="0">
                <a:solidFill>
                  <a:srgbClr val="FF0000"/>
                </a:solidFill>
                <a:latin typeface="Arial" panose="020B0604020202020204" pitchFamily="34" charset="0"/>
                <a:cs typeface="Arial" panose="020B0604020202020204" pitchFamily="34" charset="0"/>
              </a:rPr>
              <a:t>-</a:t>
            </a:r>
          </a:p>
          <a:p>
            <a:r>
              <a:rPr lang="en-GB" dirty="0">
                <a:solidFill>
                  <a:srgbClr val="FF0000"/>
                </a:solidFill>
                <a:latin typeface="Arial" panose="020B0604020202020204" pitchFamily="34" charset="0"/>
                <a:cs typeface="Arial" panose="020B0604020202020204" pitchFamily="34" charset="0"/>
              </a:rPr>
              <a:t>Children work with different resources, staff and strategies to boost/enable their learning</a:t>
            </a:r>
          </a:p>
          <a:p>
            <a:pPr marL="0" indent="0">
              <a:buNone/>
            </a:pPr>
            <a:r>
              <a:rPr lang="en-GB" dirty="0">
                <a:solidFill>
                  <a:srgbClr val="FF0000"/>
                </a:solidFill>
                <a:latin typeface="Arial" panose="020B0604020202020204" pitchFamily="34" charset="0"/>
                <a:cs typeface="Arial" panose="020B0604020202020204" pitchFamily="34" charset="0"/>
              </a:rPr>
              <a:t>We</a:t>
            </a:r>
            <a:r>
              <a:rPr lang="en-GB" dirty="0">
                <a:solidFill>
                  <a:schemeClr val="bg1"/>
                </a:solidFill>
                <a:latin typeface="Arial" panose="020B0604020202020204" pitchFamily="34" charset="0"/>
                <a:cs typeface="Arial" panose="020B0604020202020204" pitchFamily="34" charset="0"/>
              </a:rPr>
              <a:t> </a:t>
            </a:r>
            <a:r>
              <a:rPr lang="en-GB" dirty="0">
                <a:solidFill>
                  <a:srgbClr val="002060"/>
                </a:solidFill>
                <a:latin typeface="Arial" panose="020B0604020202020204" pitchFamily="34" charset="0"/>
                <a:cs typeface="Arial" panose="020B0604020202020204" pitchFamily="34" charset="0"/>
              </a:rPr>
              <a:t>review</a:t>
            </a:r>
            <a:r>
              <a:rPr lang="en-GB" dirty="0">
                <a:solidFill>
                  <a:schemeClr val="bg1"/>
                </a:solidFill>
                <a:latin typeface="Arial" panose="020B0604020202020204" pitchFamily="34" charset="0"/>
                <a:cs typeface="Arial" panose="020B0604020202020204" pitchFamily="34" charset="0"/>
              </a:rPr>
              <a:t> </a:t>
            </a:r>
            <a:r>
              <a:rPr lang="en-GB" dirty="0">
                <a:solidFill>
                  <a:srgbClr val="FF0000"/>
                </a:solidFill>
                <a:latin typeface="Arial" panose="020B0604020202020204" pitchFamily="34" charset="0"/>
                <a:cs typeface="Arial" panose="020B0604020202020204" pitchFamily="34" charset="0"/>
              </a:rPr>
              <a:t>-</a:t>
            </a:r>
          </a:p>
          <a:p>
            <a:r>
              <a:rPr lang="en-GB" dirty="0">
                <a:solidFill>
                  <a:srgbClr val="FF0000"/>
                </a:solidFill>
                <a:latin typeface="Arial" panose="020B0604020202020204" pitchFamily="34" charset="0"/>
                <a:cs typeface="Arial" panose="020B0604020202020204" pitchFamily="34" charset="0"/>
              </a:rPr>
              <a:t>How have we done?  Have we achieved our targets? Are we moving forward and setting new targets to enable us to achieve our potential?</a:t>
            </a:r>
          </a:p>
          <a:p>
            <a:endParaRPr lang="en-GB" sz="1050" b="1" dirty="0">
              <a:solidFill>
                <a:schemeClr val="bg1"/>
              </a:solidFill>
              <a:latin typeface="Arial" panose="020B0604020202020204" pitchFamily="34" charset="0"/>
              <a:cs typeface="Arial" panose="020B0604020202020204" pitchFamily="34" charset="0"/>
            </a:endParaRPr>
          </a:p>
          <a:p>
            <a:pPr marL="0" indent="0">
              <a:buNone/>
            </a:pPr>
            <a:endParaRPr lang="en-GB" dirty="0"/>
          </a:p>
        </p:txBody>
      </p:sp>
    </p:spTree>
    <p:extLst>
      <p:ext uri="{BB962C8B-B14F-4D97-AF65-F5344CB8AC3E}">
        <p14:creationId xmlns:p14="http://schemas.microsoft.com/office/powerpoint/2010/main" val="30385840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498A55E-0309-49C3-988F-03DEDBA04E15}"/>
              </a:ext>
            </a:extLst>
          </p:cNvPr>
          <p:cNvSpPr>
            <a:spLocks noGrp="1"/>
          </p:cNvSpPr>
          <p:nvPr>
            <p:ph type="title"/>
          </p:nvPr>
        </p:nvSpPr>
        <p:spPr>
          <a:xfrm>
            <a:off x="838200" y="365125"/>
            <a:ext cx="10515600" cy="2406210"/>
          </a:xfrm>
        </p:spPr>
        <p:txBody>
          <a:bodyPr>
            <a:normAutofit/>
          </a:bodyPr>
          <a:lstStyle/>
          <a:p>
            <a:r>
              <a:rPr lang="en-GB" b="1" dirty="0">
                <a:solidFill>
                  <a:srgbClr val="002060"/>
                </a:solidFill>
                <a:latin typeface="Arial" panose="020B0604020202020204" pitchFamily="34" charset="0"/>
                <a:cs typeface="Arial" panose="020B0604020202020204" pitchFamily="34" charset="0"/>
              </a:rPr>
              <a:t>How do we know we’re </a:t>
            </a:r>
            <a:br>
              <a:rPr lang="en-GB" b="1" dirty="0">
                <a:solidFill>
                  <a:srgbClr val="002060"/>
                </a:solidFill>
                <a:latin typeface="Arial" panose="020B0604020202020204" pitchFamily="34" charset="0"/>
                <a:cs typeface="Arial" panose="020B0604020202020204" pitchFamily="34" charset="0"/>
              </a:rPr>
            </a:br>
            <a:r>
              <a:rPr lang="en-GB" b="1" dirty="0">
                <a:solidFill>
                  <a:srgbClr val="002060"/>
                </a:solidFill>
                <a:latin typeface="Arial" panose="020B0604020202020204" pitchFamily="34" charset="0"/>
                <a:cs typeface="Arial" panose="020B0604020202020204" pitchFamily="34" charset="0"/>
              </a:rPr>
              <a:t>      working well?</a:t>
            </a:r>
            <a:br>
              <a:rPr lang="en-GB" b="1" dirty="0">
                <a:solidFill>
                  <a:srgbClr val="002060"/>
                </a:solidFill>
                <a:latin typeface="Arial" panose="020B0604020202020204" pitchFamily="34" charset="0"/>
                <a:cs typeface="Arial" panose="020B0604020202020204" pitchFamily="34" charset="0"/>
              </a:rPr>
            </a:br>
            <a:endParaRPr lang="en-GB" dirty="0"/>
          </a:p>
        </p:txBody>
      </p:sp>
      <p:sp>
        <p:nvSpPr>
          <p:cNvPr id="3" name="Content Placeholder 2">
            <a:extLst>
              <a:ext uri="{FF2B5EF4-FFF2-40B4-BE49-F238E27FC236}">
                <a16:creationId xmlns:a16="http://schemas.microsoft.com/office/drawing/2014/main" xmlns="" id="{9736FF4A-8B4F-47DE-8097-17B3D33DCDC6}"/>
              </a:ext>
            </a:extLst>
          </p:cNvPr>
          <p:cNvSpPr>
            <a:spLocks noGrp="1"/>
          </p:cNvSpPr>
          <p:nvPr>
            <p:ph idx="1"/>
          </p:nvPr>
        </p:nvSpPr>
        <p:spPr>
          <a:xfrm>
            <a:off x="838200" y="2332061"/>
            <a:ext cx="10515600" cy="4351338"/>
          </a:xfrm>
        </p:spPr>
        <p:txBody>
          <a:bodyPr>
            <a:normAutofit lnSpcReduction="10000"/>
          </a:bodyPr>
          <a:lstStyle/>
          <a:p>
            <a:r>
              <a:rPr lang="en-GB" dirty="0">
                <a:solidFill>
                  <a:srgbClr val="FF0000"/>
                </a:solidFill>
                <a:latin typeface="Arial" panose="020B0604020202020204" pitchFamily="34" charset="0"/>
                <a:cs typeface="Arial" panose="020B0604020202020204" pitchFamily="34" charset="0"/>
              </a:rPr>
              <a:t>We analyse our data to look at how effectively our children learn </a:t>
            </a:r>
          </a:p>
          <a:p>
            <a:r>
              <a:rPr lang="en-GB" dirty="0">
                <a:solidFill>
                  <a:srgbClr val="FF0000"/>
                </a:solidFill>
                <a:latin typeface="Arial" panose="020B0604020202020204" pitchFamily="34" charset="0"/>
                <a:cs typeface="Arial" panose="020B0604020202020204" pitchFamily="34" charset="0"/>
              </a:rPr>
              <a:t>We monitor practice in school through observations, by looking at intervention logs, reviewing learning plans and reporting to our Governors</a:t>
            </a:r>
          </a:p>
          <a:p>
            <a:r>
              <a:rPr lang="en-GB" dirty="0">
                <a:solidFill>
                  <a:srgbClr val="FF0000"/>
                </a:solidFill>
                <a:latin typeface="Arial" panose="020B0604020202020204" pitchFamily="34" charset="0"/>
                <a:cs typeface="Arial" panose="020B0604020202020204" pitchFamily="34" charset="0"/>
              </a:rPr>
              <a:t>We train our staff so that their depth of knowledge ensures that our children are well supported</a:t>
            </a:r>
          </a:p>
          <a:p>
            <a:r>
              <a:rPr lang="en-GB" dirty="0">
                <a:solidFill>
                  <a:srgbClr val="FF0000"/>
                </a:solidFill>
                <a:latin typeface="Arial" panose="020B0604020202020204" pitchFamily="34" charset="0"/>
                <a:cs typeface="Arial" panose="020B0604020202020204" pitchFamily="34" charset="0"/>
              </a:rPr>
              <a:t>We consider whether our children are attending school and if they behave/present themselves well</a:t>
            </a:r>
          </a:p>
          <a:p>
            <a:r>
              <a:rPr lang="en-GB" dirty="0">
                <a:solidFill>
                  <a:srgbClr val="FF0000"/>
                </a:solidFill>
                <a:latin typeface="Arial" panose="020B0604020202020204" pitchFamily="34" charset="0"/>
                <a:cs typeface="Arial" panose="020B0604020202020204" pitchFamily="34" charset="0"/>
              </a:rPr>
              <a:t>We support our staff to make sure that they fulfil their potential too!</a:t>
            </a:r>
          </a:p>
          <a:p>
            <a:endParaRPr lang="en-GB" dirty="0"/>
          </a:p>
        </p:txBody>
      </p:sp>
      <p:pic>
        <p:nvPicPr>
          <p:cNvPr id="4" name="Picture 3">
            <a:extLst>
              <a:ext uri="{FF2B5EF4-FFF2-40B4-BE49-F238E27FC236}">
                <a16:creationId xmlns:a16="http://schemas.microsoft.com/office/drawing/2014/main" xmlns="" id="{E1C4B8AF-2013-42CF-B614-E9B677FA913C}"/>
              </a:ext>
            </a:extLst>
          </p:cNvPr>
          <p:cNvPicPr>
            <a:picLocks noChangeAspect="1"/>
          </p:cNvPicPr>
          <p:nvPr/>
        </p:nvPicPr>
        <p:blipFill>
          <a:blip r:embed="rId2"/>
          <a:stretch>
            <a:fillRect/>
          </a:stretch>
        </p:blipFill>
        <p:spPr>
          <a:xfrm>
            <a:off x="9861453" y="546529"/>
            <a:ext cx="1770478" cy="1604128"/>
          </a:xfrm>
          <a:prstGeom prst="rect">
            <a:avLst/>
          </a:prstGeom>
        </p:spPr>
      </p:pic>
    </p:spTree>
    <p:extLst>
      <p:ext uri="{BB962C8B-B14F-4D97-AF65-F5344CB8AC3E}">
        <p14:creationId xmlns:p14="http://schemas.microsoft.com/office/powerpoint/2010/main" val="7339082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498A55E-0309-49C3-988F-03DEDBA04E15}"/>
              </a:ext>
            </a:extLst>
          </p:cNvPr>
          <p:cNvSpPr>
            <a:spLocks noGrp="1"/>
          </p:cNvSpPr>
          <p:nvPr>
            <p:ph type="title"/>
          </p:nvPr>
        </p:nvSpPr>
        <p:spPr>
          <a:xfrm>
            <a:off x="838200" y="365125"/>
            <a:ext cx="10515600" cy="2645361"/>
          </a:xfrm>
        </p:spPr>
        <p:txBody>
          <a:bodyPr>
            <a:normAutofit/>
          </a:bodyPr>
          <a:lstStyle/>
          <a:p>
            <a:r>
              <a:rPr lang="en-GB" b="1" dirty="0">
                <a:solidFill>
                  <a:srgbClr val="002060"/>
                </a:solidFill>
                <a:latin typeface="Arial" panose="020B0604020202020204" pitchFamily="34" charset="0"/>
                <a:cs typeface="Arial" panose="020B0604020202020204" pitchFamily="34" charset="0"/>
              </a:rPr>
              <a:t>What support is available for children with Special Educational Needs?</a:t>
            </a:r>
            <a:br>
              <a:rPr lang="en-GB" b="1" dirty="0">
                <a:solidFill>
                  <a:srgbClr val="002060"/>
                </a:solidFill>
                <a:latin typeface="Arial" panose="020B0604020202020204" pitchFamily="34" charset="0"/>
                <a:cs typeface="Arial" panose="020B0604020202020204" pitchFamily="34" charset="0"/>
              </a:rPr>
            </a:br>
            <a:endParaRPr lang="en-GB" dirty="0"/>
          </a:p>
        </p:txBody>
      </p:sp>
      <p:sp>
        <p:nvSpPr>
          <p:cNvPr id="3" name="Content Placeholder 2">
            <a:extLst>
              <a:ext uri="{FF2B5EF4-FFF2-40B4-BE49-F238E27FC236}">
                <a16:creationId xmlns:a16="http://schemas.microsoft.com/office/drawing/2014/main" xmlns="" id="{9736FF4A-8B4F-47DE-8097-17B3D33DCDC6}"/>
              </a:ext>
            </a:extLst>
          </p:cNvPr>
          <p:cNvSpPr>
            <a:spLocks noGrp="1"/>
          </p:cNvSpPr>
          <p:nvPr>
            <p:ph idx="1"/>
          </p:nvPr>
        </p:nvSpPr>
        <p:spPr>
          <a:xfrm>
            <a:off x="838200" y="2236763"/>
            <a:ext cx="10515600" cy="4121834"/>
          </a:xfrm>
        </p:spPr>
        <p:txBody>
          <a:bodyPr>
            <a:normAutofit/>
          </a:bodyPr>
          <a:lstStyle/>
          <a:p>
            <a:pPr marL="0" lvl="0" indent="0" defTabSz="457200">
              <a:lnSpc>
                <a:spcPct val="100000"/>
              </a:lnSpc>
              <a:spcBef>
                <a:spcPts val="0"/>
              </a:spcBef>
              <a:buNone/>
            </a:pPr>
            <a:r>
              <a:rPr lang="en-GB" sz="2400" dirty="0">
                <a:solidFill>
                  <a:srgbClr val="FF0000"/>
                </a:solidFill>
                <a:latin typeface="Arial" panose="020B0604020202020204" pitchFamily="34" charset="0"/>
                <a:cs typeface="Arial" panose="020B0604020202020204" pitchFamily="34" charset="0"/>
              </a:rPr>
              <a:t>Support for children with SEN may be:</a:t>
            </a:r>
          </a:p>
          <a:p>
            <a:pPr marL="0" lvl="0" indent="0" defTabSz="457200">
              <a:lnSpc>
                <a:spcPct val="100000"/>
              </a:lnSpc>
              <a:spcBef>
                <a:spcPts val="0"/>
              </a:spcBef>
              <a:buNone/>
            </a:pPr>
            <a:endParaRPr lang="en-GB" sz="2400" dirty="0">
              <a:solidFill>
                <a:srgbClr val="FF0000"/>
              </a:solidFill>
              <a:latin typeface="Arial" panose="020B0604020202020204" pitchFamily="34" charset="0"/>
              <a:cs typeface="Arial" panose="020B0604020202020204" pitchFamily="34" charset="0"/>
            </a:endParaRPr>
          </a:p>
          <a:p>
            <a:pPr marL="457200" lvl="0" indent="-457200" defTabSz="457200">
              <a:lnSpc>
                <a:spcPct val="100000"/>
              </a:lnSpc>
              <a:spcBef>
                <a:spcPts val="0"/>
              </a:spcBef>
            </a:pPr>
            <a:r>
              <a:rPr lang="en-GB" sz="2400" dirty="0">
                <a:solidFill>
                  <a:srgbClr val="FF0000"/>
                </a:solidFill>
                <a:latin typeface="Arial" panose="020B0604020202020204" pitchFamily="34" charset="0"/>
                <a:cs typeface="Arial" panose="020B0604020202020204" pitchFamily="34" charset="0"/>
              </a:rPr>
              <a:t>Support in targeted groups</a:t>
            </a:r>
          </a:p>
          <a:p>
            <a:pPr marL="457200" lvl="0" indent="-457200" defTabSz="457200">
              <a:lnSpc>
                <a:spcPct val="100000"/>
              </a:lnSpc>
              <a:spcBef>
                <a:spcPts val="0"/>
              </a:spcBef>
            </a:pPr>
            <a:r>
              <a:rPr lang="en-GB" sz="2400" dirty="0">
                <a:solidFill>
                  <a:srgbClr val="FF0000"/>
                </a:solidFill>
                <a:latin typeface="Arial" panose="020B0604020202020204" pitchFamily="34" charset="0"/>
                <a:cs typeface="Arial" panose="020B0604020202020204" pitchFamily="34" charset="0"/>
              </a:rPr>
              <a:t>Support on an individual basis</a:t>
            </a:r>
          </a:p>
          <a:p>
            <a:pPr marL="457200" lvl="0" indent="-457200" defTabSz="457200">
              <a:lnSpc>
                <a:spcPct val="100000"/>
              </a:lnSpc>
              <a:spcBef>
                <a:spcPts val="0"/>
              </a:spcBef>
            </a:pPr>
            <a:r>
              <a:rPr lang="en-GB" sz="2400" dirty="0">
                <a:solidFill>
                  <a:srgbClr val="FF0000"/>
                </a:solidFill>
                <a:latin typeface="Arial" panose="020B0604020202020204" pitchFamily="34" charset="0"/>
                <a:cs typeface="Arial" panose="020B0604020202020204" pitchFamily="34" charset="0"/>
              </a:rPr>
              <a:t>Support as part of their whole class</a:t>
            </a:r>
          </a:p>
          <a:p>
            <a:pPr marL="0" lvl="0" indent="0" defTabSz="457200">
              <a:lnSpc>
                <a:spcPct val="100000"/>
              </a:lnSpc>
              <a:spcBef>
                <a:spcPts val="0"/>
              </a:spcBef>
              <a:buNone/>
            </a:pPr>
            <a:endParaRPr lang="en-GB" sz="2400" dirty="0">
              <a:solidFill>
                <a:srgbClr val="FF0000"/>
              </a:solidFill>
              <a:latin typeface="Arial" panose="020B0604020202020204" pitchFamily="34" charset="0"/>
              <a:cs typeface="Arial" panose="020B0604020202020204" pitchFamily="34" charset="0"/>
            </a:endParaRPr>
          </a:p>
          <a:p>
            <a:pPr marL="0" lvl="0" indent="0" defTabSz="457200">
              <a:lnSpc>
                <a:spcPct val="100000"/>
              </a:lnSpc>
              <a:spcBef>
                <a:spcPts val="0"/>
              </a:spcBef>
              <a:buNone/>
            </a:pPr>
            <a:r>
              <a:rPr lang="en-GB" sz="2400" dirty="0">
                <a:solidFill>
                  <a:srgbClr val="FF0000"/>
                </a:solidFill>
                <a:latin typeface="Arial" panose="020B0604020202020204" pitchFamily="34" charset="0"/>
                <a:cs typeface="Arial" panose="020B0604020202020204" pitchFamily="34" charset="0"/>
              </a:rPr>
              <a:t>Some children may require different arrangements to be made so that they can access learning – these are called ‘reasonable adjustments’.</a:t>
            </a:r>
          </a:p>
          <a:p>
            <a:pPr marL="0" lvl="0" indent="0" defTabSz="457200">
              <a:lnSpc>
                <a:spcPct val="100000"/>
              </a:lnSpc>
              <a:spcBef>
                <a:spcPts val="0"/>
              </a:spcBef>
              <a:buNone/>
            </a:pPr>
            <a:endParaRPr lang="en-GB" sz="2400" dirty="0">
              <a:solidFill>
                <a:srgbClr val="FF0000"/>
              </a:solidFill>
              <a:latin typeface="Arial" panose="020B0604020202020204" pitchFamily="34" charset="0"/>
              <a:cs typeface="Arial" panose="020B0604020202020204" pitchFamily="34" charset="0"/>
            </a:endParaRPr>
          </a:p>
          <a:p>
            <a:pPr marL="0" lvl="0" indent="0" defTabSz="457200">
              <a:lnSpc>
                <a:spcPct val="100000"/>
              </a:lnSpc>
              <a:spcBef>
                <a:spcPts val="0"/>
              </a:spcBef>
              <a:buNone/>
            </a:pPr>
            <a:r>
              <a:rPr lang="en-GB" sz="2400" dirty="0">
                <a:solidFill>
                  <a:srgbClr val="FF0000"/>
                </a:solidFill>
                <a:latin typeface="Arial" panose="020B0604020202020204" pitchFamily="34" charset="0"/>
                <a:cs typeface="Arial" panose="020B0604020202020204" pitchFamily="34" charset="0"/>
              </a:rPr>
              <a:t>This may be the use of different resources/teaching styles to enable them to learn more effectively. </a:t>
            </a:r>
          </a:p>
          <a:p>
            <a:pPr marL="0" indent="0">
              <a:buNone/>
            </a:pPr>
            <a:endParaRPr lang="en-GB" dirty="0"/>
          </a:p>
        </p:txBody>
      </p:sp>
    </p:spTree>
    <p:extLst>
      <p:ext uri="{BB962C8B-B14F-4D97-AF65-F5344CB8AC3E}">
        <p14:creationId xmlns:p14="http://schemas.microsoft.com/office/powerpoint/2010/main" val="13432918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498A55E-0309-49C3-988F-03DEDBA04E15}"/>
              </a:ext>
            </a:extLst>
          </p:cNvPr>
          <p:cNvSpPr>
            <a:spLocks noGrp="1"/>
          </p:cNvSpPr>
          <p:nvPr>
            <p:ph type="title"/>
          </p:nvPr>
        </p:nvSpPr>
        <p:spPr>
          <a:xfrm>
            <a:off x="838200" y="681038"/>
            <a:ext cx="4662268" cy="5719761"/>
          </a:xfrm>
        </p:spPr>
        <p:txBody>
          <a:bodyPr>
            <a:normAutofit/>
          </a:bodyPr>
          <a:lstStyle/>
          <a:p>
            <a:r>
              <a:rPr lang="en-GB" b="1" dirty="0">
                <a:solidFill>
                  <a:schemeClr val="accent1">
                    <a:lumMod val="50000"/>
                  </a:schemeClr>
                </a:solidFill>
                <a:latin typeface="Arial" panose="020B0604020202020204" pitchFamily="34" charset="0"/>
                <a:cs typeface="Arial" panose="020B0604020202020204" pitchFamily="34" charset="0"/>
              </a:rPr>
              <a:t/>
            </a:r>
            <a:br>
              <a:rPr lang="en-GB" b="1" dirty="0">
                <a:solidFill>
                  <a:schemeClr val="accent1">
                    <a:lumMod val="50000"/>
                  </a:schemeClr>
                </a:solidFill>
                <a:latin typeface="Arial" panose="020B0604020202020204" pitchFamily="34" charset="0"/>
                <a:cs typeface="Arial" panose="020B0604020202020204" pitchFamily="34" charset="0"/>
              </a:rPr>
            </a:br>
            <a:r>
              <a:rPr lang="en-GB" b="1" dirty="0">
                <a:solidFill>
                  <a:schemeClr val="accent1">
                    <a:lumMod val="50000"/>
                  </a:schemeClr>
                </a:solidFill>
                <a:latin typeface="Arial" panose="020B0604020202020204" pitchFamily="34" charset="0"/>
                <a:cs typeface="Arial" panose="020B0604020202020204" pitchFamily="34" charset="0"/>
              </a:rPr>
              <a:t/>
            </a:r>
            <a:br>
              <a:rPr lang="en-GB" b="1" dirty="0">
                <a:solidFill>
                  <a:schemeClr val="accent1">
                    <a:lumMod val="50000"/>
                  </a:schemeClr>
                </a:solidFill>
                <a:latin typeface="Arial" panose="020B0604020202020204" pitchFamily="34" charset="0"/>
                <a:cs typeface="Arial" panose="020B0604020202020204" pitchFamily="34" charset="0"/>
              </a:rPr>
            </a:br>
            <a:r>
              <a:rPr lang="en-GB" b="1" dirty="0">
                <a:solidFill>
                  <a:schemeClr val="accent1">
                    <a:lumMod val="50000"/>
                  </a:schemeClr>
                </a:solidFill>
                <a:latin typeface="Arial" panose="020B0604020202020204" pitchFamily="34" charset="0"/>
                <a:cs typeface="Arial" panose="020B0604020202020204" pitchFamily="34" charset="0"/>
              </a:rPr>
              <a:t/>
            </a:r>
            <a:br>
              <a:rPr lang="en-GB" b="1" dirty="0">
                <a:solidFill>
                  <a:schemeClr val="accent1">
                    <a:lumMod val="50000"/>
                  </a:schemeClr>
                </a:solidFill>
                <a:latin typeface="Arial" panose="020B0604020202020204" pitchFamily="34" charset="0"/>
                <a:cs typeface="Arial" panose="020B0604020202020204" pitchFamily="34" charset="0"/>
              </a:rPr>
            </a:br>
            <a:r>
              <a:rPr lang="en-GB" b="1" dirty="0">
                <a:solidFill>
                  <a:schemeClr val="accent1">
                    <a:lumMod val="50000"/>
                  </a:schemeClr>
                </a:solidFill>
                <a:latin typeface="Arial" panose="020B0604020202020204" pitchFamily="34" charset="0"/>
                <a:cs typeface="Arial" panose="020B0604020202020204" pitchFamily="34" charset="0"/>
              </a:rPr>
              <a:t>How will I be involved?  </a:t>
            </a:r>
            <a:br>
              <a:rPr lang="en-GB" b="1" dirty="0">
                <a:solidFill>
                  <a:schemeClr val="accent1">
                    <a:lumMod val="50000"/>
                  </a:schemeClr>
                </a:solidFill>
                <a:latin typeface="Arial" panose="020B0604020202020204" pitchFamily="34" charset="0"/>
                <a:cs typeface="Arial" panose="020B0604020202020204" pitchFamily="34" charset="0"/>
              </a:rPr>
            </a:br>
            <a:r>
              <a:rPr lang="en-GB" b="1" dirty="0">
                <a:latin typeface="Arial" panose="020B0604020202020204" pitchFamily="34" charset="0"/>
                <a:cs typeface="Arial" panose="020B0604020202020204" pitchFamily="34" charset="0"/>
              </a:rPr>
              <a:t/>
            </a:r>
            <a:br>
              <a:rPr lang="en-GB" b="1" dirty="0">
                <a:latin typeface="Arial" panose="020B0604020202020204" pitchFamily="34" charset="0"/>
                <a:cs typeface="Arial" panose="020B0604020202020204" pitchFamily="34" charset="0"/>
              </a:rPr>
            </a:br>
            <a:r>
              <a:rPr lang="en-GB" b="1" dirty="0">
                <a:solidFill>
                  <a:schemeClr val="accent1">
                    <a:lumMod val="50000"/>
                  </a:schemeClr>
                </a:solidFill>
                <a:latin typeface="Arial" panose="020B0604020202020204" pitchFamily="34" charset="0"/>
                <a:cs typeface="Arial" panose="020B0604020202020204" pitchFamily="34" charset="0"/>
              </a:rPr>
              <a:t>Will you involve my child too?</a:t>
            </a:r>
            <a:endParaRPr lang="en-GB" dirty="0">
              <a:solidFill>
                <a:schemeClr val="accent1">
                  <a:lumMod val="50000"/>
                </a:schemeClr>
              </a:solidFill>
            </a:endParaRPr>
          </a:p>
        </p:txBody>
      </p:sp>
      <p:sp>
        <p:nvSpPr>
          <p:cNvPr id="3" name="Content Placeholder 2">
            <a:extLst>
              <a:ext uri="{FF2B5EF4-FFF2-40B4-BE49-F238E27FC236}">
                <a16:creationId xmlns:a16="http://schemas.microsoft.com/office/drawing/2014/main" xmlns="" id="{9736FF4A-8B4F-47DE-8097-17B3D33DCDC6}"/>
              </a:ext>
            </a:extLst>
          </p:cNvPr>
          <p:cNvSpPr>
            <a:spLocks noGrp="1"/>
          </p:cNvSpPr>
          <p:nvPr>
            <p:ph idx="1"/>
          </p:nvPr>
        </p:nvSpPr>
        <p:spPr>
          <a:xfrm>
            <a:off x="5500467" y="168812"/>
            <a:ext cx="6527410" cy="6485205"/>
          </a:xfrm>
        </p:spPr>
        <p:txBody>
          <a:bodyPr>
            <a:normAutofit fontScale="77500" lnSpcReduction="20000"/>
          </a:bodyPr>
          <a:lstStyle/>
          <a:p>
            <a:pPr marL="0" lvl="0" indent="0" defTabSz="457200">
              <a:spcBef>
                <a:spcPts val="0"/>
              </a:spcBef>
              <a:buNone/>
            </a:pPr>
            <a:r>
              <a:rPr lang="en-GB" dirty="0">
                <a:solidFill>
                  <a:schemeClr val="accent1">
                    <a:lumMod val="50000"/>
                  </a:schemeClr>
                </a:solidFill>
                <a:latin typeface="Arial" panose="020B0604020202020204" pitchFamily="34" charset="0"/>
                <a:cs typeface="Arial" panose="020B0604020202020204" pitchFamily="34" charset="0"/>
              </a:rPr>
              <a:t>Both you and your child will be involved right from the start.  </a:t>
            </a:r>
          </a:p>
          <a:p>
            <a:pPr marL="0" lvl="0" indent="0" defTabSz="457200">
              <a:spcBef>
                <a:spcPts val="0"/>
              </a:spcBef>
              <a:buNone/>
            </a:pPr>
            <a:endParaRPr lang="en-GB" dirty="0">
              <a:latin typeface="Arial" panose="020B0604020202020204" pitchFamily="34" charset="0"/>
              <a:cs typeface="Arial" panose="020B0604020202020204" pitchFamily="34" charset="0"/>
            </a:endParaRPr>
          </a:p>
          <a:p>
            <a:pPr marL="0" lvl="0" indent="0" defTabSz="457200">
              <a:spcBef>
                <a:spcPts val="0"/>
              </a:spcBef>
              <a:buNone/>
            </a:pPr>
            <a:r>
              <a:rPr lang="en-GB" dirty="0">
                <a:latin typeface="Arial" panose="020B0604020202020204" pitchFamily="34" charset="0"/>
                <a:cs typeface="Arial" panose="020B0604020202020204" pitchFamily="34" charset="0"/>
              </a:rPr>
              <a:t>You can get involved through:</a:t>
            </a:r>
          </a:p>
          <a:p>
            <a:pPr marL="0" lvl="0" indent="0" defTabSz="457200">
              <a:spcBef>
                <a:spcPts val="0"/>
              </a:spcBef>
              <a:buNone/>
            </a:pPr>
            <a:endParaRPr lang="en-GB" dirty="0">
              <a:latin typeface="Arial" panose="020B0604020202020204" pitchFamily="34" charset="0"/>
              <a:cs typeface="Arial" panose="020B0604020202020204" pitchFamily="34" charset="0"/>
            </a:endParaRPr>
          </a:p>
          <a:p>
            <a:pPr marL="0" lvl="0" indent="0" defTabSz="457200">
              <a:spcBef>
                <a:spcPts val="0"/>
              </a:spcBef>
              <a:buNone/>
            </a:pPr>
            <a:r>
              <a:rPr lang="en-GB" dirty="0">
                <a:solidFill>
                  <a:srgbClr val="FF0000"/>
                </a:solidFill>
                <a:latin typeface="Arial" panose="020B0604020202020204" pitchFamily="34" charset="0"/>
                <a:cs typeface="Arial" panose="020B0604020202020204" pitchFamily="34" charset="0"/>
              </a:rPr>
              <a:t>Discussions with the class teacher, </a:t>
            </a:r>
            <a:r>
              <a:rPr lang="en-GB" dirty="0" err="1">
                <a:solidFill>
                  <a:srgbClr val="FF0000"/>
                </a:solidFill>
                <a:latin typeface="Arial" panose="020B0604020202020204" pitchFamily="34" charset="0"/>
                <a:cs typeface="Arial" panose="020B0604020202020204" pitchFamily="34" charset="0"/>
              </a:rPr>
              <a:t>SENCo</a:t>
            </a:r>
            <a:r>
              <a:rPr lang="en-GB" dirty="0">
                <a:solidFill>
                  <a:srgbClr val="FF0000"/>
                </a:solidFill>
                <a:latin typeface="Arial" panose="020B0604020202020204" pitchFamily="34" charset="0"/>
                <a:cs typeface="Arial" panose="020B0604020202020204" pitchFamily="34" charset="0"/>
              </a:rPr>
              <a:t> or the Head Teacher </a:t>
            </a:r>
          </a:p>
          <a:p>
            <a:pPr marL="0" lvl="0" indent="0" defTabSz="457200">
              <a:spcBef>
                <a:spcPts val="0"/>
              </a:spcBef>
              <a:buNone/>
            </a:pPr>
            <a:r>
              <a:rPr lang="en-GB" dirty="0">
                <a:solidFill>
                  <a:srgbClr val="FF0000"/>
                </a:solidFill>
                <a:latin typeface="Arial" panose="020B0604020202020204" pitchFamily="34" charset="0"/>
                <a:cs typeface="Arial" panose="020B0604020202020204" pitchFamily="34" charset="0"/>
              </a:rPr>
              <a:t>Termly meetings for parents with their child’s class teacher </a:t>
            </a:r>
          </a:p>
          <a:p>
            <a:pPr marL="0" lvl="0" indent="0" defTabSz="457200">
              <a:spcBef>
                <a:spcPts val="0"/>
              </a:spcBef>
              <a:buNone/>
            </a:pPr>
            <a:r>
              <a:rPr lang="en-GB" dirty="0">
                <a:solidFill>
                  <a:srgbClr val="FF0000"/>
                </a:solidFill>
                <a:latin typeface="Arial" panose="020B0604020202020204" pitchFamily="34" charset="0"/>
                <a:cs typeface="Arial" panose="020B0604020202020204" pitchFamily="34" charset="0"/>
              </a:rPr>
              <a:t>Parent/Carer events/workshops</a:t>
            </a:r>
          </a:p>
          <a:p>
            <a:pPr marL="0" lvl="0" indent="0" defTabSz="457200">
              <a:spcBef>
                <a:spcPts val="0"/>
              </a:spcBef>
              <a:buNone/>
            </a:pPr>
            <a:r>
              <a:rPr lang="en-GB" dirty="0">
                <a:solidFill>
                  <a:srgbClr val="FF0000"/>
                </a:solidFill>
                <a:latin typeface="Arial" panose="020B0604020202020204" pitchFamily="34" charset="0"/>
                <a:cs typeface="Arial" panose="020B0604020202020204" pitchFamily="34" charset="0"/>
              </a:rPr>
              <a:t>Working with your child at home </a:t>
            </a:r>
          </a:p>
          <a:p>
            <a:pPr marL="0" lvl="0" indent="0" defTabSz="457200">
              <a:spcBef>
                <a:spcPts val="0"/>
              </a:spcBef>
              <a:buNone/>
            </a:pPr>
            <a:r>
              <a:rPr lang="en-GB" dirty="0">
                <a:solidFill>
                  <a:srgbClr val="FF0000"/>
                </a:solidFill>
                <a:latin typeface="Arial" panose="020B0604020202020204" pitchFamily="34" charset="0"/>
                <a:cs typeface="Arial" panose="020B0604020202020204" pitchFamily="34" charset="0"/>
              </a:rPr>
              <a:t>Being involved in the Special Educational Needs Assess, Plan, Do, Review cycle</a:t>
            </a:r>
          </a:p>
          <a:p>
            <a:pPr marL="0" lvl="0" indent="0" defTabSz="457200">
              <a:spcBef>
                <a:spcPts val="0"/>
              </a:spcBef>
              <a:buNone/>
            </a:pPr>
            <a:r>
              <a:rPr lang="en-GB" dirty="0">
                <a:solidFill>
                  <a:srgbClr val="FF0000"/>
                </a:solidFill>
                <a:latin typeface="Arial" panose="020B0604020202020204" pitchFamily="34" charset="0"/>
                <a:cs typeface="Arial" panose="020B0604020202020204" pitchFamily="34" charset="0"/>
              </a:rPr>
              <a:t>Offering your views via Parent View or through questionnaires</a:t>
            </a:r>
          </a:p>
          <a:p>
            <a:pPr marL="0" lvl="0" indent="0" defTabSz="457200">
              <a:spcBef>
                <a:spcPts val="0"/>
              </a:spcBef>
              <a:buNone/>
            </a:pPr>
            <a:r>
              <a:rPr lang="en-GB" dirty="0">
                <a:solidFill>
                  <a:srgbClr val="FF0000"/>
                </a:solidFill>
                <a:latin typeface="Arial" panose="020B0604020202020204" pitchFamily="34" charset="0"/>
                <a:cs typeface="Arial" panose="020B0604020202020204" pitchFamily="34" charset="0"/>
              </a:rPr>
              <a:t>Joining the school PTFA </a:t>
            </a:r>
          </a:p>
          <a:p>
            <a:pPr marL="0" lvl="0" indent="0" defTabSz="457200">
              <a:spcBef>
                <a:spcPts val="0"/>
              </a:spcBef>
              <a:buNone/>
            </a:pPr>
            <a:endParaRPr lang="en-GB" dirty="0">
              <a:latin typeface="Arial" panose="020B0604020202020204" pitchFamily="34" charset="0"/>
              <a:cs typeface="Arial" panose="020B0604020202020204" pitchFamily="34" charset="0"/>
            </a:endParaRPr>
          </a:p>
          <a:p>
            <a:pPr marL="0" lvl="0" indent="0" defTabSz="457200">
              <a:spcBef>
                <a:spcPts val="0"/>
              </a:spcBef>
              <a:buNone/>
            </a:pPr>
            <a:r>
              <a:rPr lang="en-GB" dirty="0">
                <a:latin typeface="Arial" panose="020B0604020202020204" pitchFamily="34" charset="0"/>
                <a:cs typeface="Arial" panose="020B0604020202020204" pitchFamily="34" charset="0"/>
              </a:rPr>
              <a:t>Your child will:</a:t>
            </a:r>
          </a:p>
          <a:p>
            <a:pPr marL="0" lvl="0" indent="0" defTabSz="457200">
              <a:spcBef>
                <a:spcPts val="0"/>
              </a:spcBef>
              <a:buNone/>
            </a:pPr>
            <a:endParaRPr lang="en-GB" dirty="0">
              <a:solidFill>
                <a:srgbClr val="FF0000"/>
              </a:solidFill>
              <a:latin typeface="Arial" panose="020B0604020202020204" pitchFamily="34" charset="0"/>
              <a:cs typeface="Arial" panose="020B0604020202020204" pitchFamily="34" charset="0"/>
            </a:endParaRPr>
          </a:p>
          <a:p>
            <a:pPr marL="0" lvl="0" indent="0" defTabSz="457200">
              <a:spcBef>
                <a:spcPts val="0"/>
              </a:spcBef>
              <a:buNone/>
            </a:pPr>
            <a:r>
              <a:rPr lang="en-GB" dirty="0">
                <a:solidFill>
                  <a:srgbClr val="FF0000"/>
                </a:solidFill>
                <a:latin typeface="Arial" panose="020B0604020202020204" pitchFamily="34" charset="0"/>
                <a:cs typeface="Arial" panose="020B0604020202020204" pitchFamily="34" charset="0"/>
              </a:rPr>
              <a:t>Complete a one-page profile to tell us what they are good at and about the support they think they may need</a:t>
            </a:r>
          </a:p>
          <a:p>
            <a:pPr marL="0" lvl="0" indent="0" defTabSz="457200">
              <a:spcBef>
                <a:spcPts val="0"/>
              </a:spcBef>
              <a:buNone/>
            </a:pPr>
            <a:r>
              <a:rPr lang="en-GB" dirty="0">
                <a:solidFill>
                  <a:srgbClr val="FF0000"/>
                </a:solidFill>
                <a:latin typeface="Arial" panose="020B0604020202020204" pitchFamily="34" charset="0"/>
                <a:cs typeface="Arial" panose="020B0604020202020204" pitchFamily="34" charset="0"/>
              </a:rPr>
              <a:t>Attend meetings to discuss/set their targets/provision (where appropriate)</a:t>
            </a:r>
          </a:p>
          <a:p>
            <a:pPr marL="0" lvl="0" indent="0" defTabSz="457200">
              <a:spcBef>
                <a:spcPts val="0"/>
              </a:spcBef>
              <a:buNone/>
            </a:pPr>
            <a:r>
              <a:rPr lang="en-GB" dirty="0">
                <a:solidFill>
                  <a:srgbClr val="FF0000"/>
                </a:solidFill>
                <a:latin typeface="Arial" panose="020B0604020202020204" pitchFamily="34" charset="0"/>
                <a:cs typeface="Arial" panose="020B0604020202020204" pitchFamily="34" charset="0"/>
              </a:rPr>
              <a:t>Complete pupil voice questionnaires</a:t>
            </a:r>
          </a:p>
          <a:p>
            <a:pPr marL="0" lvl="0" indent="0" defTabSz="457200">
              <a:spcBef>
                <a:spcPts val="0"/>
              </a:spcBef>
              <a:buNone/>
            </a:pPr>
            <a:r>
              <a:rPr lang="en-GB" dirty="0">
                <a:solidFill>
                  <a:srgbClr val="FF0000"/>
                </a:solidFill>
                <a:latin typeface="Arial" panose="020B0604020202020204" pitchFamily="34" charset="0"/>
                <a:cs typeface="Arial" panose="020B0604020202020204" pitchFamily="34" charset="0"/>
              </a:rPr>
              <a:t>Talk to the staff that support them everyday</a:t>
            </a:r>
          </a:p>
          <a:p>
            <a:pPr marL="0" indent="0">
              <a:buNone/>
            </a:pPr>
            <a:endParaRPr lang="en-GB" dirty="0"/>
          </a:p>
        </p:txBody>
      </p:sp>
      <p:pic>
        <p:nvPicPr>
          <p:cNvPr id="4" name="Picture 3">
            <a:extLst>
              <a:ext uri="{FF2B5EF4-FFF2-40B4-BE49-F238E27FC236}">
                <a16:creationId xmlns:a16="http://schemas.microsoft.com/office/drawing/2014/main" xmlns="" id="{227FEF98-5B0B-4D93-B133-F65547C97A89}"/>
              </a:ext>
            </a:extLst>
          </p:cNvPr>
          <p:cNvPicPr>
            <a:picLocks noChangeAspect="1"/>
          </p:cNvPicPr>
          <p:nvPr/>
        </p:nvPicPr>
        <p:blipFill>
          <a:blip r:embed="rId2"/>
          <a:stretch>
            <a:fillRect/>
          </a:stretch>
        </p:blipFill>
        <p:spPr>
          <a:xfrm>
            <a:off x="1614854" y="427820"/>
            <a:ext cx="2489981" cy="2215661"/>
          </a:xfrm>
          <a:prstGeom prst="rect">
            <a:avLst/>
          </a:prstGeom>
        </p:spPr>
      </p:pic>
    </p:spTree>
    <p:extLst>
      <p:ext uri="{BB962C8B-B14F-4D97-AF65-F5344CB8AC3E}">
        <p14:creationId xmlns:p14="http://schemas.microsoft.com/office/powerpoint/2010/main" val="41696838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D0E02AA-76BD-42F5-B7ED-4FC83362EA10}"/>
              </a:ext>
            </a:extLst>
          </p:cNvPr>
          <p:cNvSpPr>
            <a:spLocks noGrp="1"/>
          </p:cNvSpPr>
          <p:nvPr>
            <p:ph type="title"/>
          </p:nvPr>
        </p:nvSpPr>
        <p:spPr>
          <a:xfrm>
            <a:off x="838200" y="1448972"/>
            <a:ext cx="10515600" cy="241716"/>
          </a:xfrm>
        </p:spPr>
        <p:txBody>
          <a:bodyPr>
            <a:normAutofit fontScale="90000"/>
          </a:bodyPr>
          <a:lstStyle/>
          <a:p>
            <a:r>
              <a:rPr lang="en-GB" b="1" dirty="0">
                <a:solidFill>
                  <a:schemeClr val="accent5">
                    <a:lumMod val="50000"/>
                  </a:schemeClr>
                </a:solidFill>
                <a:latin typeface="Arial" panose="020B0604020202020204" pitchFamily="34" charset="0"/>
                <a:cs typeface="Arial" panose="020B0604020202020204" pitchFamily="34" charset="0"/>
              </a:rPr>
              <a:t>Does the school work with other people to get further help?</a:t>
            </a:r>
            <a:r>
              <a:rPr lang="en-GB" dirty="0"/>
              <a:t/>
            </a:r>
            <a:br>
              <a:rPr lang="en-GB" dirty="0"/>
            </a:br>
            <a:r>
              <a:rPr lang="en-GB" dirty="0"/>
              <a:t> </a:t>
            </a:r>
            <a:br>
              <a:rPr lang="en-GB" dirty="0"/>
            </a:br>
            <a:endParaRPr lang="en-GB" dirty="0"/>
          </a:p>
        </p:txBody>
      </p:sp>
      <p:sp>
        <p:nvSpPr>
          <p:cNvPr id="3" name="Content Placeholder 2">
            <a:extLst>
              <a:ext uri="{FF2B5EF4-FFF2-40B4-BE49-F238E27FC236}">
                <a16:creationId xmlns:a16="http://schemas.microsoft.com/office/drawing/2014/main" xmlns="" id="{401ECF55-703A-4648-A313-9033EDCBA70F}"/>
              </a:ext>
            </a:extLst>
          </p:cNvPr>
          <p:cNvSpPr>
            <a:spLocks noGrp="1"/>
          </p:cNvSpPr>
          <p:nvPr>
            <p:ph idx="1"/>
          </p:nvPr>
        </p:nvSpPr>
        <p:spPr>
          <a:xfrm>
            <a:off x="838200" y="1690688"/>
            <a:ext cx="10515600" cy="4850789"/>
          </a:xfrm>
        </p:spPr>
        <p:txBody>
          <a:bodyPr>
            <a:normAutofit fontScale="77500" lnSpcReduction="20000"/>
          </a:bodyPr>
          <a:lstStyle/>
          <a:p>
            <a:pPr marL="0" indent="0">
              <a:buNone/>
            </a:pPr>
            <a:r>
              <a:rPr lang="en-GB" sz="3800" dirty="0">
                <a:solidFill>
                  <a:srgbClr val="FF0000"/>
                </a:solidFill>
                <a:latin typeface="Arial" panose="020B0604020202020204" pitchFamily="34" charset="0"/>
                <a:cs typeface="Arial" panose="020B0604020202020204" pitchFamily="34" charset="0"/>
              </a:rPr>
              <a:t>The school works with a variety of professionals to ensure that your child is offered the opportunity to reach their full potential. </a:t>
            </a:r>
          </a:p>
          <a:p>
            <a:pPr marL="0" indent="0">
              <a:buNone/>
            </a:pPr>
            <a:r>
              <a:rPr lang="en-GB" sz="3800" dirty="0">
                <a:solidFill>
                  <a:srgbClr val="FF0000"/>
                </a:solidFill>
                <a:latin typeface="Arial" panose="020B0604020202020204" pitchFamily="34" charset="0"/>
                <a:cs typeface="Arial" panose="020B0604020202020204" pitchFamily="34" charset="0"/>
              </a:rPr>
              <a:t>Some of these agencies may include:</a:t>
            </a:r>
          </a:p>
          <a:p>
            <a:r>
              <a:rPr lang="en-GB" sz="3800" dirty="0">
                <a:solidFill>
                  <a:schemeClr val="accent1">
                    <a:lumMod val="50000"/>
                  </a:schemeClr>
                </a:solidFill>
                <a:latin typeface="Arial" panose="020B0604020202020204" pitchFamily="34" charset="0"/>
                <a:cs typeface="Arial" panose="020B0604020202020204" pitchFamily="34" charset="0"/>
              </a:rPr>
              <a:t>Educational Psychology Services</a:t>
            </a:r>
          </a:p>
          <a:p>
            <a:r>
              <a:rPr lang="en-GB" sz="3800" dirty="0">
                <a:solidFill>
                  <a:schemeClr val="accent1">
                    <a:lumMod val="50000"/>
                  </a:schemeClr>
                </a:solidFill>
                <a:latin typeface="Arial" panose="020B0604020202020204" pitchFamily="34" charset="0"/>
                <a:cs typeface="Arial" panose="020B0604020202020204" pitchFamily="34" charset="0"/>
              </a:rPr>
              <a:t>Entrust SENIS Learning Support</a:t>
            </a:r>
          </a:p>
          <a:p>
            <a:r>
              <a:rPr lang="en-GB" sz="3800" dirty="0">
                <a:solidFill>
                  <a:schemeClr val="accent1">
                    <a:lumMod val="50000"/>
                  </a:schemeClr>
                </a:solidFill>
                <a:latin typeface="Arial" panose="020B0604020202020204" pitchFamily="34" charset="0"/>
                <a:cs typeface="Arial" panose="020B0604020202020204" pitchFamily="34" charset="0"/>
              </a:rPr>
              <a:t>Entrust SENIS Behaviour Support</a:t>
            </a:r>
          </a:p>
          <a:p>
            <a:r>
              <a:rPr lang="en-GB" sz="3800" dirty="0">
                <a:solidFill>
                  <a:schemeClr val="accent1">
                    <a:lumMod val="50000"/>
                  </a:schemeClr>
                </a:solidFill>
                <a:latin typeface="Arial" panose="020B0604020202020204" pitchFamily="34" charset="0"/>
                <a:cs typeface="Arial" panose="020B0604020202020204" pitchFamily="34" charset="0"/>
              </a:rPr>
              <a:t>The School Nursing Service</a:t>
            </a:r>
          </a:p>
          <a:p>
            <a:r>
              <a:rPr lang="en-GB" sz="3800" dirty="0">
                <a:solidFill>
                  <a:schemeClr val="accent1">
                    <a:lumMod val="50000"/>
                  </a:schemeClr>
                </a:solidFill>
                <a:latin typeface="Arial" panose="020B0604020202020204" pitchFamily="34" charset="0"/>
                <a:cs typeface="Arial" panose="020B0604020202020204" pitchFamily="34" charset="0"/>
              </a:rPr>
              <a:t>Speech and Language Therapy Services</a:t>
            </a:r>
          </a:p>
          <a:p>
            <a:r>
              <a:rPr lang="en-GB" sz="3800" dirty="0">
                <a:solidFill>
                  <a:schemeClr val="accent1">
                    <a:lumMod val="50000"/>
                  </a:schemeClr>
                </a:solidFill>
                <a:latin typeface="Arial" panose="020B0604020202020204" pitchFamily="34" charset="0"/>
                <a:cs typeface="Arial" panose="020B0604020202020204" pitchFamily="34" charset="0"/>
              </a:rPr>
              <a:t>Social Care </a:t>
            </a:r>
          </a:p>
          <a:p>
            <a:r>
              <a:rPr lang="en-GB" sz="3800" dirty="0">
                <a:solidFill>
                  <a:schemeClr val="accent1">
                    <a:lumMod val="50000"/>
                  </a:schemeClr>
                </a:solidFill>
                <a:latin typeface="Arial" panose="020B0604020202020204" pitchFamily="34" charset="0"/>
                <a:cs typeface="Arial" panose="020B0604020202020204" pitchFamily="34" charset="0"/>
              </a:rPr>
              <a:t>Autism Outreach Services</a:t>
            </a:r>
          </a:p>
          <a:p>
            <a:r>
              <a:rPr lang="en-GB" sz="3800" dirty="0">
                <a:solidFill>
                  <a:schemeClr val="accent1">
                    <a:lumMod val="50000"/>
                  </a:schemeClr>
                </a:solidFill>
                <a:latin typeface="Arial" panose="020B0604020202020204" pitchFamily="34" charset="0"/>
                <a:cs typeface="Arial" panose="020B0604020202020204" pitchFamily="34" charset="0"/>
              </a:rPr>
              <a:t>Hearing/Visual Impairment Teams</a:t>
            </a:r>
          </a:p>
          <a:p>
            <a:pPr marL="0" indent="0">
              <a:buNone/>
            </a:pPr>
            <a:endParaRPr lang="en-GB" dirty="0"/>
          </a:p>
        </p:txBody>
      </p:sp>
      <p:pic>
        <p:nvPicPr>
          <p:cNvPr id="4" name="Picture 3">
            <a:extLst>
              <a:ext uri="{FF2B5EF4-FFF2-40B4-BE49-F238E27FC236}">
                <a16:creationId xmlns:a16="http://schemas.microsoft.com/office/drawing/2014/main" xmlns="" id="{D994C556-987D-4493-AAA7-5DBE816F451D}"/>
              </a:ext>
            </a:extLst>
          </p:cNvPr>
          <p:cNvPicPr>
            <a:picLocks noChangeAspect="1"/>
          </p:cNvPicPr>
          <p:nvPr/>
        </p:nvPicPr>
        <p:blipFill>
          <a:blip r:embed="rId2"/>
          <a:stretch>
            <a:fillRect/>
          </a:stretch>
        </p:blipFill>
        <p:spPr>
          <a:xfrm>
            <a:off x="8184467" y="3429000"/>
            <a:ext cx="2489981" cy="2215661"/>
          </a:xfrm>
          <a:prstGeom prst="rect">
            <a:avLst/>
          </a:prstGeom>
        </p:spPr>
      </p:pic>
    </p:spTree>
    <p:extLst>
      <p:ext uri="{BB962C8B-B14F-4D97-AF65-F5344CB8AC3E}">
        <p14:creationId xmlns:p14="http://schemas.microsoft.com/office/powerpoint/2010/main" val="31965018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0BABAF51D9581448BE6F446B400B11F9" ma:contentTypeVersion="11" ma:contentTypeDescription="Create a new document." ma:contentTypeScope="" ma:versionID="5bffa83147d609477cf058d6a24ae9f5">
  <xsd:schema xmlns:xsd="http://www.w3.org/2001/XMLSchema" xmlns:xs="http://www.w3.org/2001/XMLSchema" xmlns:p="http://schemas.microsoft.com/office/2006/metadata/properties" xmlns:ns3="7597f6e3-a9ea-495b-9c6b-617dfffb1cc2" xmlns:ns4="67eaae9c-372e-45e9-a7ef-0f624fbf4983" targetNamespace="http://schemas.microsoft.com/office/2006/metadata/properties" ma:root="true" ma:fieldsID="8931f71fbb336f5f47465a89dbe0727b" ns3:_="" ns4:_="">
    <xsd:import namespace="7597f6e3-a9ea-495b-9c6b-617dfffb1cc2"/>
    <xsd:import namespace="67eaae9c-372e-45e9-a7ef-0f624fbf4983"/>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Location" minOccurs="0"/>
                <xsd:element ref="ns4:MediaServiceGenerationTime" minOccurs="0"/>
                <xsd:element ref="ns4: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597f6e3-a9ea-495b-9c6b-617dfffb1cc2"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7eaae9c-372e-45e9-a7ef-0f624fbf4983"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46C1530-F16B-4698-BFFB-9040F9A76C77}">
  <ds:schemaRefs>
    <ds:schemaRef ds:uri="http://schemas.microsoft.com/sharepoint/v3/contenttype/forms"/>
  </ds:schemaRefs>
</ds:datastoreItem>
</file>

<file path=customXml/itemProps2.xml><?xml version="1.0" encoding="utf-8"?>
<ds:datastoreItem xmlns:ds="http://schemas.openxmlformats.org/officeDocument/2006/customXml" ds:itemID="{2BD2010A-6D28-41C9-8883-396A1DC1645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597f6e3-a9ea-495b-9c6b-617dfffb1cc2"/>
    <ds:schemaRef ds:uri="67eaae9c-372e-45e9-a7ef-0f624fbf498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8FFF543-64DE-4D5E-A4CB-857AABCC7B1E}">
  <ds:schemaRefs>
    <ds:schemaRef ds:uri="http://purl.org/dc/elements/1.1/"/>
    <ds:schemaRef ds:uri="http://www.w3.org/XML/1998/namespace"/>
    <ds:schemaRef ds:uri="http://purl.org/dc/terms/"/>
    <ds:schemaRef ds:uri="7597f6e3-a9ea-495b-9c6b-617dfffb1cc2"/>
    <ds:schemaRef ds:uri="http://schemas.microsoft.com/office/2006/documentManagement/types"/>
    <ds:schemaRef ds:uri="http://schemas.microsoft.com/office/infopath/2007/PartnerControls"/>
    <ds:schemaRef ds:uri="http://schemas.openxmlformats.org/package/2006/metadata/core-properties"/>
    <ds:schemaRef ds:uri="67eaae9c-372e-45e9-a7ef-0f624fbf4983"/>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44889</TotalTime>
  <Words>794</Words>
  <Application>Microsoft Office PowerPoint</Application>
  <PresentationFormat>Widescreen</PresentationFormat>
  <Paragraphs>91</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PowerPoint Presentation</vt:lpstr>
      <vt:lpstr>PowerPoint Presentation</vt:lpstr>
      <vt:lpstr>Who are the best people to talk to if I think that my child has Special  Educational Needs? </vt:lpstr>
      <vt:lpstr>PowerPoint Presentation</vt:lpstr>
      <vt:lpstr>How does the school teach children with Special Educational Needs? </vt:lpstr>
      <vt:lpstr>How do we know we’re        working well? </vt:lpstr>
      <vt:lpstr>What support is available for children with Special Educational Needs? </vt:lpstr>
      <vt:lpstr>   How will I be involved?    Will you involve my child too?</vt:lpstr>
      <vt:lpstr>Does the school work with other people to get further help?   </vt:lpstr>
      <vt:lpstr>How are the adults in school helped to work with children with SEND and what    training do they have?       </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Tudor, Michelle (Entrust)</dc:creator>
  <cp:lastModifiedBy>A Degg</cp:lastModifiedBy>
  <cp:revision>11</cp:revision>
  <dcterms:created xsi:type="dcterms:W3CDTF">2019-11-28T12:32:42Z</dcterms:created>
  <dcterms:modified xsi:type="dcterms:W3CDTF">2020-01-20T15:53:44Z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0x0101000BABAF51D9581448BE6F446B400B11F9</vt:lpwstr>
  </property>
</Properties>
</file>