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  <p:sldId id="264" r:id="rId6"/>
    <p:sldId id="262" r:id="rId7"/>
    <p:sldId id="263" r:id="rId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29854-6467-41B9-A611-CC72688C0E12}" v="5" dt="2024-10-29T08:54:43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47F4-1A91-43E8-A085-2ED5BEB8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8352B-C012-48F5-9597-CA1244E41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B028-6258-4CA1-8165-554E9F54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9BEF5-27B1-450E-9403-92339F55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EB133-90E0-4C1B-83B3-FDFB280C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2057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E61B-7CA7-4B37-9F77-D858E5C5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F4708-CF70-42CB-BACE-E04C431F2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B812A-9931-4251-83C1-0020080B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ECE89-0B33-431A-BDE3-5787FB79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DACA-FF97-41E9-A31E-E48B1BBA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3981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DAF35-FB03-40D1-9966-8F9EC62DB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95D7E-1077-4A01-B69A-F65FA6B5E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0EB95-0568-41E6-983F-E0D94885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0C166-0C08-4D6A-B54C-9D074157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2509-760D-45C8-A361-80BA8391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808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0DBB-949C-4E36-94B2-E7585039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C4DF-B090-4F68-9707-3FAC841DC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4DF2A-D7C8-46CA-89A1-4A9F7C29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4A08D-0F48-4D81-8D2E-9710A9CD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5C163-4658-4274-BF40-AAC1050A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1201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BF2D-30CB-4131-9D6E-ACDCCE0D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75572-C0DA-43B0-82A0-3B5925396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9DE57-6D95-4B8C-9101-7C38DA92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1526D-E74F-4CFD-88E0-8A24EE53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33D67-C4DF-4436-9A36-209ED126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5945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9AA-C14E-4123-844A-6F79DF25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06A7-D2D1-4D24-802E-BE065040A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1A996-BC5C-4283-B345-138613E78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EC5AA-907F-4CA6-9E13-9B9E47CD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32A7E-3237-466C-89A1-8A6A8224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1A5B0-5CAA-47D6-B018-588D4D3F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137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7615-9FFC-4B3D-BEF6-AD49CD5A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EE482-CBD9-441C-912A-B4C65D735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947D-6AA1-4A64-A834-E2721FAD8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840537-FD43-42CA-97C4-69CD6A8D9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1E99F-FD51-4E9E-8B17-6FC165582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85E06-FF45-4954-804A-AAB8A88B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0C05E6-683D-4282-8DDD-68C3C794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92B2C3-C86F-47D8-ACE6-E38CABAE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498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D0B4-3912-4E6E-83EF-E5349CEE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9081D-C0D6-46F1-AE32-D19A6147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6F433-1250-4352-A572-F30C437B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FD94B-C62A-49B0-9789-15B51C0B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9244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F0419-0D46-4B48-8965-4868997E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FD5DB-1B4F-4FA1-A058-9CFF1A94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C74A-6A42-4C1F-B91A-D80294BD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441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E3C7-2C5F-4458-8164-4C25BFBB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8893-3084-4AF6-B783-7FF189825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9268B-148D-4741-9262-ABF12FE9D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05309-0E9E-4EAB-86F8-9EEB1232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7D08E-8BC6-4DDD-9BA6-58474FE78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BC6E0-ED3E-4049-89B5-D3B31E0A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1764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9A34-507E-4671-8166-4B8E9DC5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08EE9-5A22-4B50-A974-77DD8225B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DF811-CE07-4B7B-8818-393C327FA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2F54D-5561-426F-8CB4-6A3A3DBF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3112A-7A96-4F8F-8C84-5C309E57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5BB7C-534A-4E4D-A8A8-3C3AC7F3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2318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D7A292-9E6E-49A6-8713-EF8424CA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DCD19-09AF-42DD-8ECD-737DABC72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FBA03-5CBE-4667-B1DC-9A427A12F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3AE12-E018-44DA-9932-D3AD4891E0BA}" type="datetimeFigureOut">
              <a:rPr lang="en-AE" smtClean="0"/>
              <a:t>29/10/2024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8063-1DFF-4540-8AFE-49FDDF5CE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4383D-454D-4AA0-B86B-B049B1E50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AB1C-A89F-43DA-A1B3-6384DE1D911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74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61E91-0D0F-412A-BDAA-CEB97D416B03}"/>
              </a:ext>
            </a:extLst>
          </p:cNvPr>
          <p:cNvSpPr txBox="1"/>
          <p:nvPr/>
        </p:nvSpPr>
        <p:spPr>
          <a:xfrm>
            <a:off x="259882" y="1680905"/>
            <a:ext cx="2131085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DO NOW</a:t>
            </a:r>
            <a:endParaRPr lang="en-AE" sz="3200" b="1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6551360-0162-4F5D-A558-33A3F25B6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7662" r="18414" b="15326"/>
          <a:stretch/>
        </p:blipFill>
        <p:spPr bwMode="auto">
          <a:xfrm>
            <a:off x="3288382" y="1104278"/>
            <a:ext cx="5363870" cy="57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74445-5D3C-4BB8-A98A-DA9B9453118A}"/>
              </a:ext>
            </a:extLst>
          </p:cNvPr>
          <p:cNvSpPr txBox="1"/>
          <p:nvPr/>
        </p:nvSpPr>
        <p:spPr>
          <a:xfrm>
            <a:off x="3851784" y="2265680"/>
            <a:ext cx="43016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eorgia Pro Semibold" panose="020B0604020202020204" pitchFamily="18" charset="0"/>
              </a:rPr>
              <a:t>On a Post-it note list…..</a:t>
            </a:r>
          </a:p>
          <a:p>
            <a:endParaRPr lang="en-GB" sz="2400" b="1" dirty="0">
              <a:latin typeface="Georgia Pro Semibold" panose="020B0604020202020204" pitchFamily="18" charset="0"/>
            </a:endParaRPr>
          </a:p>
          <a:p>
            <a:r>
              <a:rPr lang="en-GB" sz="2400" b="1" dirty="0">
                <a:latin typeface="Georgia Pro Semibold" panose="020B0604020202020204" pitchFamily="18" charset="0"/>
              </a:rPr>
              <a:t>Different types of drawing/painting surfaces</a:t>
            </a:r>
          </a:p>
          <a:p>
            <a:endParaRPr lang="en-GB" sz="2400" b="1" dirty="0"/>
          </a:p>
          <a:p>
            <a:r>
              <a:rPr lang="en-GB" dirty="0"/>
              <a:t> </a:t>
            </a:r>
            <a:endParaRPr lang="en-A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08250-46E9-8B54-338D-3CE8FB8691A8}"/>
              </a:ext>
            </a:extLst>
          </p:cNvPr>
          <p:cNvSpPr txBox="1"/>
          <p:nvPr/>
        </p:nvSpPr>
        <p:spPr>
          <a:xfrm>
            <a:off x="4416964" y="257918"/>
            <a:ext cx="3106705" cy="646331"/>
          </a:xfrm>
          <a:prstGeom prst="rect">
            <a:avLst/>
          </a:prstGeom>
          <a:solidFill>
            <a:srgbClr val="FF3399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Lesson 1 &amp; 2</a:t>
            </a:r>
            <a:endParaRPr lang="en-AE" sz="3600" b="1" dirty="0"/>
          </a:p>
        </p:txBody>
      </p:sp>
    </p:spTree>
    <p:extLst>
      <p:ext uri="{BB962C8B-B14F-4D97-AF65-F5344CB8AC3E}">
        <p14:creationId xmlns:p14="http://schemas.microsoft.com/office/powerpoint/2010/main" val="171649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99576-D777-44C3-9A53-CF0221C23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9" b="7872"/>
          <a:stretch/>
        </p:blipFill>
        <p:spPr>
          <a:xfrm>
            <a:off x="4587583" y="3682999"/>
            <a:ext cx="3155643" cy="3066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1B825-FEF6-442D-A92A-1F8C8136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790" y="0"/>
            <a:ext cx="3237865" cy="323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A69485-4E34-480D-8794-E82DD319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84" y="121920"/>
            <a:ext cx="2957543" cy="3413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69475-5EB5-4779-AAE7-DA44375E3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43" y="1315720"/>
            <a:ext cx="3969571" cy="5379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A09E1-76B8-43AD-A2D9-902BA6DD91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90"/>
          <a:stretch/>
        </p:blipFill>
        <p:spPr>
          <a:xfrm>
            <a:off x="8230196" y="3281680"/>
            <a:ext cx="3801054" cy="3413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F427D-FCCD-4B87-8794-6B66CBC6C34C}"/>
              </a:ext>
            </a:extLst>
          </p:cNvPr>
          <p:cNvSpPr txBox="1"/>
          <p:nvPr/>
        </p:nvSpPr>
        <p:spPr>
          <a:xfrm>
            <a:off x="329144" y="369570"/>
            <a:ext cx="3969571" cy="461665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Surfaces to draw and paint on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03167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5BBDE-BE17-415B-A8F0-59EEB3306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71" r="24101" b="-3186"/>
          <a:stretch/>
        </p:blipFill>
        <p:spPr>
          <a:xfrm>
            <a:off x="347288" y="238788"/>
            <a:ext cx="3643687" cy="1182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ED8BB-AA3A-4B2D-9A66-1DEB7768FCFD}"/>
              </a:ext>
            </a:extLst>
          </p:cNvPr>
          <p:cNvSpPr txBox="1"/>
          <p:nvPr/>
        </p:nvSpPr>
        <p:spPr>
          <a:xfrm>
            <a:off x="323850" y="1447799"/>
            <a:ext cx="3667125" cy="1938992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Task 1</a:t>
            </a:r>
          </a:p>
          <a:p>
            <a:r>
              <a:rPr lang="en-GB" sz="2000" b="1" dirty="0"/>
              <a:t>To create an A5 pencil observational study of a woodland natural form. </a:t>
            </a:r>
          </a:p>
          <a:p>
            <a:r>
              <a:rPr lang="en-GB" sz="2000" b="1" dirty="0"/>
              <a:t>Apply a range of tones to create depth.</a:t>
            </a:r>
            <a:endParaRPr lang="en-AE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D1AC4-43D6-4CE2-8E07-4B7A36229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6" t="14860" r="12125" b="10973"/>
          <a:stretch/>
        </p:blipFill>
        <p:spPr>
          <a:xfrm>
            <a:off x="3990975" y="3773624"/>
            <a:ext cx="22176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5304C-CD30-447E-93D0-E11222E88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10" t="21175" r="29110" b="31596"/>
          <a:stretch/>
        </p:blipFill>
        <p:spPr>
          <a:xfrm>
            <a:off x="233737" y="3440251"/>
            <a:ext cx="3686624" cy="3372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E4029-D848-482E-9676-4790D3AC7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9" t="6528" r="24259" b="15556"/>
          <a:stretch/>
        </p:blipFill>
        <p:spPr>
          <a:xfrm>
            <a:off x="6499555" y="172312"/>
            <a:ext cx="3093901" cy="534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57E31-8A71-4D87-AC04-32676895C8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87" t="2666" r="20333" b="11334"/>
          <a:stretch/>
        </p:blipFill>
        <p:spPr>
          <a:xfrm>
            <a:off x="9744075" y="105637"/>
            <a:ext cx="2264755" cy="3466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84060-3748-42BD-8686-AD2D19E74F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48" r="30190" b="12703"/>
          <a:stretch/>
        </p:blipFill>
        <p:spPr>
          <a:xfrm rot="5400000">
            <a:off x="9464087" y="4114300"/>
            <a:ext cx="1625600" cy="36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6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5E6BC-D67B-4AC3-9CF6-08998DB32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3" b="7250"/>
          <a:stretch/>
        </p:blipFill>
        <p:spPr>
          <a:xfrm>
            <a:off x="208597" y="142240"/>
            <a:ext cx="4220943" cy="5577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DCA08-F3A4-4FCD-950D-DA8E6E5D2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9" t="32593" r="13062" b="27852"/>
          <a:stretch/>
        </p:blipFill>
        <p:spPr>
          <a:xfrm>
            <a:off x="4425105" y="218439"/>
            <a:ext cx="7558298" cy="30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8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5" y="359698"/>
            <a:ext cx="4417818" cy="5893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889" y="250272"/>
            <a:ext cx="4493119" cy="47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DEF1A-6BD9-4888-A9E1-DAB036A1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46961" y="-638666"/>
            <a:ext cx="3348640" cy="5019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39210-B4AD-468E-869E-B7AFD72B7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21" b="14229"/>
          <a:stretch/>
        </p:blipFill>
        <p:spPr>
          <a:xfrm rot="5400000">
            <a:off x="1152910" y="2593591"/>
            <a:ext cx="2936739" cy="5019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0FC16-2AA2-4A44-B6D0-297504D17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8" t="23407" r="8519" b="14371"/>
          <a:stretch/>
        </p:blipFill>
        <p:spPr>
          <a:xfrm>
            <a:off x="5765501" y="145233"/>
            <a:ext cx="3688908" cy="348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3789F-0653-4CB7-9C44-C589B1E22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46345" y="3039639"/>
            <a:ext cx="2936739" cy="44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8B4CD3-F381-48F1-BB68-055735F5BCA2}"/>
              </a:ext>
            </a:extLst>
          </p:cNvPr>
          <p:cNvSpPr txBox="1"/>
          <p:nvPr/>
        </p:nvSpPr>
        <p:spPr>
          <a:xfrm>
            <a:off x="133349" y="527754"/>
            <a:ext cx="7267575" cy="163121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Task 2</a:t>
            </a:r>
          </a:p>
          <a:p>
            <a:r>
              <a:rPr lang="en-GB" sz="2000" b="1" dirty="0"/>
              <a:t>Take and print 10 Primary images based on woodland and seascape theme</a:t>
            </a:r>
          </a:p>
          <a:p>
            <a:r>
              <a:rPr lang="en-GB" sz="2000" b="1" dirty="0"/>
              <a:t>Find and print 10 Secondary images based on woodland and seascape theme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AFAA77-DF65-4808-9498-E138EDC19536}"/>
              </a:ext>
            </a:extLst>
          </p:cNvPr>
          <p:cNvSpPr txBox="1"/>
          <p:nvPr/>
        </p:nvSpPr>
        <p:spPr>
          <a:xfrm>
            <a:off x="8172450" y="1155531"/>
            <a:ext cx="3771900" cy="2031325"/>
          </a:xfrm>
          <a:custGeom>
            <a:avLst/>
            <a:gdLst>
              <a:gd name="connsiteX0" fmla="*/ 0 w 3771900"/>
              <a:gd name="connsiteY0" fmla="*/ 0 h 2031325"/>
              <a:gd name="connsiteX1" fmla="*/ 590931 w 3771900"/>
              <a:gd name="connsiteY1" fmla="*/ 0 h 2031325"/>
              <a:gd name="connsiteX2" fmla="*/ 1106424 w 3771900"/>
              <a:gd name="connsiteY2" fmla="*/ 0 h 2031325"/>
              <a:gd name="connsiteX3" fmla="*/ 1772793 w 3771900"/>
              <a:gd name="connsiteY3" fmla="*/ 0 h 2031325"/>
              <a:gd name="connsiteX4" fmla="*/ 2476881 w 3771900"/>
              <a:gd name="connsiteY4" fmla="*/ 0 h 2031325"/>
              <a:gd name="connsiteX5" fmla="*/ 2992374 w 3771900"/>
              <a:gd name="connsiteY5" fmla="*/ 0 h 2031325"/>
              <a:gd name="connsiteX6" fmla="*/ 3771900 w 3771900"/>
              <a:gd name="connsiteY6" fmla="*/ 0 h 2031325"/>
              <a:gd name="connsiteX7" fmla="*/ 3771900 w 3771900"/>
              <a:gd name="connsiteY7" fmla="*/ 677108 h 2031325"/>
              <a:gd name="connsiteX8" fmla="*/ 3771900 w 3771900"/>
              <a:gd name="connsiteY8" fmla="*/ 1333903 h 2031325"/>
              <a:gd name="connsiteX9" fmla="*/ 3771900 w 3771900"/>
              <a:gd name="connsiteY9" fmla="*/ 2031325 h 2031325"/>
              <a:gd name="connsiteX10" fmla="*/ 3256407 w 3771900"/>
              <a:gd name="connsiteY10" fmla="*/ 2031325 h 2031325"/>
              <a:gd name="connsiteX11" fmla="*/ 2665476 w 3771900"/>
              <a:gd name="connsiteY11" fmla="*/ 2031325 h 2031325"/>
              <a:gd name="connsiteX12" fmla="*/ 2112264 w 3771900"/>
              <a:gd name="connsiteY12" fmla="*/ 2031325 h 2031325"/>
              <a:gd name="connsiteX13" fmla="*/ 1559052 w 3771900"/>
              <a:gd name="connsiteY13" fmla="*/ 2031325 h 2031325"/>
              <a:gd name="connsiteX14" fmla="*/ 1043559 w 3771900"/>
              <a:gd name="connsiteY14" fmla="*/ 2031325 h 2031325"/>
              <a:gd name="connsiteX15" fmla="*/ 0 w 3771900"/>
              <a:gd name="connsiteY15" fmla="*/ 2031325 h 2031325"/>
              <a:gd name="connsiteX16" fmla="*/ 0 w 3771900"/>
              <a:gd name="connsiteY16" fmla="*/ 1394843 h 2031325"/>
              <a:gd name="connsiteX17" fmla="*/ 0 w 3771900"/>
              <a:gd name="connsiteY17" fmla="*/ 758361 h 2031325"/>
              <a:gd name="connsiteX18" fmla="*/ 0 w 3771900"/>
              <a:gd name="connsiteY18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71900" h="2031325" extrusionOk="0">
                <a:moveTo>
                  <a:pt x="0" y="0"/>
                </a:moveTo>
                <a:cubicBezTo>
                  <a:pt x="168609" y="-575"/>
                  <a:pt x="298810" y="11385"/>
                  <a:pt x="590931" y="0"/>
                </a:cubicBezTo>
                <a:cubicBezTo>
                  <a:pt x="883052" y="-11385"/>
                  <a:pt x="873982" y="-25710"/>
                  <a:pt x="1106424" y="0"/>
                </a:cubicBezTo>
                <a:cubicBezTo>
                  <a:pt x="1338866" y="25710"/>
                  <a:pt x="1586912" y="28274"/>
                  <a:pt x="1772793" y="0"/>
                </a:cubicBezTo>
                <a:cubicBezTo>
                  <a:pt x="1958674" y="-28274"/>
                  <a:pt x="2260204" y="-24554"/>
                  <a:pt x="2476881" y="0"/>
                </a:cubicBezTo>
                <a:cubicBezTo>
                  <a:pt x="2693558" y="24554"/>
                  <a:pt x="2791325" y="12014"/>
                  <a:pt x="2992374" y="0"/>
                </a:cubicBezTo>
                <a:cubicBezTo>
                  <a:pt x="3193423" y="-12014"/>
                  <a:pt x="3467161" y="24390"/>
                  <a:pt x="3771900" y="0"/>
                </a:cubicBezTo>
                <a:cubicBezTo>
                  <a:pt x="3759828" y="228733"/>
                  <a:pt x="3793648" y="511723"/>
                  <a:pt x="3771900" y="677108"/>
                </a:cubicBezTo>
                <a:cubicBezTo>
                  <a:pt x="3750152" y="842493"/>
                  <a:pt x="3787702" y="1105174"/>
                  <a:pt x="3771900" y="1333903"/>
                </a:cubicBezTo>
                <a:cubicBezTo>
                  <a:pt x="3756098" y="1562633"/>
                  <a:pt x="3791948" y="1846889"/>
                  <a:pt x="3771900" y="2031325"/>
                </a:cubicBezTo>
                <a:cubicBezTo>
                  <a:pt x="3665090" y="2028271"/>
                  <a:pt x="3406237" y="2035180"/>
                  <a:pt x="3256407" y="2031325"/>
                </a:cubicBezTo>
                <a:cubicBezTo>
                  <a:pt x="3106577" y="2027470"/>
                  <a:pt x="2879921" y="2054144"/>
                  <a:pt x="2665476" y="2031325"/>
                </a:cubicBezTo>
                <a:cubicBezTo>
                  <a:pt x="2451031" y="2008506"/>
                  <a:pt x="2363116" y="2052965"/>
                  <a:pt x="2112264" y="2031325"/>
                </a:cubicBezTo>
                <a:cubicBezTo>
                  <a:pt x="1861412" y="2009685"/>
                  <a:pt x="1786191" y="2033764"/>
                  <a:pt x="1559052" y="2031325"/>
                </a:cubicBezTo>
                <a:cubicBezTo>
                  <a:pt x="1331913" y="2028886"/>
                  <a:pt x="1239700" y="2011582"/>
                  <a:pt x="1043559" y="2031325"/>
                </a:cubicBezTo>
                <a:cubicBezTo>
                  <a:pt x="847418" y="2051068"/>
                  <a:pt x="290853" y="2028556"/>
                  <a:pt x="0" y="2031325"/>
                </a:cubicBezTo>
                <a:cubicBezTo>
                  <a:pt x="13993" y="1853826"/>
                  <a:pt x="20313" y="1658162"/>
                  <a:pt x="0" y="1394843"/>
                </a:cubicBezTo>
                <a:cubicBezTo>
                  <a:pt x="-20313" y="1131524"/>
                  <a:pt x="19126" y="887933"/>
                  <a:pt x="0" y="758361"/>
                </a:cubicBezTo>
                <a:cubicBezTo>
                  <a:pt x="-19126" y="628789"/>
                  <a:pt x="-4119" y="16172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155971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Primary Source</a:t>
            </a:r>
          </a:p>
          <a:p>
            <a:endParaRPr lang="en-GB" b="0" i="0" dirty="0">
              <a:solidFill>
                <a:srgbClr val="231F20"/>
              </a:solidFill>
              <a:effectLst/>
              <a:latin typeface="ReithSans"/>
            </a:endParaRPr>
          </a:p>
          <a:p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A primary source is one that you study directly from first-hand experience. Primary sources can be natural objects, artefacts, places, people or events.</a:t>
            </a:r>
            <a:endParaRPr lang="en-A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0EB34-EF3E-43C8-8E29-4883DC39F1DD}"/>
              </a:ext>
            </a:extLst>
          </p:cNvPr>
          <p:cNvSpPr txBox="1"/>
          <p:nvPr/>
        </p:nvSpPr>
        <p:spPr>
          <a:xfrm>
            <a:off x="8172450" y="3671145"/>
            <a:ext cx="3771900" cy="2031325"/>
          </a:xfrm>
          <a:custGeom>
            <a:avLst/>
            <a:gdLst>
              <a:gd name="connsiteX0" fmla="*/ 0 w 3771900"/>
              <a:gd name="connsiteY0" fmla="*/ 0 h 2031325"/>
              <a:gd name="connsiteX1" fmla="*/ 553212 w 3771900"/>
              <a:gd name="connsiteY1" fmla="*/ 0 h 2031325"/>
              <a:gd name="connsiteX2" fmla="*/ 1106424 w 3771900"/>
              <a:gd name="connsiteY2" fmla="*/ 0 h 2031325"/>
              <a:gd name="connsiteX3" fmla="*/ 1659636 w 3771900"/>
              <a:gd name="connsiteY3" fmla="*/ 0 h 2031325"/>
              <a:gd name="connsiteX4" fmla="*/ 2212848 w 3771900"/>
              <a:gd name="connsiteY4" fmla="*/ 0 h 2031325"/>
              <a:gd name="connsiteX5" fmla="*/ 2916936 w 3771900"/>
              <a:gd name="connsiteY5" fmla="*/ 0 h 2031325"/>
              <a:gd name="connsiteX6" fmla="*/ 3771900 w 3771900"/>
              <a:gd name="connsiteY6" fmla="*/ 0 h 2031325"/>
              <a:gd name="connsiteX7" fmla="*/ 3771900 w 3771900"/>
              <a:gd name="connsiteY7" fmla="*/ 656795 h 2031325"/>
              <a:gd name="connsiteX8" fmla="*/ 3771900 w 3771900"/>
              <a:gd name="connsiteY8" fmla="*/ 1354217 h 2031325"/>
              <a:gd name="connsiteX9" fmla="*/ 3771900 w 3771900"/>
              <a:gd name="connsiteY9" fmla="*/ 2031325 h 2031325"/>
              <a:gd name="connsiteX10" fmla="*/ 3180969 w 3771900"/>
              <a:gd name="connsiteY10" fmla="*/ 2031325 h 2031325"/>
              <a:gd name="connsiteX11" fmla="*/ 2590038 w 3771900"/>
              <a:gd name="connsiteY11" fmla="*/ 2031325 h 2031325"/>
              <a:gd name="connsiteX12" fmla="*/ 2074545 w 3771900"/>
              <a:gd name="connsiteY12" fmla="*/ 2031325 h 2031325"/>
              <a:gd name="connsiteX13" fmla="*/ 1408176 w 3771900"/>
              <a:gd name="connsiteY13" fmla="*/ 2031325 h 2031325"/>
              <a:gd name="connsiteX14" fmla="*/ 817245 w 3771900"/>
              <a:gd name="connsiteY14" fmla="*/ 2031325 h 2031325"/>
              <a:gd name="connsiteX15" fmla="*/ 0 w 3771900"/>
              <a:gd name="connsiteY15" fmla="*/ 2031325 h 2031325"/>
              <a:gd name="connsiteX16" fmla="*/ 0 w 3771900"/>
              <a:gd name="connsiteY16" fmla="*/ 1333903 h 2031325"/>
              <a:gd name="connsiteX17" fmla="*/ 0 w 3771900"/>
              <a:gd name="connsiteY17" fmla="*/ 616169 h 2031325"/>
              <a:gd name="connsiteX18" fmla="*/ 0 w 3771900"/>
              <a:gd name="connsiteY18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71900" h="2031325" extrusionOk="0">
                <a:moveTo>
                  <a:pt x="0" y="0"/>
                </a:moveTo>
                <a:cubicBezTo>
                  <a:pt x="124388" y="4197"/>
                  <a:pt x="312661" y="2540"/>
                  <a:pt x="553212" y="0"/>
                </a:cubicBezTo>
                <a:cubicBezTo>
                  <a:pt x="793763" y="-2540"/>
                  <a:pt x="969871" y="-2262"/>
                  <a:pt x="1106424" y="0"/>
                </a:cubicBezTo>
                <a:cubicBezTo>
                  <a:pt x="1242977" y="2262"/>
                  <a:pt x="1403274" y="24836"/>
                  <a:pt x="1659636" y="0"/>
                </a:cubicBezTo>
                <a:cubicBezTo>
                  <a:pt x="1915998" y="-24836"/>
                  <a:pt x="2084342" y="7326"/>
                  <a:pt x="2212848" y="0"/>
                </a:cubicBezTo>
                <a:cubicBezTo>
                  <a:pt x="2341354" y="-7326"/>
                  <a:pt x="2735646" y="2228"/>
                  <a:pt x="2916936" y="0"/>
                </a:cubicBezTo>
                <a:cubicBezTo>
                  <a:pt x="3098226" y="-2228"/>
                  <a:pt x="3436605" y="-29596"/>
                  <a:pt x="3771900" y="0"/>
                </a:cubicBezTo>
                <a:cubicBezTo>
                  <a:pt x="3797077" y="284259"/>
                  <a:pt x="3785202" y="452080"/>
                  <a:pt x="3771900" y="656795"/>
                </a:cubicBezTo>
                <a:cubicBezTo>
                  <a:pt x="3758598" y="861510"/>
                  <a:pt x="3745817" y="1074848"/>
                  <a:pt x="3771900" y="1354217"/>
                </a:cubicBezTo>
                <a:cubicBezTo>
                  <a:pt x="3797983" y="1633586"/>
                  <a:pt x="3789581" y="1808544"/>
                  <a:pt x="3771900" y="2031325"/>
                </a:cubicBezTo>
                <a:cubicBezTo>
                  <a:pt x="3513819" y="2036444"/>
                  <a:pt x="3376614" y="2035203"/>
                  <a:pt x="3180969" y="2031325"/>
                </a:cubicBezTo>
                <a:cubicBezTo>
                  <a:pt x="2985324" y="2027447"/>
                  <a:pt x="2742758" y="2052234"/>
                  <a:pt x="2590038" y="2031325"/>
                </a:cubicBezTo>
                <a:cubicBezTo>
                  <a:pt x="2437318" y="2010416"/>
                  <a:pt x="2177706" y="2011932"/>
                  <a:pt x="2074545" y="2031325"/>
                </a:cubicBezTo>
                <a:cubicBezTo>
                  <a:pt x="1971384" y="2050718"/>
                  <a:pt x="1650981" y="2024145"/>
                  <a:pt x="1408176" y="2031325"/>
                </a:cubicBezTo>
                <a:cubicBezTo>
                  <a:pt x="1165371" y="2038505"/>
                  <a:pt x="1076690" y="2037356"/>
                  <a:pt x="817245" y="2031325"/>
                </a:cubicBezTo>
                <a:cubicBezTo>
                  <a:pt x="557800" y="2025294"/>
                  <a:pt x="379246" y="2013832"/>
                  <a:pt x="0" y="2031325"/>
                </a:cubicBezTo>
                <a:cubicBezTo>
                  <a:pt x="-3133" y="1888315"/>
                  <a:pt x="-7540" y="1635640"/>
                  <a:pt x="0" y="1333903"/>
                </a:cubicBezTo>
                <a:cubicBezTo>
                  <a:pt x="7540" y="1032166"/>
                  <a:pt x="11398" y="933576"/>
                  <a:pt x="0" y="616169"/>
                </a:cubicBezTo>
                <a:cubicBezTo>
                  <a:pt x="-11398" y="298762"/>
                  <a:pt x="15112" y="30357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97626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Secondary Source</a:t>
            </a:r>
          </a:p>
          <a:p>
            <a:endParaRPr lang="en-GB" b="0" i="0" dirty="0">
              <a:solidFill>
                <a:srgbClr val="231F20"/>
              </a:solidFill>
              <a:effectLst/>
              <a:latin typeface="ReithSans"/>
            </a:endParaRPr>
          </a:p>
          <a:p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A secondary source is material produced by others. Secondary sources can be reproductions of images and artefacts, photographs, film, video or web-based material</a:t>
            </a:r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CECA98-94DF-434C-9C70-E3E48245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" y="2897155"/>
            <a:ext cx="2162175" cy="3246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8A274-CE93-436B-8911-AFAE3249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9" r="16400"/>
          <a:stretch/>
        </p:blipFill>
        <p:spPr>
          <a:xfrm>
            <a:off x="2343201" y="2897155"/>
            <a:ext cx="3086100" cy="3308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412C5-8DBD-4D55-9F0F-76C33ED6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64" y="2897155"/>
            <a:ext cx="2524073" cy="32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24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Georgia Pro Semibold</vt:lpstr>
      <vt:lpstr>ReithSans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Alighieri</dc:creator>
  <cp:lastModifiedBy>Helen Garner</cp:lastModifiedBy>
  <cp:revision>13</cp:revision>
  <cp:lastPrinted>2020-09-04T09:07:40Z</cp:lastPrinted>
  <dcterms:created xsi:type="dcterms:W3CDTF">2020-08-25T07:52:20Z</dcterms:created>
  <dcterms:modified xsi:type="dcterms:W3CDTF">2024-10-29T11:45:08Z</dcterms:modified>
</cp:coreProperties>
</file>