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66" r:id="rId2"/>
    <p:sldId id="262" r:id="rId3"/>
    <p:sldId id="257" r:id="rId4"/>
    <p:sldId id="267" r:id="rId5"/>
    <p:sldId id="268" r:id="rId6"/>
    <p:sldId id="263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Garner" userId="3d7d444eb1d6a8eb" providerId="LiveId" clId="{9EC4FFDC-8AD2-4D8C-9D40-C83255A63E92}"/>
    <pc:docChg chg="modSld">
      <pc:chgData name="Helen Garner" userId="3d7d444eb1d6a8eb" providerId="LiveId" clId="{9EC4FFDC-8AD2-4D8C-9D40-C83255A63E92}" dt="2024-10-29T10:09:40.729" v="4" actId="14100"/>
      <pc:docMkLst>
        <pc:docMk/>
      </pc:docMkLst>
      <pc:sldChg chg="modSp mod">
        <pc:chgData name="Helen Garner" userId="3d7d444eb1d6a8eb" providerId="LiveId" clId="{9EC4FFDC-8AD2-4D8C-9D40-C83255A63E92}" dt="2024-10-29T10:09:40.729" v="4" actId="14100"/>
        <pc:sldMkLst>
          <pc:docMk/>
          <pc:sldMk cId="1031491772" sldId="266"/>
        </pc:sldMkLst>
        <pc:spChg chg="mod">
          <ac:chgData name="Helen Garner" userId="3d7d444eb1d6a8eb" providerId="LiveId" clId="{9EC4FFDC-8AD2-4D8C-9D40-C83255A63E92}" dt="2024-10-29T10:09:40.729" v="4" actId="14100"/>
          <ac:spMkLst>
            <pc:docMk/>
            <pc:sldMk cId="1031491772" sldId="266"/>
            <ac:spMk id="3" creationId="{74A15CEC-2A04-442A-B24A-7F30493AE5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3cb828f20b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3cb828f20b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Photocopy these for next lesson on a range of paper - colour, graph etc.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44743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3cb828f20b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3cb828f20b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3cb828f20b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3cb828f20b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22486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3cb828f20b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3cb828f20b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Photocopy these for next lesson on a range of paper - colour, graph etc.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749525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4D5E6-D34D-4467-9B80-4681AFB116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0" y="123138"/>
            <a:ext cx="8520600" cy="1705662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/>
              <a:t> Typography </a:t>
            </a:r>
            <a:br>
              <a:rPr lang="en-US" b="1" dirty="0"/>
            </a:br>
            <a:r>
              <a:rPr lang="en-US" dirty="0"/>
              <a:t>Lettering Design Drawing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15CEC-2A04-442A-B24A-7F30493AE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253323"/>
            <a:ext cx="9144000" cy="1523223"/>
          </a:xfrm>
        </p:spPr>
        <p:txBody>
          <a:bodyPr>
            <a:noAutofit/>
          </a:bodyPr>
          <a:lstStyle/>
          <a:p>
            <a:pPr algn="l"/>
            <a:r>
              <a:rPr lang="en-US" sz="1600" dirty="0">
                <a:solidFill>
                  <a:schemeClr val="tx1"/>
                </a:solidFill>
              </a:rPr>
              <a:t>1. Create an original design using different types of lettering into a visually interesting composition.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2. Create a focal point using size variation and color contrast.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3. Vary the size and angle of the letters or numbers</a:t>
            </a:r>
          </a:p>
          <a:p>
            <a:pPr algn="l"/>
            <a:r>
              <a:rPr lang="en-US" sz="1600" dirty="0">
                <a:solidFill>
                  <a:schemeClr val="tx1"/>
                </a:solidFill>
              </a:rPr>
              <a:t>4. Use black and white design in the background.</a:t>
            </a:r>
            <a:endParaRPr lang="en-GB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491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402325" y="92825"/>
            <a:ext cx="4169700" cy="4815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u="sng" dirty="0">
                <a:solidFill>
                  <a:schemeClr val="dk1"/>
                </a:solidFill>
              </a:rPr>
              <a:t>Lesson 1, 2 &amp; 3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</a:rPr>
              <a:t>Your own </a:t>
            </a:r>
            <a:r>
              <a:rPr lang="en-US" sz="1800" u="sng" dirty="0">
                <a:solidFill>
                  <a:schemeClr val="dk1"/>
                </a:solidFill>
              </a:rPr>
              <a:t>Typography Artwork </a:t>
            </a:r>
            <a:r>
              <a:rPr lang="en-US" sz="1800" dirty="0">
                <a:solidFill>
                  <a:schemeClr val="dk1"/>
                </a:solidFill>
              </a:rPr>
              <a:t>which uses mixed media and new typography techniques.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dk1"/>
                </a:solidFill>
              </a:rPr>
              <a:t>Mixed media means to use more than one material. In this case, different papers and pencils and pens.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FC2B86-54C6-44BF-831C-04008C889A56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4084683" y="-9651983"/>
            <a:ext cx="17983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402849-47AB-40E3-A666-0DCBA10CB0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581" y="148146"/>
            <a:ext cx="3183000" cy="484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64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238775" y="135725"/>
            <a:ext cx="4739100" cy="4850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u="sng" dirty="0">
                <a:solidFill>
                  <a:schemeClr val="dk1"/>
                </a:solidFill>
              </a:rPr>
              <a:t>Task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</a:rPr>
              <a:t>You have 15 minutes to neatly draw a grid 7 x 5 (4cm squared) onto your A4 page</a:t>
            </a:r>
            <a:r>
              <a:rPr lang="en-GB" sz="2000" i="1" dirty="0">
                <a:solidFill>
                  <a:schemeClr val="dk1"/>
                </a:solidFill>
              </a:rPr>
              <a:t>.</a:t>
            </a: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</a:rPr>
              <a:t>Success criteria: </a:t>
            </a:r>
            <a:endParaRPr sz="2000" dirty="0">
              <a:solidFill>
                <a:schemeClr val="dk1"/>
              </a:solidFill>
            </a:endParaRPr>
          </a:p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GB" sz="2000" dirty="0">
                <a:solidFill>
                  <a:schemeClr val="dk1"/>
                </a:solidFill>
              </a:rPr>
              <a:t>Use a ruler for straight lines</a:t>
            </a:r>
          </a:p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GB" sz="2000" dirty="0">
                <a:solidFill>
                  <a:schemeClr val="dk1"/>
                </a:solidFill>
              </a:rPr>
              <a:t>Correct measurements (4cm x 4cm) squares</a:t>
            </a:r>
          </a:p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GB" sz="2000" dirty="0">
                <a:solidFill>
                  <a:schemeClr val="dk1"/>
                </a:solidFill>
              </a:rPr>
              <a:t>A row of 5 squares across the top of your page (portrait)</a:t>
            </a:r>
          </a:p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●"/>
            </a:pPr>
            <a:r>
              <a:rPr lang="en-GB" sz="2000" dirty="0">
                <a:solidFill>
                  <a:schemeClr val="dk1"/>
                </a:solidFill>
              </a:rPr>
              <a:t>A row of 7 squares down the side of your page (landscape)</a:t>
            </a:r>
            <a:endParaRPr sz="2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chemeClr val="dk1"/>
                </a:solidFill>
              </a:rPr>
              <a:t> </a:t>
            </a:r>
            <a:endParaRPr sz="2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  <p:pic>
        <p:nvPicPr>
          <p:cNvPr id="1026" name="Picture 2" descr="The Grid Method: An Easy Step-by-Step Instructional Guide for Transferring  or Enlarging Images — Art is Fun">
            <a:extLst>
              <a:ext uri="{FF2B5EF4-FFF2-40B4-BE49-F238E27FC236}">
                <a16:creationId xmlns:a16="http://schemas.microsoft.com/office/drawing/2014/main" id="{055A01A7-98B7-4575-BA42-A6BCB7C40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710871" y="864859"/>
            <a:ext cx="4625358" cy="3303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238775" y="135725"/>
            <a:ext cx="4739100" cy="48501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42950" lvl="1" indent="-285750" fontAlgn="base">
              <a:buFont typeface="+mj-lt"/>
              <a:buAutoNum type="arabicPeriod"/>
            </a:pPr>
            <a:endParaRPr lang="en-US" dirty="0">
              <a:latin typeface="Open Sans Condensed"/>
            </a:endParaRPr>
          </a:p>
          <a:p>
            <a:pPr marL="742950" lvl="1" indent="-285750" fontAlgn="base">
              <a:buFont typeface="+mj-lt"/>
              <a:buAutoNum type="arabicPeriod"/>
            </a:pPr>
            <a:endParaRPr lang="en-US" dirty="0">
              <a:latin typeface="Open Sans Condensed"/>
            </a:endParaRPr>
          </a:p>
          <a:p>
            <a:pPr marL="457200" lvl="1" fontAlgn="base"/>
            <a:r>
              <a:rPr lang="en-US" sz="2000" b="1" u="sng" dirty="0">
                <a:latin typeface="Open Sans Condensed"/>
              </a:rPr>
              <a:t>Task 2</a:t>
            </a:r>
          </a:p>
          <a:p>
            <a:pPr marL="457200" lvl="1" fontAlgn="base"/>
            <a:r>
              <a:rPr lang="en-US" dirty="0">
                <a:latin typeface="Open Sans Condensed"/>
              </a:rPr>
              <a:t>Over the next  2/3 lessons you will have time to complete your typography design, so please consider the following list for ideas that you can use to develop your work</a:t>
            </a:r>
          </a:p>
          <a:p>
            <a:pPr marL="457200" lvl="1" fontAlgn="base"/>
            <a:endParaRPr lang="en-US" sz="1800" b="1" u="sng" dirty="0">
              <a:latin typeface="Open Sans Condensed"/>
            </a:endParaRPr>
          </a:p>
          <a:p>
            <a:pPr marL="457200" lvl="1" fontAlgn="base"/>
            <a:r>
              <a:rPr lang="en-US" sz="1800" b="1" u="sng" dirty="0">
                <a:latin typeface="Open Sans Condensed"/>
              </a:rPr>
              <a:t>Useful design tips / ideas</a:t>
            </a:r>
          </a:p>
          <a:p>
            <a:pPr marL="457200" lvl="1" fontAlgn="base"/>
            <a:endParaRPr lang="en-US" dirty="0">
              <a:latin typeface="Open Sans Condensed"/>
            </a:endParaRP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Vary the sizes and angles of the letters/numbers.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Choose your own selection of numbers and letters to make it personal to you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Overlap some of the letters/numbers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Have some designs go off the page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You can repeat the same numbers / letters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Rotate or twist – use tracing paper for accuracy</a:t>
            </a:r>
          </a:p>
          <a:p>
            <a:pPr marL="742950" lvl="1" indent="-285750" fontAlgn="base">
              <a:buFont typeface="+mj-lt"/>
              <a:buAutoNum type="arabicPeriod"/>
            </a:pPr>
            <a:r>
              <a:rPr lang="en-US" dirty="0">
                <a:latin typeface="Open Sans Condensed"/>
              </a:rPr>
              <a:t>Contrast your </a:t>
            </a:r>
            <a:r>
              <a:rPr lang="en-US" dirty="0" err="1">
                <a:latin typeface="Open Sans Condensed"/>
              </a:rPr>
              <a:t>colours</a:t>
            </a:r>
            <a:r>
              <a:rPr lang="en-US" dirty="0">
                <a:latin typeface="Open Sans Condensed"/>
              </a:rPr>
              <a:t> using </a:t>
            </a:r>
            <a:r>
              <a:rPr lang="en-US" dirty="0" err="1">
                <a:latin typeface="Open Sans Condensed"/>
              </a:rPr>
              <a:t>colour</a:t>
            </a:r>
            <a:r>
              <a:rPr lang="en-US" dirty="0">
                <a:latin typeface="Open Sans Condensed"/>
              </a:rPr>
              <a:t> opposites or adding black and white areas.</a:t>
            </a:r>
          </a:p>
        </p:txBody>
      </p:sp>
      <p:pic>
        <p:nvPicPr>
          <p:cNvPr id="4" name="Picture 2" descr="Demuth 5 Typography Lettering Styles ">
            <a:extLst>
              <a:ext uri="{FF2B5EF4-FFF2-40B4-BE49-F238E27FC236}">
                <a16:creationId xmlns:a16="http://schemas.microsoft.com/office/drawing/2014/main" id="{138C2D16-9EAE-4A6C-B128-19828C03E0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205"/>
          <a:stretch/>
        </p:blipFill>
        <p:spPr bwMode="auto">
          <a:xfrm>
            <a:off x="5325187" y="135725"/>
            <a:ext cx="3259520" cy="4582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98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79C15C2-80C0-4DAC-9993-E4E57255F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7286" y="4617106"/>
            <a:ext cx="3006788" cy="395364"/>
          </a:xfrm>
          <a:solidFill>
            <a:schemeClr val="accent1"/>
          </a:solidFill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Artwork Example Stages</a:t>
            </a:r>
          </a:p>
        </p:txBody>
      </p:sp>
      <p:pic>
        <p:nvPicPr>
          <p:cNvPr id="4" name="Picture 2" descr="Demuth 5 Typography Lettering Styles">
            <a:extLst>
              <a:ext uri="{FF2B5EF4-FFF2-40B4-BE49-F238E27FC236}">
                <a16:creationId xmlns:a16="http://schemas.microsoft.com/office/drawing/2014/main" id="{FC536BBD-5CEE-49CF-9C62-0CCE5833C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71648" y="336583"/>
            <a:ext cx="2071232" cy="1553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emuth 5 Typography Lettering Styles">
            <a:extLst>
              <a:ext uri="{FF2B5EF4-FFF2-40B4-BE49-F238E27FC236}">
                <a16:creationId xmlns:a16="http://schemas.microsoft.com/office/drawing/2014/main" id="{0A44366E-E256-47EC-B06F-0C27430C8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58135" y="336581"/>
            <a:ext cx="2071234" cy="155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Demuth 5 Typography Lettering Styles">
            <a:extLst>
              <a:ext uri="{FF2B5EF4-FFF2-40B4-BE49-F238E27FC236}">
                <a16:creationId xmlns:a16="http://schemas.microsoft.com/office/drawing/2014/main" id="{38516DBA-4DC2-471B-B9CB-DAF8628868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540" y="53976"/>
            <a:ext cx="1591380" cy="212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Demuth 5 Typography Lettering Styles">
            <a:extLst>
              <a:ext uri="{FF2B5EF4-FFF2-40B4-BE49-F238E27FC236}">
                <a16:creationId xmlns:a16="http://schemas.microsoft.com/office/drawing/2014/main" id="{DEFBC2DE-5553-4AA0-83E2-EED8CB48D6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452" y="77676"/>
            <a:ext cx="1591380" cy="212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Demuth 5 Typography Lettering Styles">
            <a:extLst>
              <a:ext uri="{FF2B5EF4-FFF2-40B4-BE49-F238E27FC236}">
                <a16:creationId xmlns:a16="http://schemas.microsoft.com/office/drawing/2014/main" id="{8B8EF163-6E42-44BC-9D59-23AFBA4452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6" y="2270872"/>
            <a:ext cx="1682851" cy="224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Intro to Typography Lettering Basics ARt lesson">
            <a:extLst>
              <a:ext uri="{FF2B5EF4-FFF2-40B4-BE49-F238E27FC236}">
                <a16:creationId xmlns:a16="http://schemas.microsoft.com/office/drawing/2014/main" id="{A5CEE400-ACA3-45AD-9D00-012462E6C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949" y="2261107"/>
            <a:ext cx="1682852" cy="2243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Intro to Typography Lettering Basics ARt lesson">
            <a:extLst>
              <a:ext uri="{FF2B5EF4-FFF2-40B4-BE49-F238E27FC236}">
                <a16:creationId xmlns:a16="http://schemas.microsoft.com/office/drawing/2014/main" id="{66BFCDC7-B9F9-4A07-8721-3AD43B587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617" y="61810"/>
            <a:ext cx="1403760" cy="2137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Intro to Typography Lettering Basics ARt lesson">
            <a:extLst>
              <a:ext uri="{FF2B5EF4-FFF2-40B4-BE49-F238E27FC236}">
                <a16:creationId xmlns:a16="http://schemas.microsoft.com/office/drawing/2014/main" id="{3557C85D-5737-4B62-AB1F-6700FC2F2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913550" y="2605865"/>
            <a:ext cx="2679940" cy="200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Intro to Typography Lettering Basics ARt lesson">
            <a:extLst>
              <a:ext uri="{FF2B5EF4-FFF2-40B4-BE49-F238E27FC236}">
                <a16:creationId xmlns:a16="http://schemas.microsoft.com/office/drawing/2014/main" id="{10B66C06-AD92-49C2-B681-920D8D222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427" y="2261107"/>
            <a:ext cx="2009956" cy="2679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625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304671" y="509716"/>
            <a:ext cx="4018755" cy="41240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u="sng" dirty="0">
                <a:solidFill>
                  <a:schemeClr val="dk1"/>
                </a:solidFill>
              </a:rPr>
              <a:t>Checklist - Make sure you have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Chosen numbers and letters that are relevant to you - personalized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Vary the size of some of the letters /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Try and vary fonts so they are different font styles.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Your fonts are not just outlines, but have tone, texture, </a:t>
            </a:r>
            <a:r>
              <a:rPr lang="en-US" sz="1800" dirty="0" err="1">
                <a:solidFill>
                  <a:schemeClr val="dk1"/>
                </a:solidFill>
              </a:rPr>
              <a:t>colour</a:t>
            </a:r>
            <a:r>
              <a:rPr lang="en-US" sz="1800" dirty="0">
                <a:solidFill>
                  <a:schemeClr val="dk1"/>
                </a:solidFill>
              </a:rPr>
              <a:t> or pattern.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Refined your font with pen.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dk1"/>
                </a:solidFill>
              </a:rPr>
              <a:t>Rubbed out any excess pencil lines.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>
              <a:solidFill>
                <a:schemeClr val="dk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FC2B86-54C6-44BF-831C-04008C889A56}"/>
              </a:ext>
            </a:extLst>
          </p:cNvPr>
          <p:cNvSpPr>
            <a:spLocks noChangeArrowheads="1"/>
          </p:cNvSpPr>
          <p:nvPr/>
        </p:nvSpPr>
        <p:spPr bwMode="auto">
          <a:xfrm rot="5400000" flipV="1">
            <a:off x="4084683" y="-9651983"/>
            <a:ext cx="179835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50" name="Picture 2" descr="Sign Fonts and Lettering for Signs &amp; Name Plates | The Sign Maker">
            <a:extLst>
              <a:ext uri="{FF2B5EF4-FFF2-40B4-BE49-F238E27FC236}">
                <a16:creationId xmlns:a16="http://schemas.microsoft.com/office/drawing/2014/main" id="{09C257C9-8A88-4631-9C46-2D0C020F85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019" y="975149"/>
            <a:ext cx="3807978" cy="3331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563042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On-screen Show (16:9)</PresentationFormat>
  <Paragraphs>46</Paragraphs>
  <Slides>6</Slides>
  <Notes>4</Notes>
  <HiddenSlides>2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Open Sans Condensed</vt:lpstr>
      <vt:lpstr>Simple Light</vt:lpstr>
      <vt:lpstr> Typography  Lettering Design Drawing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Garner</dc:creator>
  <cp:lastModifiedBy>Helen Garner</cp:lastModifiedBy>
  <cp:revision>23</cp:revision>
  <dcterms:modified xsi:type="dcterms:W3CDTF">2024-10-29T10:09:51Z</dcterms:modified>
</cp:coreProperties>
</file>