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25" r:id="rId2"/>
  </p:sldMasterIdLst>
  <p:notesMasterIdLst>
    <p:notesMasterId r:id="rId40"/>
  </p:notesMasterIdLst>
  <p:handoutMasterIdLst>
    <p:handoutMasterId r:id="rId41"/>
  </p:handoutMasterIdLst>
  <p:sldIdLst>
    <p:sldId id="265" r:id="rId3"/>
    <p:sldId id="444" r:id="rId4"/>
    <p:sldId id="465" r:id="rId5"/>
    <p:sldId id="483" r:id="rId6"/>
    <p:sldId id="478" r:id="rId7"/>
    <p:sldId id="450" r:id="rId8"/>
    <p:sldId id="482" r:id="rId9"/>
    <p:sldId id="481" r:id="rId10"/>
    <p:sldId id="258" r:id="rId11"/>
    <p:sldId id="261" r:id="rId12"/>
    <p:sldId id="457" r:id="rId13"/>
    <p:sldId id="262" r:id="rId14"/>
    <p:sldId id="263" r:id="rId15"/>
    <p:sldId id="458" r:id="rId16"/>
    <p:sldId id="476" r:id="rId17"/>
    <p:sldId id="305" r:id="rId18"/>
    <p:sldId id="323" r:id="rId19"/>
    <p:sldId id="484" r:id="rId20"/>
    <p:sldId id="485" r:id="rId21"/>
    <p:sldId id="486" r:id="rId22"/>
    <p:sldId id="468" r:id="rId23"/>
    <p:sldId id="469" r:id="rId24"/>
    <p:sldId id="470" r:id="rId25"/>
    <p:sldId id="471" r:id="rId26"/>
    <p:sldId id="472" r:id="rId27"/>
    <p:sldId id="473" r:id="rId28"/>
    <p:sldId id="474" r:id="rId29"/>
    <p:sldId id="259" r:id="rId30"/>
    <p:sldId id="475" r:id="rId31"/>
    <p:sldId id="260" r:id="rId32"/>
    <p:sldId id="459" r:id="rId33"/>
    <p:sldId id="464" r:id="rId34"/>
    <p:sldId id="487" r:id="rId35"/>
    <p:sldId id="299" r:id="rId36"/>
    <p:sldId id="456" r:id="rId37"/>
    <p:sldId id="449" r:id="rId38"/>
    <p:sldId id="461" r:id="rId39"/>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C5AD6"/>
    <a:srgbClr val="D9D9D9"/>
    <a:srgbClr val="5F7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31C7DC-C623-B505-B94D-DBD389731A5F}" v="188" dt="2024-09-27T11:22:59.897"/>
    <p1510:client id="{D23B1FCD-B9EC-3792-BBA8-C6DCB4898808}" v="1" dt="2024-09-26T16:28:45.851"/>
    <p1510:client id="{F6CB85F6-B387-741F-5F5F-506838AD2981}" v="53" dt="2024-09-26T14:19:39.1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11.xml" Id="rId13" /><Relationship Type="http://schemas.openxmlformats.org/officeDocument/2006/relationships/slide" Target="slides/slide16.xml" Id="rId18" /><Relationship Type="http://schemas.openxmlformats.org/officeDocument/2006/relationships/slide" Target="slides/slide24.xml" Id="rId26" /><Relationship Type="http://schemas.openxmlformats.org/officeDocument/2006/relationships/slide" Target="slides/slide37.xml" Id="rId39" /><Relationship Type="http://schemas.openxmlformats.org/officeDocument/2006/relationships/slide" Target="slides/slide19.xml" Id="rId21" /><Relationship Type="http://schemas.openxmlformats.org/officeDocument/2006/relationships/slide" Target="slides/slide32.xml" Id="rId34" /><Relationship Type="http://schemas.openxmlformats.org/officeDocument/2006/relationships/presProps" Target="presProps.xml" Id="rId42" /><Relationship Type="http://schemas.microsoft.com/office/2015/10/relationships/revisionInfo" Target="revisionInfo.xml" Id="rId47" /><Relationship Type="http://schemas.openxmlformats.org/officeDocument/2006/relationships/slide" Target="slides/slide5.xml" Id="rId7" /><Relationship Type="http://schemas.openxmlformats.org/officeDocument/2006/relationships/slideMaster" Target="slideMasters/slideMaster2.xml" Id="rId2" /><Relationship Type="http://schemas.openxmlformats.org/officeDocument/2006/relationships/slide" Target="slides/slide14.xml" Id="rId16" /><Relationship Type="http://schemas.openxmlformats.org/officeDocument/2006/relationships/slide" Target="slides/slide27.xml" Id="rId29" /><Relationship Type="http://schemas.openxmlformats.org/officeDocument/2006/relationships/slideMaster" Target="slideMasters/slideMaster1.xml" Id="rId1" /><Relationship Type="http://schemas.openxmlformats.org/officeDocument/2006/relationships/slide" Target="slides/slide4.xml" Id="rId6" /><Relationship Type="http://schemas.openxmlformats.org/officeDocument/2006/relationships/slide" Target="slides/slide9.xml" Id="rId11" /><Relationship Type="http://schemas.openxmlformats.org/officeDocument/2006/relationships/slide" Target="slides/slide22.xml" Id="rId24" /><Relationship Type="http://schemas.openxmlformats.org/officeDocument/2006/relationships/slide" Target="slides/slide30.xml" Id="rId32" /><Relationship Type="http://schemas.openxmlformats.org/officeDocument/2006/relationships/slide" Target="slides/slide35.xml" Id="rId37" /><Relationship Type="http://schemas.openxmlformats.org/officeDocument/2006/relationships/notesMaster" Target="notesMasters/notesMaster1.xml" Id="rId40" /><Relationship Type="http://schemas.openxmlformats.org/officeDocument/2006/relationships/tableStyles" Target="tableStyles.xml" Id="rId45" /><Relationship Type="http://schemas.openxmlformats.org/officeDocument/2006/relationships/slide" Target="slides/slide3.xml" Id="rId5" /><Relationship Type="http://schemas.openxmlformats.org/officeDocument/2006/relationships/slide" Target="slides/slide13.xml" Id="rId15" /><Relationship Type="http://schemas.openxmlformats.org/officeDocument/2006/relationships/slide" Target="slides/slide21.xml" Id="rId23" /><Relationship Type="http://schemas.openxmlformats.org/officeDocument/2006/relationships/slide" Target="slides/slide26.xml" Id="rId28" /><Relationship Type="http://schemas.openxmlformats.org/officeDocument/2006/relationships/slide" Target="slides/slide34.xml" Id="rId36" /><Relationship Type="http://schemas.openxmlformats.org/officeDocument/2006/relationships/slide" Target="slides/slide8.xml" Id="rId10" /><Relationship Type="http://schemas.openxmlformats.org/officeDocument/2006/relationships/slide" Target="slides/slide17.xml" Id="rId19" /><Relationship Type="http://schemas.openxmlformats.org/officeDocument/2006/relationships/slide" Target="slides/slide29.xml" Id="rId31" /><Relationship Type="http://schemas.openxmlformats.org/officeDocument/2006/relationships/theme" Target="theme/theme1.xml" Id="rId44"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slide" Target="slides/slide20.xml" Id="rId22" /><Relationship Type="http://schemas.openxmlformats.org/officeDocument/2006/relationships/slide" Target="slides/slide25.xml" Id="rId27" /><Relationship Type="http://schemas.openxmlformats.org/officeDocument/2006/relationships/slide" Target="slides/slide28.xml" Id="rId30" /><Relationship Type="http://schemas.openxmlformats.org/officeDocument/2006/relationships/slide" Target="slides/slide33.xml" Id="rId35" /><Relationship Type="http://schemas.openxmlformats.org/officeDocument/2006/relationships/viewProps" Target="viewProps.xml" Id="rId43" /><Relationship Type="http://schemas.openxmlformats.org/officeDocument/2006/relationships/slide" Target="slides/slide6.xml" Id="rId8" /><Relationship Type="http://schemas.openxmlformats.org/officeDocument/2006/relationships/slide" Target="slides/slide1.xml" Id="rId3" /><Relationship Type="http://schemas.openxmlformats.org/officeDocument/2006/relationships/slide" Target="slides/slide10.xml" Id="rId12" /><Relationship Type="http://schemas.openxmlformats.org/officeDocument/2006/relationships/slide" Target="slides/slide15.xml" Id="rId17" /><Relationship Type="http://schemas.openxmlformats.org/officeDocument/2006/relationships/slide" Target="slides/slide23.xml" Id="rId25" /><Relationship Type="http://schemas.openxmlformats.org/officeDocument/2006/relationships/slide" Target="slides/slide31.xml" Id="rId33" /><Relationship Type="http://schemas.openxmlformats.org/officeDocument/2006/relationships/slide" Target="slides/slide36.xml" Id="rId38" /><Relationship Type="http://schemas.openxmlformats.org/officeDocument/2006/relationships/slide" Target="slides/slide18.xml" Id="rId20" /><Relationship Type="http://schemas.openxmlformats.org/officeDocument/2006/relationships/handoutMaster" Target="handoutMasters/handoutMaster1.xml" Id="rId41" /></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DB827B-F8F2-4013-A450-177809D4F65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ABC3592-AE5D-4783-A8CE-728EA3AF1075}">
      <dgm:prSet/>
      <dgm:spPr/>
      <dgm:t>
        <a:bodyPr/>
        <a:lstStyle/>
        <a:p>
          <a:r>
            <a:rPr lang="en-GB"/>
            <a:t>We will track pupils using rigorous assessments standardised across each subject, matched to GCSE criteria across all five years.</a:t>
          </a:r>
          <a:endParaRPr lang="en-US"/>
        </a:p>
      </dgm:t>
    </dgm:pt>
    <dgm:pt modelId="{2BB60416-8175-496A-AAF8-951BC612C999}" type="parTrans" cxnId="{C9733E58-5252-4F9F-B76D-62FF50902C41}">
      <dgm:prSet/>
      <dgm:spPr/>
      <dgm:t>
        <a:bodyPr/>
        <a:lstStyle/>
        <a:p>
          <a:endParaRPr lang="en-US"/>
        </a:p>
      </dgm:t>
    </dgm:pt>
    <dgm:pt modelId="{DED91EE5-F3DD-4066-A60D-401941E11D22}" type="sibTrans" cxnId="{C9733E58-5252-4F9F-B76D-62FF50902C41}">
      <dgm:prSet/>
      <dgm:spPr/>
      <dgm:t>
        <a:bodyPr/>
        <a:lstStyle/>
        <a:p>
          <a:endParaRPr lang="en-US"/>
        </a:p>
      </dgm:t>
    </dgm:pt>
    <dgm:pt modelId="{54E122C2-D970-4F25-81D6-2CB6C219FB0C}">
      <dgm:prSet/>
      <dgm:spPr/>
      <dgm:t>
        <a:bodyPr/>
        <a:lstStyle/>
        <a:p>
          <a:r>
            <a:rPr lang="en-GB"/>
            <a:t>Through this we can then provide timely (early) intervention where required.</a:t>
          </a:r>
          <a:endParaRPr lang="en-US"/>
        </a:p>
      </dgm:t>
    </dgm:pt>
    <dgm:pt modelId="{8BF98A4E-77A8-4C99-BB60-721BF6C397B0}" type="parTrans" cxnId="{9DECD64C-AFAA-480E-8787-19B3D3923718}">
      <dgm:prSet/>
      <dgm:spPr/>
      <dgm:t>
        <a:bodyPr/>
        <a:lstStyle/>
        <a:p>
          <a:endParaRPr lang="en-US"/>
        </a:p>
      </dgm:t>
    </dgm:pt>
    <dgm:pt modelId="{0AC1A4C8-F6AF-41E5-A5A9-E0BD9EAA4166}" type="sibTrans" cxnId="{9DECD64C-AFAA-480E-8787-19B3D3923718}">
      <dgm:prSet/>
      <dgm:spPr/>
      <dgm:t>
        <a:bodyPr/>
        <a:lstStyle/>
        <a:p>
          <a:endParaRPr lang="en-US"/>
        </a:p>
      </dgm:t>
    </dgm:pt>
    <dgm:pt modelId="{09ECA51E-5AA9-482B-9DA5-1E8D9E509091}" type="pres">
      <dgm:prSet presAssocID="{D9DB827B-F8F2-4013-A450-177809D4F65A}" presName="linear" presStyleCnt="0">
        <dgm:presLayoutVars>
          <dgm:animLvl val="lvl"/>
          <dgm:resizeHandles val="exact"/>
        </dgm:presLayoutVars>
      </dgm:prSet>
      <dgm:spPr/>
    </dgm:pt>
    <dgm:pt modelId="{6ACD6FD4-AD7F-40CE-818F-92A269E04CD4}" type="pres">
      <dgm:prSet presAssocID="{EABC3592-AE5D-4783-A8CE-728EA3AF1075}" presName="parentText" presStyleLbl="node1" presStyleIdx="0" presStyleCnt="2">
        <dgm:presLayoutVars>
          <dgm:chMax val="0"/>
          <dgm:bulletEnabled val="1"/>
        </dgm:presLayoutVars>
      </dgm:prSet>
      <dgm:spPr/>
    </dgm:pt>
    <dgm:pt modelId="{9BF18719-E269-4164-A0FF-90E2779AC569}" type="pres">
      <dgm:prSet presAssocID="{DED91EE5-F3DD-4066-A60D-401941E11D22}" presName="spacer" presStyleCnt="0"/>
      <dgm:spPr/>
    </dgm:pt>
    <dgm:pt modelId="{9D247C4E-F9A9-4267-8888-9962D947B414}" type="pres">
      <dgm:prSet presAssocID="{54E122C2-D970-4F25-81D6-2CB6C219FB0C}" presName="parentText" presStyleLbl="node1" presStyleIdx="1" presStyleCnt="2">
        <dgm:presLayoutVars>
          <dgm:chMax val="0"/>
          <dgm:bulletEnabled val="1"/>
        </dgm:presLayoutVars>
      </dgm:prSet>
      <dgm:spPr/>
    </dgm:pt>
  </dgm:ptLst>
  <dgm:cxnLst>
    <dgm:cxn modelId="{94E9F10C-CF04-42D2-849A-C57A87384089}" type="presOf" srcId="{EABC3592-AE5D-4783-A8CE-728EA3AF1075}" destId="{6ACD6FD4-AD7F-40CE-818F-92A269E04CD4}" srcOrd="0" destOrd="0" presId="urn:microsoft.com/office/officeart/2005/8/layout/vList2"/>
    <dgm:cxn modelId="{4731844B-F017-4D78-B652-68752CA1A8DA}" type="presOf" srcId="{54E122C2-D970-4F25-81D6-2CB6C219FB0C}" destId="{9D247C4E-F9A9-4267-8888-9962D947B414}" srcOrd="0" destOrd="0" presId="urn:microsoft.com/office/officeart/2005/8/layout/vList2"/>
    <dgm:cxn modelId="{9DECD64C-AFAA-480E-8787-19B3D3923718}" srcId="{D9DB827B-F8F2-4013-A450-177809D4F65A}" destId="{54E122C2-D970-4F25-81D6-2CB6C219FB0C}" srcOrd="1" destOrd="0" parTransId="{8BF98A4E-77A8-4C99-BB60-721BF6C397B0}" sibTransId="{0AC1A4C8-F6AF-41E5-A5A9-E0BD9EAA4166}"/>
    <dgm:cxn modelId="{C9733E58-5252-4F9F-B76D-62FF50902C41}" srcId="{D9DB827B-F8F2-4013-A450-177809D4F65A}" destId="{EABC3592-AE5D-4783-A8CE-728EA3AF1075}" srcOrd="0" destOrd="0" parTransId="{2BB60416-8175-496A-AAF8-951BC612C999}" sibTransId="{DED91EE5-F3DD-4066-A60D-401941E11D22}"/>
    <dgm:cxn modelId="{CA1281A2-762B-4531-840A-FD2241E6C742}" type="presOf" srcId="{D9DB827B-F8F2-4013-A450-177809D4F65A}" destId="{09ECA51E-5AA9-482B-9DA5-1E8D9E509091}" srcOrd="0" destOrd="0" presId="urn:microsoft.com/office/officeart/2005/8/layout/vList2"/>
    <dgm:cxn modelId="{CC91FEE9-930B-44FB-9F49-94604CC10F56}" type="presParOf" srcId="{09ECA51E-5AA9-482B-9DA5-1E8D9E509091}" destId="{6ACD6FD4-AD7F-40CE-818F-92A269E04CD4}" srcOrd="0" destOrd="0" presId="urn:microsoft.com/office/officeart/2005/8/layout/vList2"/>
    <dgm:cxn modelId="{93984CB2-C264-4EBC-9BC0-9AA8316EBCD7}" type="presParOf" srcId="{09ECA51E-5AA9-482B-9DA5-1E8D9E509091}" destId="{9BF18719-E269-4164-A0FF-90E2779AC569}" srcOrd="1" destOrd="0" presId="urn:microsoft.com/office/officeart/2005/8/layout/vList2"/>
    <dgm:cxn modelId="{271D99DE-DD28-4420-8CDB-5BB66EAB2C4C}" type="presParOf" srcId="{09ECA51E-5AA9-482B-9DA5-1E8D9E509091}" destId="{9D247C4E-F9A9-4267-8888-9962D947B41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79423A-F6F2-417D-AE92-12EA504592C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3FD0183-A16E-489C-8B83-D0F899C9CF3C}">
      <dgm:prSet/>
      <dgm:spPr/>
      <dgm:t>
        <a:bodyPr/>
        <a:lstStyle/>
        <a:p>
          <a:r>
            <a:rPr lang="en-GB"/>
            <a:t>Students will receive feedback in their assessments which will give them clear guidance on what they are doing well and what they need to improve on</a:t>
          </a:r>
          <a:r>
            <a:rPr lang="en-GB">
              <a:latin typeface="Calibri Light" panose="020F0302020204030204"/>
            </a:rPr>
            <a:t>.</a:t>
          </a:r>
          <a:endParaRPr lang="en-US"/>
        </a:p>
      </dgm:t>
    </dgm:pt>
    <dgm:pt modelId="{8CD0CD09-3EE3-4B7F-8B58-26AF88912BC2}" type="parTrans" cxnId="{E1E74E77-2E15-42AE-BB52-0BC2A730897A}">
      <dgm:prSet/>
      <dgm:spPr/>
      <dgm:t>
        <a:bodyPr/>
        <a:lstStyle/>
        <a:p>
          <a:endParaRPr lang="en-US"/>
        </a:p>
      </dgm:t>
    </dgm:pt>
    <dgm:pt modelId="{2A28A61D-7253-4A54-9614-470FF708B169}" type="sibTrans" cxnId="{E1E74E77-2E15-42AE-BB52-0BC2A730897A}">
      <dgm:prSet/>
      <dgm:spPr/>
      <dgm:t>
        <a:bodyPr/>
        <a:lstStyle/>
        <a:p>
          <a:endParaRPr lang="en-US"/>
        </a:p>
      </dgm:t>
    </dgm:pt>
    <dgm:pt modelId="{281209C6-1531-4219-BE4A-F4D6CB3D6186}">
      <dgm:prSet/>
      <dgm:spPr/>
      <dgm:t>
        <a:bodyPr/>
        <a:lstStyle/>
        <a:p>
          <a:r>
            <a:rPr lang="en-GB"/>
            <a:t>They will also have to fill out their own self-reflection sheet highlighting what skills and knowledge they have and what areas they feel they need to work on</a:t>
          </a:r>
          <a:r>
            <a:rPr lang="en-GB">
              <a:latin typeface="Calibri Light" panose="020F0302020204030204"/>
            </a:rPr>
            <a:t>.</a:t>
          </a:r>
          <a:endParaRPr lang="en-US"/>
        </a:p>
      </dgm:t>
    </dgm:pt>
    <dgm:pt modelId="{FC941854-0E0C-4002-9B29-604C891D7CC9}" type="parTrans" cxnId="{C130E8D9-E8B9-43F8-A8A8-C018A0722177}">
      <dgm:prSet/>
      <dgm:spPr/>
      <dgm:t>
        <a:bodyPr/>
        <a:lstStyle/>
        <a:p>
          <a:endParaRPr lang="en-US"/>
        </a:p>
      </dgm:t>
    </dgm:pt>
    <dgm:pt modelId="{71F70EE5-B12C-4ABF-9C5A-03881D3FF235}" type="sibTrans" cxnId="{C130E8D9-E8B9-43F8-A8A8-C018A0722177}">
      <dgm:prSet/>
      <dgm:spPr/>
      <dgm:t>
        <a:bodyPr/>
        <a:lstStyle/>
        <a:p>
          <a:endParaRPr lang="en-US"/>
        </a:p>
      </dgm:t>
    </dgm:pt>
    <dgm:pt modelId="{7764BB39-B671-49A9-BEDD-C0F2E1B5B417}">
      <dgm:prSet/>
      <dgm:spPr/>
      <dgm:t>
        <a:bodyPr/>
        <a:lstStyle/>
        <a:p>
          <a:r>
            <a:rPr lang="en-GB"/>
            <a:t>Pupils will generally have to undertake independent review/ improvement </a:t>
          </a:r>
          <a:r>
            <a:rPr lang="en-GB">
              <a:latin typeface="Calibri Light" panose="020F0302020204030204"/>
            </a:rPr>
            <a:t>activities</a:t>
          </a:r>
          <a:r>
            <a:rPr lang="en-GB"/>
            <a:t> following the assessment</a:t>
          </a:r>
          <a:r>
            <a:rPr lang="en-GB">
              <a:latin typeface="Calibri Light" panose="020F0302020204030204"/>
            </a:rPr>
            <a:t>.</a:t>
          </a:r>
          <a:endParaRPr lang="en-US"/>
        </a:p>
      </dgm:t>
    </dgm:pt>
    <dgm:pt modelId="{8286158F-CFE7-4753-A878-0481E6DEF150}" type="parTrans" cxnId="{476EB338-28BF-42D6-9F2F-D99601529102}">
      <dgm:prSet/>
      <dgm:spPr/>
      <dgm:t>
        <a:bodyPr/>
        <a:lstStyle/>
        <a:p>
          <a:endParaRPr lang="en-US"/>
        </a:p>
      </dgm:t>
    </dgm:pt>
    <dgm:pt modelId="{23BA68CD-4905-4A44-AB4A-AE5215077EA7}" type="sibTrans" cxnId="{476EB338-28BF-42D6-9F2F-D99601529102}">
      <dgm:prSet/>
      <dgm:spPr/>
      <dgm:t>
        <a:bodyPr/>
        <a:lstStyle/>
        <a:p>
          <a:endParaRPr lang="en-US"/>
        </a:p>
      </dgm:t>
    </dgm:pt>
    <dgm:pt modelId="{7B26689B-82C9-487B-A32A-082A398CFF6D}" type="pres">
      <dgm:prSet presAssocID="{1979423A-F6F2-417D-AE92-12EA504592C3}" presName="linear" presStyleCnt="0">
        <dgm:presLayoutVars>
          <dgm:animLvl val="lvl"/>
          <dgm:resizeHandles val="exact"/>
        </dgm:presLayoutVars>
      </dgm:prSet>
      <dgm:spPr/>
    </dgm:pt>
    <dgm:pt modelId="{1C57C9F8-21A8-46E7-95B0-D00404408DD4}" type="pres">
      <dgm:prSet presAssocID="{D3FD0183-A16E-489C-8B83-D0F899C9CF3C}" presName="parentText" presStyleLbl="node1" presStyleIdx="0" presStyleCnt="3">
        <dgm:presLayoutVars>
          <dgm:chMax val="0"/>
          <dgm:bulletEnabled val="1"/>
        </dgm:presLayoutVars>
      </dgm:prSet>
      <dgm:spPr/>
    </dgm:pt>
    <dgm:pt modelId="{2DF928A4-4F74-4B81-A0EE-34354AB8CD1E}" type="pres">
      <dgm:prSet presAssocID="{2A28A61D-7253-4A54-9614-470FF708B169}" presName="spacer" presStyleCnt="0"/>
      <dgm:spPr/>
    </dgm:pt>
    <dgm:pt modelId="{4333FC62-6C2C-4800-828D-B0E894561C21}" type="pres">
      <dgm:prSet presAssocID="{281209C6-1531-4219-BE4A-F4D6CB3D6186}" presName="parentText" presStyleLbl="node1" presStyleIdx="1" presStyleCnt="3">
        <dgm:presLayoutVars>
          <dgm:chMax val="0"/>
          <dgm:bulletEnabled val="1"/>
        </dgm:presLayoutVars>
      </dgm:prSet>
      <dgm:spPr/>
    </dgm:pt>
    <dgm:pt modelId="{E4D511F2-D5E9-460F-A22C-96C4C9956A52}" type="pres">
      <dgm:prSet presAssocID="{71F70EE5-B12C-4ABF-9C5A-03881D3FF235}" presName="spacer" presStyleCnt="0"/>
      <dgm:spPr/>
    </dgm:pt>
    <dgm:pt modelId="{37841883-0B91-4B2F-A858-51696A0E57D3}" type="pres">
      <dgm:prSet presAssocID="{7764BB39-B671-49A9-BEDD-C0F2E1B5B417}" presName="parentText" presStyleLbl="node1" presStyleIdx="2" presStyleCnt="3">
        <dgm:presLayoutVars>
          <dgm:chMax val="0"/>
          <dgm:bulletEnabled val="1"/>
        </dgm:presLayoutVars>
      </dgm:prSet>
      <dgm:spPr/>
    </dgm:pt>
  </dgm:ptLst>
  <dgm:cxnLst>
    <dgm:cxn modelId="{734EE010-7DF4-4468-8A67-1FB35E8D4431}" type="presOf" srcId="{D3FD0183-A16E-489C-8B83-D0F899C9CF3C}" destId="{1C57C9F8-21A8-46E7-95B0-D00404408DD4}" srcOrd="0" destOrd="0" presId="urn:microsoft.com/office/officeart/2005/8/layout/vList2"/>
    <dgm:cxn modelId="{476EB338-28BF-42D6-9F2F-D99601529102}" srcId="{1979423A-F6F2-417D-AE92-12EA504592C3}" destId="{7764BB39-B671-49A9-BEDD-C0F2E1B5B417}" srcOrd="2" destOrd="0" parTransId="{8286158F-CFE7-4753-A878-0481E6DEF150}" sibTransId="{23BA68CD-4905-4A44-AB4A-AE5215077EA7}"/>
    <dgm:cxn modelId="{279BEA4A-2AA5-4A58-9AA0-4A89FFC9FE71}" type="presOf" srcId="{1979423A-F6F2-417D-AE92-12EA504592C3}" destId="{7B26689B-82C9-487B-A32A-082A398CFF6D}" srcOrd="0" destOrd="0" presId="urn:microsoft.com/office/officeart/2005/8/layout/vList2"/>
    <dgm:cxn modelId="{5ADAA16E-4367-4CFE-AE89-5AE15BB43607}" type="presOf" srcId="{281209C6-1531-4219-BE4A-F4D6CB3D6186}" destId="{4333FC62-6C2C-4800-828D-B0E894561C21}" srcOrd="0" destOrd="0" presId="urn:microsoft.com/office/officeart/2005/8/layout/vList2"/>
    <dgm:cxn modelId="{E1E74E77-2E15-42AE-BB52-0BC2A730897A}" srcId="{1979423A-F6F2-417D-AE92-12EA504592C3}" destId="{D3FD0183-A16E-489C-8B83-D0F899C9CF3C}" srcOrd="0" destOrd="0" parTransId="{8CD0CD09-3EE3-4B7F-8B58-26AF88912BC2}" sibTransId="{2A28A61D-7253-4A54-9614-470FF708B169}"/>
    <dgm:cxn modelId="{C130E8D9-E8B9-43F8-A8A8-C018A0722177}" srcId="{1979423A-F6F2-417D-AE92-12EA504592C3}" destId="{281209C6-1531-4219-BE4A-F4D6CB3D6186}" srcOrd="1" destOrd="0" parTransId="{FC941854-0E0C-4002-9B29-604C891D7CC9}" sibTransId="{71F70EE5-B12C-4ABF-9C5A-03881D3FF235}"/>
    <dgm:cxn modelId="{A3011AF8-3F92-4D7C-9823-37F4A3A3F406}" type="presOf" srcId="{7764BB39-B671-49A9-BEDD-C0F2E1B5B417}" destId="{37841883-0B91-4B2F-A858-51696A0E57D3}" srcOrd="0" destOrd="0" presId="urn:microsoft.com/office/officeart/2005/8/layout/vList2"/>
    <dgm:cxn modelId="{5014C166-D049-4BA4-8E18-A0F072AB55C2}" type="presParOf" srcId="{7B26689B-82C9-487B-A32A-082A398CFF6D}" destId="{1C57C9F8-21A8-46E7-95B0-D00404408DD4}" srcOrd="0" destOrd="0" presId="urn:microsoft.com/office/officeart/2005/8/layout/vList2"/>
    <dgm:cxn modelId="{10925B30-A9DD-4CA5-81B8-8E61371988C0}" type="presParOf" srcId="{7B26689B-82C9-487B-A32A-082A398CFF6D}" destId="{2DF928A4-4F74-4B81-A0EE-34354AB8CD1E}" srcOrd="1" destOrd="0" presId="urn:microsoft.com/office/officeart/2005/8/layout/vList2"/>
    <dgm:cxn modelId="{A914C59C-9A12-4AB8-BFCC-445376E4D10D}" type="presParOf" srcId="{7B26689B-82C9-487B-A32A-082A398CFF6D}" destId="{4333FC62-6C2C-4800-828D-B0E894561C21}" srcOrd="2" destOrd="0" presId="urn:microsoft.com/office/officeart/2005/8/layout/vList2"/>
    <dgm:cxn modelId="{CE09D7C0-85A8-49D6-9993-6F7E342B694A}" type="presParOf" srcId="{7B26689B-82C9-487B-A32A-082A398CFF6D}" destId="{E4D511F2-D5E9-460F-A22C-96C4C9956A52}" srcOrd="3" destOrd="0" presId="urn:microsoft.com/office/officeart/2005/8/layout/vList2"/>
    <dgm:cxn modelId="{D1B03610-8BC5-4471-B8D8-761ACD53348F}" type="presParOf" srcId="{7B26689B-82C9-487B-A32A-082A398CFF6D}" destId="{37841883-0B91-4B2F-A858-51696A0E57D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CD6FD4-AD7F-40CE-818F-92A269E04CD4}">
      <dsp:nvSpPr>
        <dsp:cNvPr id="0" name=""/>
        <dsp:cNvSpPr/>
      </dsp:nvSpPr>
      <dsp:spPr>
        <a:xfrm>
          <a:off x="0" y="422423"/>
          <a:ext cx="6263640" cy="22838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We will track pupils using rigorous assessments standardised across each subject, matched to GCSE criteria across all five years.</a:t>
          </a:r>
          <a:endParaRPr lang="en-US" sz="3200" kern="1200"/>
        </a:p>
      </dsp:txBody>
      <dsp:txXfrm>
        <a:off x="111488" y="533911"/>
        <a:ext cx="6040664" cy="2060864"/>
      </dsp:txXfrm>
    </dsp:sp>
    <dsp:sp modelId="{9D247C4E-F9A9-4267-8888-9962D947B414}">
      <dsp:nvSpPr>
        <dsp:cNvPr id="0" name=""/>
        <dsp:cNvSpPr/>
      </dsp:nvSpPr>
      <dsp:spPr>
        <a:xfrm>
          <a:off x="0" y="2798423"/>
          <a:ext cx="6263640" cy="228384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GB" sz="3200" kern="1200"/>
            <a:t>Through this we can then provide timely (early) intervention where required.</a:t>
          </a:r>
          <a:endParaRPr lang="en-US" sz="3200" kern="1200"/>
        </a:p>
      </dsp:txBody>
      <dsp:txXfrm>
        <a:off x="111488" y="2909911"/>
        <a:ext cx="6040664" cy="20608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7C9F8-21A8-46E7-95B0-D00404408DD4}">
      <dsp:nvSpPr>
        <dsp:cNvPr id="0" name=""/>
        <dsp:cNvSpPr/>
      </dsp:nvSpPr>
      <dsp:spPr>
        <a:xfrm>
          <a:off x="0" y="592834"/>
          <a:ext cx="7313842" cy="137475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Students will receive feedback in their assessments which will give them clear guidance on what they are doing well and what they need to improve on</a:t>
          </a:r>
          <a:r>
            <a:rPr lang="en-GB" sz="2500" kern="1200">
              <a:latin typeface="Calibri Light" panose="020F0302020204030204"/>
            </a:rPr>
            <a:t>.</a:t>
          </a:r>
          <a:endParaRPr lang="en-US" sz="2500" kern="1200"/>
        </a:p>
      </dsp:txBody>
      <dsp:txXfrm>
        <a:off x="67110" y="659944"/>
        <a:ext cx="7179622" cy="1240530"/>
      </dsp:txXfrm>
    </dsp:sp>
    <dsp:sp modelId="{4333FC62-6C2C-4800-828D-B0E894561C21}">
      <dsp:nvSpPr>
        <dsp:cNvPr id="0" name=""/>
        <dsp:cNvSpPr/>
      </dsp:nvSpPr>
      <dsp:spPr>
        <a:xfrm>
          <a:off x="0" y="2039585"/>
          <a:ext cx="7313842" cy="1374750"/>
        </a:xfrm>
        <a:prstGeom prst="roundRect">
          <a:avLst/>
        </a:prstGeom>
        <a:gradFill rotWithShape="0">
          <a:gsLst>
            <a:gs pos="0">
              <a:schemeClr val="accent5">
                <a:hueOff val="-3676672"/>
                <a:satOff val="-5114"/>
                <a:lumOff val="-1961"/>
                <a:alphaOff val="0"/>
                <a:satMod val="103000"/>
                <a:lumMod val="102000"/>
                <a:tint val="94000"/>
              </a:schemeClr>
            </a:gs>
            <a:gs pos="50000">
              <a:schemeClr val="accent5">
                <a:hueOff val="-3676672"/>
                <a:satOff val="-5114"/>
                <a:lumOff val="-1961"/>
                <a:alphaOff val="0"/>
                <a:satMod val="110000"/>
                <a:lumMod val="100000"/>
                <a:shade val="100000"/>
              </a:schemeClr>
            </a:gs>
            <a:gs pos="100000">
              <a:schemeClr val="accent5">
                <a:hueOff val="-3676672"/>
                <a:satOff val="-5114"/>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They will also have to fill out their own self-reflection sheet highlighting what skills and knowledge they have and what areas they feel they need to work on</a:t>
          </a:r>
          <a:r>
            <a:rPr lang="en-GB" sz="2500" kern="1200">
              <a:latin typeface="Calibri Light" panose="020F0302020204030204"/>
            </a:rPr>
            <a:t>.</a:t>
          </a:r>
          <a:endParaRPr lang="en-US" sz="2500" kern="1200"/>
        </a:p>
      </dsp:txBody>
      <dsp:txXfrm>
        <a:off x="67110" y="2106695"/>
        <a:ext cx="7179622" cy="1240530"/>
      </dsp:txXfrm>
    </dsp:sp>
    <dsp:sp modelId="{37841883-0B91-4B2F-A858-51696A0E57D3}">
      <dsp:nvSpPr>
        <dsp:cNvPr id="0" name=""/>
        <dsp:cNvSpPr/>
      </dsp:nvSpPr>
      <dsp:spPr>
        <a:xfrm>
          <a:off x="0" y="3486335"/>
          <a:ext cx="7313842" cy="1374750"/>
        </a:xfrm>
        <a:prstGeom prst="roundRect">
          <a:avLst/>
        </a:prstGeom>
        <a:gradFill rotWithShape="0">
          <a:gsLst>
            <a:gs pos="0">
              <a:schemeClr val="accent5">
                <a:hueOff val="-7353344"/>
                <a:satOff val="-10228"/>
                <a:lumOff val="-3922"/>
                <a:alphaOff val="0"/>
                <a:satMod val="103000"/>
                <a:lumMod val="102000"/>
                <a:tint val="94000"/>
              </a:schemeClr>
            </a:gs>
            <a:gs pos="50000">
              <a:schemeClr val="accent5">
                <a:hueOff val="-7353344"/>
                <a:satOff val="-10228"/>
                <a:lumOff val="-3922"/>
                <a:alphaOff val="0"/>
                <a:satMod val="110000"/>
                <a:lumMod val="100000"/>
                <a:shade val="100000"/>
              </a:schemeClr>
            </a:gs>
            <a:gs pos="100000">
              <a:schemeClr val="accent5">
                <a:hueOff val="-7353344"/>
                <a:satOff val="-10228"/>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kern="1200"/>
            <a:t>Pupils will generally have to undertake independent review/ improvement </a:t>
          </a:r>
          <a:r>
            <a:rPr lang="en-GB" sz="2500" kern="1200">
              <a:latin typeface="Calibri Light" panose="020F0302020204030204"/>
            </a:rPr>
            <a:t>activities</a:t>
          </a:r>
          <a:r>
            <a:rPr lang="en-GB" sz="2500" kern="1200"/>
            <a:t> following the assessment</a:t>
          </a:r>
          <a:r>
            <a:rPr lang="en-GB" sz="2500" kern="1200">
              <a:latin typeface="Calibri Light" panose="020F0302020204030204"/>
            </a:rPr>
            <a:t>.</a:t>
          </a:r>
          <a:endParaRPr lang="en-US" sz="2500" kern="1200"/>
        </a:p>
      </dsp:txBody>
      <dsp:txXfrm>
        <a:off x="67110" y="3553445"/>
        <a:ext cx="7179622" cy="124053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680C4177-9907-452E-A265-D12419489239}" type="datetimeFigureOut">
              <a:rPr lang="en-GB" smtClean="0"/>
              <a:t>27/09/2024</a:t>
            </a:fld>
            <a:endParaRPr lang="en-GB"/>
          </a:p>
        </p:txBody>
      </p:sp>
      <p:sp>
        <p:nvSpPr>
          <p:cNvPr id="4" name="Footer Placehold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099BD0DA-85B6-4DCC-A73F-7423F2244D54}" type="slidenum">
              <a:rPr lang="en-GB" smtClean="0"/>
              <a:t>‹#›</a:t>
            </a:fld>
            <a:endParaRPr lang="en-GB"/>
          </a:p>
        </p:txBody>
      </p:sp>
    </p:spTree>
    <p:extLst>
      <p:ext uri="{BB962C8B-B14F-4D97-AF65-F5344CB8AC3E}">
        <p14:creationId xmlns:p14="http://schemas.microsoft.com/office/powerpoint/2010/main" val="1563734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6249B8E-932B-4222-885D-50E71C2AD567}" type="datetimeFigureOut">
              <a:rPr lang="en-GB" smtClean="0"/>
              <a:t>27/09/2024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0C8820A-68F8-43F2-A17C-4203E0EA6311}" type="slidenum">
              <a:rPr lang="en-GB" smtClean="0"/>
              <a:t>‹#›</a:t>
            </a:fld>
            <a:endParaRPr lang="en-GB"/>
          </a:p>
        </p:txBody>
      </p:sp>
    </p:spTree>
    <p:extLst>
      <p:ext uri="{BB962C8B-B14F-4D97-AF65-F5344CB8AC3E}">
        <p14:creationId xmlns:p14="http://schemas.microsoft.com/office/powerpoint/2010/main" val="2531358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724451-0658-4A12-96CA-62D1035E2AF0}" type="slidenum">
              <a:rPr lang="en-GB" smtClean="0"/>
              <a:t>2</a:t>
            </a:fld>
            <a:endParaRPr lang="en-GB"/>
          </a:p>
        </p:txBody>
      </p:sp>
    </p:spTree>
    <p:extLst>
      <p:ext uri="{BB962C8B-B14F-4D97-AF65-F5344CB8AC3E}">
        <p14:creationId xmlns:p14="http://schemas.microsoft.com/office/powerpoint/2010/main" val="1364295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As a HOY I will be supporting students with their wellbeing, resilience, and behaviour. We are extremely proud of the systems and resources we have in place to help support our students. These focus on developing skills that will increasingly enable your child to manage their relationships and feelings and build their personal resilience.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Of course, student success not only depends on what the school provides, but also on the quality of the relationships formed between parents and carers and the school. We strive to be open in our communications and to work well together to make this school a purposeful and happy community</a:t>
            </a:r>
            <a:endParaRPr lang="en-GB"/>
          </a:p>
        </p:txBody>
      </p:sp>
      <p:sp>
        <p:nvSpPr>
          <p:cNvPr id="4" name="Slide Number Placeholder 3"/>
          <p:cNvSpPr>
            <a:spLocks noGrp="1"/>
          </p:cNvSpPr>
          <p:nvPr>
            <p:ph type="sldNum" sz="quarter" idx="5"/>
          </p:nvPr>
        </p:nvSpPr>
        <p:spPr/>
        <p:txBody>
          <a:bodyPr/>
          <a:lstStyle/>
          <a:p>
            <a:fld id="{061EE605-C229-4236-B239-14BA8555F2C1}" type="slidenum">
              <a:rPr lang="en-GB" smtClean="0"/>
              <a:t>6</a:t>
            </a:fld>
            <a:endParaRPr lang="en-GB"/>
          </a:p>
        </p:txBody>
      </p:sp>
    </p:spTree>
    <p:extLst>
      <p:ext uri="{BB962C8B-B14F-4D97-AF65-F5344CB8AC3E}">
        <p14:creationId xmlns:p14="http://schemas.microsoft.com/office/powerpoint/2010/main" val="426774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E93D99D-A0EC-4C1B-8B21-8D52B503E17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426F3D1-3201-45BF-99F5-A25D442007AF}"/>
              </a:ext>
            </a:extLst>
          </p:cNvPr>
          <p:cNvSpPr>
            <a:spLocks noGrp="1"/>
          </p:cNvSpPr>
          <p:nvPr>
            <p:ph type="body" idx="1"/>
          </p:nvPr>
        </p:nvSpPr>
        <p:spPr/>
        <p:txBody>
          <a:bodyPr/>
          <a:lstStyle/>
          <a:p>
            <a:pPr defTabSz="1351032" eaLnBrk="1" fontAlgn="auto" hangingPunct="1">
              <a:spcBef>
                <a:spcPts val="0"/>
              </a:spcBef>
              <a:spcAft>
                <a:spcPts val="0"/>
              </a:spcAft>
              <a:defRPr/>
            </a:pPr>
            <a:endParaRPr lang="en-US"/>
          </a:p>
        </p:txBody>
      </p:sp>
      <p:sp>
        <p:nvSpPr>
          <p:cNvPr id="4100" name="Slide Number Placeholder 3">
            <a:extLst>
              <a:ext uri="{FF2B5EF4-FFF2-40B4-BE49-F238E27FC236}">
                <a16:creationId xmlns:a16="http://schemas.microsoft.com/office/drawing/2014/main" id="{72677C02-E089-4C94-8ACE-EDAEF00211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000">
                <a:solidFill>
                  <a:schemeClr val="tx1"/>
                </a:solidFill>
                <a:latin typeface="Calibri" panose="020F0502020204030204" pitchFamily="34" charset="0"/>
              </a:defRPr>
            </a:lvl1pPr>
            <a:lvl2pPr marL="1078516" indent="-414814" eaLnBrk="0" hangingPunct="0">
              <a:defRPr sz="3000">
                <a:solidFill>
                  <a:schemeClr val="tx1"/>
                </a:solidFill>
                <a:latin typeface="Calibri" panose="020F0502020204030204" pitchFamily="34" charset="0"/>
              </a:defRPr>
            </a:lvl2pPr>
            <a:lvl3pPr marL="1659255" indent="-331852" eaLnBrk="0" hangingPunct="0">
              <a:defRPr sz="3000">
                <a:solidFill>
                  <a:schemeClr val="tx1"/>
                </a:solidFill>
                <a:latin typeface="Calibri" panose="020F0502020204030204" pitchFamily="34" charset="0"/>
              </a:defRPr>
            </a:lvl3pPr>
            <a:lvl4pPr marL="2322956" indent="-331852" eaLnBrk="0" hangingPunct="0">
              <a:defRPr sz="3000">
                <a:solidFill>
                  <a:schemeClr val="tx1"/>
                </a:solidFill>
                <a:latin typeface="Calibri" panose="020F0502020204030204" pitchFamily="34" charset="0"/>
              </a:defRPr>
            </a:lvl4pPr>
            <a:lvl5pPr marL="2986660" indent="-331852" eaLnBrk="0" hangingPunct="0">
              <a:defRPr sz="3000">
                <a:solidFill>
                  <a:schemeClr val="tx1"/>
                </a:solidFill>
                <a:latin typeface="Calibri" panose="020F0502020204030204" pitchFamily="34" charset="0"/>
              </a:defRPr>
            </a:lvl5pPr>
            <a:lvl6pPr marL="3650361" indent="-331852" defTabSz="1587815" eaLnBrk="0" fontAlgn="base" hangingPunct="0">
              <a:spcBef>
                <a:spcPct val="0"/>
              </a:spcBef>
              <a:spcAft>
                <a:spcPct val="0"/>
              </a:spcAft>
              <a:defRPr sz="3000">
                <a:solidFill>
                  <a:schemeClr val="tx1"/>
                </a:solidFill>
                <a:latin typeface="Calibri" panose="020F0502020204030204" pitchFamily="34" charset="0"/>
              </a:defRPr>
            </a:lvl6pPr>
            <a:lvl7pPr marL="4314065" indent="-331852" defTabSz="1587815" eaLnBrk="0" fontAlgn="base" hangingPunct="0">
              <a:spcBef>
                <a:spcPct val="0"/>
              </a:spcBef>
              <a:spcAft>
                <a:spcPct val="0"/>
              </a:spcAft>
              <a:defRPr sz="3000">
                <a:solidFill>
                  <a:schemeClr val="tx1"/>
                </a:solidFill>
                <a:latin typeface="Calibri" panose="020F0502020204030204" pitchFamily="34" charset="0"/>
              </a:defRPr>
            </a:lvl7pPr>
            <a:lvl8pPr marL="4977767" indent="-331852" defTabSz="1587815" eaLnBrk="0" fontAlgn="base" hangingPunct="0">
              <a:spcBef>
                <a:spcPct val="0"/>
              </a:spcBef>
              <a:spcAft>
                <a:spcPct val="0"/>
              </a:spcAft>
              <a:defRPr sz="3000">
                <a:solidFill>
                  <a:schemeClr val="tx1"/>
                </a:solidFill>
                <a:latin typeface="Calibri" panose="020F0502020204030204" pitchFamily="34" charset="0"/>
              </a:defRPr>
            </a:lvl8pPr>
            <a:lvl9pPr marL="5641469" indent="-331852" defTabSz="1587815" eaLnBrk="0" fontAlgn="base" hangingPunct="0">
              <a:spcBef>
                <a:spcPct val="0"/>
              </a:spcBef>
              <a:spcAft>
                <a:spcPct val="0"/>
              </a:spcAft>
              <a:defRPr sz="3000">
                <a:solidFill>
                  <a:schemeClr val="tx1"/>
                </a:solidFill>
                <a:latin typeface="Calibri" panose="020F0502020204030204" pitchFamily="34" charset="0"/>
              </a:defRPr>
            </a:lvl9pPr>
          </a:lstStyle>
          <a:p>
            <a:pPr eaLnBrk="1" hangingPunct="1"/>
            <a:fld id="{62655CE4-D43B-4E05-A78D-641C02EA10D4}" type="slidenum">
              <a:rPr lang="en-US" altLang="en-US" sz="1700"/>
              <a:pPr eaLnBrk="1" hangingPunct="1"/>
              <a:t>29</a:t>
            </a:fld>
            <a:endParaRPr lang="en-US" altLang="en-US" sz="1700"/>
          </a:p>
        </p:txBody>
      </p:sp>
    </p:spTree>
    <p:extLst>
      <p:ext uri="{BB962C8B-B14F-4D97-AF65-F5344CB8AC3E}">
        <p14:creationId xmlns:p14="http://schemas.microsoft.com/office/powerpoint/2010/main" val="553863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A305B19-82A5-4ECF-A327-F5A122774F30}" type="slidenum">
              <a:rPr lang="en-GB" smtClean="0"/>
              <a:t>31</a:t>
            </a:fld>
            <a:endParaRPr lang="en-GB"/>
          </a:p>
        </p:txBody>
      </p:sp>
    </p:spTree>
    <p:extLst>
      <p:ext uri="{BB962C8B-B14F-4D97-AF65-F5344CB8AC3E}">
        <p14:creationId xmlns:p14="http://schemas.microsoft.com/office/powerpoint/2010/main" val="316162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1724451-0658-4A12-96CA-62D1035E2AF0}" type="slidenum">
              <a:rPr lang="en-GB" smtClean="0"/>
              <a:t>36</a:t>
            </a:fld>
            <a:endParaRPr lang="en-GB"/>
          </a:p>
        </p:txBody>
      </p:sp>
    </p:spTree>
    <p:extLst>
      <p:ext uri="{BB962C8B-B14F-4D97-AF65-F5344CB8AC3E}">
        <p14:creationId xmlns:p14="http://schemas.microsoft.com/office/powerpoint/2010/main" val="1823645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3411391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398662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3558819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0"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a:noFill/>
          <a:effectLst>
            <a:outerShdw blurRad="50800" dist="38100" dir="2700000" algn="tl" rotWithShape="0">
              <a:prstClr val="black">
                <a:alpha val="40000"/>
              </a:prstClr>
            </a:outerShdw>
          </a:effectLst>
        </p:spPr>
        <p:txBody>
          <a:bodyPr wrap="square">
            <a:noAutofit/>
          </a:bodyPr>
          <a:lstStyle/>
          <a:p>
            <a:endParaRPr lang="en-US"/>
          </a:p>
        </p:txBody>
      </p:sp>
      <p:sp>
        <p:nvSpPr>
          <p:cNvPr id="16" name="Picture Placeholder 15"/>
          <p:cNvSpPr>
            <a:spLocks noGrp="1"/>
          </p:cNvSpPr>
          <p:nvPr>
            <p:ph type="pic" sz="quarter" idx="13"/>
          </p:nvPr>
        </p:nvSpPr>
        <p:spPr>
          <a:xfrm>
            <a:off x="0" y="1"/>
            <a:ext cx="12192000" cy="6858000"/>
          </a:xfrm>
          <a:custGeom>
            <a:avLst/>
            <a:gdLst>
              <a:gd name="connsiteX0" fmla="*/ 6096000 w 12192000"/>
              <a:gd name="connsiteY0" fmla="*/ 923924 h 6858000"/>
              <a:gd name="connsiteX1" fmla="*/ 3590925 w 12192000"/>
              <a:gd name="connsiteY1" fmla="*/ 3428999 h 6858000"/>
              <a:gd name="connsiteX2" fmla="*/ 6096000 w 12192000"/>
              <a:gd name="connsiteY2" fmla="*/ 5934074 h 6858000"/>
              <a:gd name="connsiteX3" fmla="*/ 8601075 w 12192000"/>
              <a:gd name="connsiteY3" fmla="*/ 3428999 h 6858000"/>
              <a:gd name="connsiteX4" fmla="*/ 6096000 w 12192000"/>
              <a:gd name="connsiteY4" fmla="*/ 923924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8000">
                <a:moveTo>
                  <a:pt x="6096000" y="923924"/>
                </a:moveTo>
                <a:cubicBezTo>
                  <a:pt x="4712485" y="923924"/>
                  <a:pt x="3590925" y="2045484"/>
                  <a:pt x="3590925" y="3428999"/>
                </a:cubicBezTo>
                <a:cubicBezTo>
                  <a:pt x="3590925" y="4812514"/>
                  <a:pt x="4712485" y="5934074"/>
                  <a:pt x="6096000" y="5934074"/>
                </a:cubicBezTo>
                <a:cubicBezTo>
                  <a:pt x="7479515" y="5934074"/>
                  <a:pt x="8601075" y="4812514"/>
                  <a:pt x="8601075" y="3428999"/>
                </a:cubicBezTo>
                <a:cubicBezTo>
                  <a:pt x="8601075" y="2045484"/>
                  <a:pt x="7479515" y="923924"/>
                  <a:pt x="6096000" y="923924"/>
                </a:cubicBezTo>
                <a:close/>
                <a:moveTo>
                  <a:pt x="0" y="0"/>
                </a:moveTo>
                <a:lnTo>
                  <a:pt x="12192000" y="0"/>
                </a:lnTo>
                <a:lnTo>
                  <a:pt x="12192000" y="6858000"/>
                </a:lnTo>
                <a:lnTo>
                  <a:pt x="0" y="6858000"/>
                </a:lnTo>
                <a:close/>
              </a:path>
            </a:pathLst>
          </a:custGeom>
          <a:noFill/>
          <a:effectLst>
            <a:outerShdw blurRad="50800" dist="38100" dir="2700000" algn="tl" rotWithShape="0">
              <a:prstClr val="black">
                <a:alpha val="40000"/>
              </a:prstClr>
            </a:outerShdw>
          </a:effectLst>
        </p:spPr>
        <p:txBody>
          <a:bodyPr wrap="square">
            <a:noAutofit/>
          </a:bodyPr>
          <a:lstStyle/>
          <a:p>
            <a:endParaRPr lang="en-US"/>
          </a:p>
        </p:txBody>
      </p:sp>
      <p:sp>
        <p:nvSpPr>
          <p:cNvPr id="17" name="Picture Placeholder 16"/>
          <p:cNvSpPr>
            <a:spLocks noGrp="1"/>
          </p:cNvSpPr>
          <p:nvPr>
            <p:ph type="pic" sz="quarter" idx="11"/>
          </p:nvPr>
        </p:nvSpPr>
        <p:spPr>
          <a:xfrm>
            <a:off x="0" y="0"/>
            <a:ext cx="12188952" cy="6858000"/>
          </a:xfrm>
          <a:custGeom>
            <a:avLst/>
            <a:gdLst>
              <a:gd name="connsiteX0" fmla="*/ 0 w 12296776"/>
              <a:gd name="connsiteY0" fmla="*/ 0 h 6931026"/>
              <a:gd name="connsiteX1" fmla="*/ 4395788 w 12296776"/>
              <a:gd name="connsiteY1" fmla="*/ 0 h 6931026"/>
              <a:gd name="connsiteX2" fmla="*/ 2271263 w 12296776"/>
              <a:gd name="connsiteY2" fmla="*/ 3465513 h 6931026"/>
              <a:gd name="connsiteX3" fmla="*/ 4395788 w 12296776"/>
              <a:gd name="connsiteY3" fmla="*/ 6931026 h 6931026"/>
              <a:gd name="connsiteX4" fmla="*/ 0 w 12296776"/>
              <a:gd name="connsiteY4" fmla="*/ 6931026 h 6931026"/>
              <a:gd name="connsiteX5" fmla="*/ 0 w 12296776"/>
              <a:gd name="connsiteY5" fmla="*/ 0 h 6931026"/>
              <a:gd name="connsiteX6" fmla="*/ 7897813 w 12296776"/>
              <a:gd name="connsiteY6" fmla="*/ 0 h 6931026"/>
              <a:gd name="connsiteX7" fmla="*/ 12296776 w 12296776"/>
              <a:gd name="connsiteY7" fmla="*/ 0 h 6931026"/>
              <a:gd name="connsiteX8" fmla="*/ 12296776 w 12296776"/>
              <a:gd name="connsiteY8" fmla="*/ 6931026 h 6931026"/>
              <a:gd name="connsiteX9" fmla="*/ 7897813 w 12296776"/>
              <a:gd name="connsiteY9" fmla="*/ 6931026 h 6931026"/>
              <a:gd name="connsiteX10" fmla="*/ 10025520 w 12296776"/>
              <a:gd name="connsiteY10" fmla="*/ 3465513 h 6931026"/>
              <a:gd name="connsiteX11" fmla="*/ 7897813 w 12296776"/>
              <a:gd name="connsiteY11" fmla="*/ 0 h 69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6776" h="6931026">
                <a:moveTo>
                  <a:pt x="0" y="0"/>
                </a:moveTo>
                <a:cubicBezTo>
                  <a:pt x="0" y="0"/>
                  <a:pt x="0" y="0"/>
                  <a:pt x="4395788" y="0"/>
                </a:cubicBezTo>
                <a:cubicBezTo>
                  <a:pt x="3135748" y="641998"/>
                  <a:pt x="2271263" y="1951547"/>
                  <a:pt x="2271263" y="3465513"/>
                </a:cubicBezTo>
                <a:cubicBezTo>
                  <a:pt x="2271263" y="4979479"/>
                  <a:pt x="3135748" y="6289028"/>
                  <a:pt x="4395788" y="6931026"/>
                </a:cubicBezTo>
                <a:cubicBezTo>
                  <a:pt x="4395788" y="6931026"/>
                  <a:pt x="4395788" y="6931026"/>
                  <a:pt x="0" y="6931026"/>
                </a:cubicBezTo>
                <a:cubicBezTo>
                  <a:pt x="0" y="6931026"/>
                  <a:pt x="0" y="6931026"/>
                  <a:pt x="0" y="0"/>
                </a:cubicBezTo>
                <a:close/>
                <a:moveTo>
                  <a:pt x="7897813" y="0"/>
                </a:moveTo>
                <a:lnTo>
                  <a:pt x="12296776" y="0"/>
                </a:lnTo>
                <a:cubicBezTo>
                  <a:pt x="12296776" y="0"/>
                  <a:pt x="12296776" y="0"/>
                  <a:pt x="12296776" y="6931026"/>
                </a:cubicBezTo>
                <a:cubicBezTo>
                  <a:pt x="12296776" y="6931026"/>
                  <a:pt x="12296776" y="6931026"/>
                  <a:pt x="7897813" y="6931026"/>
                </a:cubicBezTo>
                <a:cubicBezTo>
                  <a:pt x="9161040" y="6289028"/>
                  <a:pt x="10025520" y="4979479"/>
                  <a:pt x="10025520" y="3465513"/>
                </a:cubicBezTo>
                <a:cubicBezTo>
                  <a:pt x="10025520" y="1951547"/>
                  <a:pt x="9161040" y="641998"/>
                  <a:pt x="7897813" y="0"/>
                </a:cubicBezTo>
                <a:close/>
              </a:path>
            </a:pathLst>
          </a:custGeom>
          <a:noFill/>
          <a:effectLst>
            <a:outerShdw blurRad="50800" dist="38100" dir="2700000" algn="tl" rotWithShape="0">
              <a:prstClr val="black">
                <a:alpha val="40000"/>
              </a:prstClr>
            </a:outerShdw>
          </a:effectLst>
        </p:spPr>
        <p:txBody>
          <a:bodyPr wrap="square">
            <a:noAutofit/>
          </a:bodyPr>
          <a:lstStyle/>
          <a:p>
            <a:endParaRPr lang="en-US"/>
          </a:p>
        </p:txBody>
      </p:sp>
      <p:sp>
        <p:nvSpPr>
          <p:cNvPr id="18" name="Picture Placeholder 17"/>
          <p:cNvSpPr>
            <a:spLocks noGrp="1"/>
          </p:cNvSpPr>
          <p:nvPr>
            <p:ph type="pic" sz="quarter" idx="10"/>
          </p:nvPr>
        </p:nvSpPr>
        <p:spPr>
          <a:xfrm>
            <a:off x="1524" y="0"/>
            <a:ext cx="12188952" cy="6858000"/>
          </a:xfrm>
          <a:custGeom>
            <a:avLst/>
            <a:gdLst>
              <a:gd name="connsiteX0" fmla="*/ 0 w 12296776"/>
              <a:gd name="connsiteY0" fmla="*/ 0 h 6931026"/>
              <a:gd name="connsiteX1" fmla="*/ 2506663 w 12296776"/>
              <a:gd name="connsiteY1" fmla="*/ 0 h 6931026"/>
              <a:gd name="connsiteX2" fmla="*/ 1125766 w 12296776"/>
              <a:gd name="connsiteY2" fmla="*/ 3465513 h 6931026"/>
              <a:gd name="connsiteX3" fmla="*/ 2506663 w 12296776"/>
              <a:gd name="connsiteY3" fmla="*/ 6931026 h 6931026"/>
              <a:gd name="connsiteX4" fmla="*/ 0 w 12296776"/>
              <a:gd name="connsiteY4" fmla="*/ 6931026 h 6931026"/>
              <a:gd name="connsiteX5" fmla="*/ 0 w 12296776"/>
              <a:gd name="connsiteY5" fmla="*/ 0 h 6931026"/>
              <a:gd name="connsiteX6" fmla="*/ 9786938 w 12296776"/>
              <a:gd name="connsiteY6" fmla="*/ 0 h 6931026"/>
              <a:gd name="connsiteX7" fmla="*/ 12296776 w 12296776"/>
              <a:gd name="connsiteY7" fmla="*/ 0 h 6931026"/>
              <a:gd name="connsiteX8" fmla="*/ 12296776 w 12296776"/>
              <a:gd name="connsiteY8" fmla="*/ 6931026 h 6931026"/>
              <a:gd name="connsiteX9" fmla="*/ 9786938 w 12296776"/>
              <a:gd name="connsiteY9" fmla="*/ 6931026 h 6931026"/>
              <a:gd name="connsiteX10" fmla="*/ 11171016 w 12296776"/>
              <a:gd name="connsiteY10" fmla="*/ 3465513 h 6931026"/>
              <a:gd name="connsiteX11" fmla="*/ 9786938 w 12296776"/>
              <a:gd name="connsiteY11" fmla="*/ 0 h 693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96776" h="6931026">
                <a:moveTo>
                  <a:pt x="0" y="0"/>
                </a:moveTo>
                <a:cubicBezTo>
                  <a:pt x="0" y="0"/>
                  <a:pt x="0" y="0"/>
                  <a:pt x="2506663" y="0"/>
                </a:cubicBezTo>
                <a:cubicBezTo>
                  <a:pt x="1648785" y="903908"/>
                  <a:pt x="1125766" y="2124024"/>
                  <a:pt x="1125766" y="3465513"/>
                </a:cubicBezTo>
                <a:cubicBezTo>
                  <a:pt x="1125766" y="4807002"/>
                  <a:pt x="1648785" y="6027118"/>
                  <a:pt x="2506663" y="6931026"/>
                </a:cubicBezTo>
                <a:cubicBezTo>
                  <a:pt x="2506663" y="6931026"/>
                  <a:pt x="2506663" y="6931026"/>
                  <a:pt x="0" y="6931026"/>
                </a:cubicBezTo>
                <a:cubicBezTo>
                  <a:pt x="0" y="6931026"/>
                  <a:pt x="0" y="6931026"/>
                  <a:pt x="0" y="0"/>
                </a:cubicBezTo>
                <a:close/>
                <a:moveTo>
                  <a:pt x="9786938" y="0"/>
                </a:moveTo>
                <a:lnTo>
                  <a:pt x="12296776" y="0"/>
                </a:lnTo>
                <a:cubicBezTo>
                  <a:pt x="12296776" y="0"/>
                  <a:pt x="12296776" y="0"/>
                  <a:pt x="12296776" y="6931026"/>
                </a:cubicBezTo>
                <a:cubicBezTo>
                  <a:pt x="12296776" y="6931026"/>
                  <a:pt x="12296776" y="6931026"/>
                  <a:pt x="9786938" y="6931026"/>
                </a:cubicBezTo>
                <a:cubicBezTo>
                  <a:pt x="10644812" y="6027118"/>
                  <a:pt x="11171016" y="4807002"/>
                  <a:pt x="11171016" y="3465513"/>
                </a:cubicBezTo>
                <a:cubicBezTo>
                  <a:pt x="11171016" y="2124024"/>
                  <a:pt x="10644812" y="903908"/>
                  <a:pt x="9786938" y="0"/>
                </a:cubicBezTo>
                <a:close/>
              </a:path>
            </a:pathLst>
          </a:custGeom>
          <a:noFill/>
          <a:effectLst>
            <a:outerShdw blurRad="50800" dist="38100" dir="2700000" algn="tl" rotWithShape="0">
              <a:prstClr val="black">
                <a:alpha val="40000"/>
              </a:prstClr>
            </a:outerShdw>
          </a:effectLst>
        </p:spPr>
        <p:txBody>
          <a:bodyPr wrap="square">
            <a:noAutofit/>
          </a:bodyPr>
          <a:lstStyle/>
          <a:p>
            <a:endParaRPr lang="en-US"/>
          </a:p>
        </p:txBody>
      </p:sp>
    </p:spTree>
    <p:extLst>
      <p:ext uri="{BB962C8B-B14F-4D97-AF65-F5344CB8AC3E}">
        <p14:creationId xmlns:p14="http://schemas.microsoft.com/office/powerpoint/2010/main" val="134014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2" nodeType="withEffect" nodePh="1">
                                  <p:stCondLst>
                                    <p:cond delay="100"/>
                                  </p:stCondLst>
                                  <p:endCondLst>
                                    <p:cond evt="begin" delay="0">
                                      <p:tn val="8"/>
                                    </p:cond>
                                  </p:end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2" nodeType="withEffect" nodePh="1">
                                  <p:stCondLst>
                                    <p:cond delay="20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35" presetClass="path" presetSubtype="0" accel="50000" decel="50000" fill="hold" grpId="0" nodeType="withEffect" nodePh="1">
                                  <p:stCondLst>
                                    <p:cond delay="250"/>
                                  </p:stCondLst>
                                  <p:endCondLst>
                                    <p:cond evt="begin" delay="0">
                                      <p:tn val="14"/>
                                    </p:cond>
                                  </p:endCondLst>
                                  <p:childTnLst>
                                    <p:animMotion origin="layout" path="M 0 0 L -0.08281 0 " pathEditMode="relative" rAng="0" ptsTypes="AA">
                                      <p:cBhvr>
                                        <p:cTn id="15" dur="1500" fill="hold"/>
                                        <p:tgtEl>
                                          <p:spTgt spid="18"/>
                                        </p:tgtEl>
                                        <p:attrNameLst>
                                          <p:attrName>ppt_x</p:attrName>
                                          <p:attrName>ppt_y</p:attrName>
                                        </p:attrNameLst>
                                      </p:cBhvr>
                                      <p:rCtr x="-4141" y="0"/>
                                    </p:animMotion>
                                  </p:childTnLst>
                                </p:cTn>
                              </p:par>
                              <p:par>
                                <p:cTn id="16" presetID="63" presetClass="path" presetSubtype="0" accel="50000" decel="50000" fill="hold" grpId="0" nodeType="withEffect" nodePh="1">
                                  <p:stCondLst>
                                    <p:cond delay="250"/>
                                  </p:stCondLst>
                                  <p:endCondLst>
                                    <p:cond evt="begin" delay="0">
                                      <p:tn val="16"/>
                                    </p:cond>
                                  </p:endCondLst>
                                  <p:childTnLst>
                                    <p:animMotion origin="layout" path="M 2.08333E-7 0 L 5E-6 0 " pathEditMode="relative" rAng="0" ptsTypes="AA">
                                      <p:cBhvr>
                                        <p:cTn id="17" dur="1500" fill="hold"/>
                                        <p:tgtEl>
                                          <p:spTgt spid="17"/>
                                        </p:tgtEl>
                                        <p:attrNameLst>
                                          <p:attrName>ppt_x</p:attrName>
                                          <p:attrName>ppt_y</p:attrName>
                                        </p:attrNameLst>
                                      </p:cBhvr>
                                      <p:rCtr x="1094" y="0"/>
                                    </p:animMotion>
                                  </p:childTnLst>
                                </p:cTn>
                              </p:par>
                              <p:par>
                                <p:cTn id="18" presetID="63" presetClass="path" presetSubtype="0" accel="50000" decel="50000" fill="hold" grpId="0" nodeType="withEffect" nodePh="1">
                                  <p:stCondLst>
                                    <p:cond delay="250"/>
                                  </p:stCondLst>
                                  <p:endCondLst>
                                    <p:cond evt="begin" delay="0">
                                      <p:tn val="18"/>
                                    </p:cond>
                                  </p:endCondLst>
                                  <p:childTnLst>
                                    <p:animMotion origin="layout" path="M 0 0 L 0.05625 0 " pathEditMode="relative" rAng="0" ptsTypes="AA">
                                      <p:cBhvr>
                                        <p:cTn id="19" dur="1500" fill="hold"/>
                                        <p:tgtEl>
                                          <p:spTgt spid="16"/>
                                        </p:tgtEl>
                                        <p:attrNameLst>
                                          <p:attrName>ppt_x</p:attrName>
                                          <p:attrName>ppt_y</p:attrName>
                                        </p:attrNameLst>
                                      </p:cBhvr>
                                      <p:rCtr x="2812" y="0"/>
                                    </p:animMotion>
                                  </p:childTnLst>
                                </p:cTn>
                              </p:par>
                              <p:par>
                                <p:cTn id="20" presetID="35" presetClass="path" presetSubtype="0" accel="50000" decel="50000" fill="hold" grpId="0" nodeType="withEffect" nodePh="1">
                                  <p:stCondLst>
                                    <p:cond delay="250"/>
                                  </p:stCondLst>
                                  <p:endCondLst>
                                    <p:cond evt="begin" delay="0">
                                      <p:tn val="20"/>
                                    </p:cond>
                                  </p:endCondLst>
                                  <p:childTnLst>
                                    <p:animMotion origin="layout" path="M 2.08333E-7 0 L 0.09857 0 " pathEditMode="relative" rAng="0" ptsTypes="AA">
                                      <p:cBhvr>
                                        <p:cTn id="21" dur="1500" fill="hold"/>
                                        <p:tgtEl>
                                          <p:spTgt spid="15"/>
                                        </p:tgtEl>
                                        <p:attrNameLst>
                                          <p:attrName>ppt_x</p:attrName>
                                          <p:attrName>ppt_y</p:attrName>
                                        </p:attrNameLst>
                                      </p:cBhvr>
                                      <p:rCtr x="4922" y="0"/>
                                    </p:animMotion>
                                  </p:childTnLst>
                                </p:cTn>
                              </p:par>
                              <p:par>
                                <p:cTn id="22" presetID="6" presetClass="emph" presetSubtype="0" fill="hold" grpId="1" nodeType="withEffect" nodePh="1">
                                  <p:stCondLst>
                                    <p:cond delay="250"/>
                                  </p:stCondLst>
                                  <p:endCondLst>
                                    <p:cond evt="begin" delay="0">
                                      <p:tn val="22"/>
                                    </p:cond>
                                  </p:endCondLst>
                                  <p:childTnLst>
                                    <p:animScale>
                                      <p:cBhvr>
                                        <p:cTn id="23" dur="5750" fill="hold"/>
                                        <p:tgtEl>
                                          <p:spTgt spid="18"/>
                                        </p:tgtEl>
                                      </p:cBhvr>
                                      <p:by x="120000" y="120000"/>
                                    </p:animScale>
                                  </p:childTnLst>
                                </p:cTn>
                              </p:par>
                              <p:par>
                                <p:cTn id="24" presetID="6" presetClass="emph" presetSubtype="0" fill="hold" grpId="1" nodeType="withEffect" nodePh="1">
                                  <p:stCondLst>
                                    <p:cond delay="250"/>
                                  </p:stCondLst>
                                  <p:endCondLst>
                                    <p:cond evt="begin" delay="0">
                                      <p:tn val="24"/>
                                    </p:cond>
                                  </p:endCondLst>
                                  <p:childTnLst>
                                    <p:animScale>
                                      <p:cBhvr>
                                        <p:cTn id="25" dur="5750" fill="hold"/>
                                        <p:tgtEl>
                                          <p:spTgt spid="17"/>
                                        </p:tgtEl>
                                      </p:cBhvr>
                                      <p:by x="120000" y="120000"/>
                                    </p:animScale>
                                  </p:childTnLst>
                                </p:cTn>
                              </p:par>
                              <p:par>
                                <p:cTn id="26" presetID="6" presetClass="emph" presetSubtype="0" fill="hold" grpId="1" nodeType="withEffect" nodePh="1">
                                  <p:stCondLst>
                                    <p:cond delay="250"/>
                                  </p:stCondLst>
                                  <p:endCondLst>
                                    <p:cond evt="begin" delay="0">
                                      <p:tn val="26"/>
                                    </p:cond>
                                  </p:endCondLst>
                                  <p:childTnLst>
                                    <p:animScale>
                                      <p:cBhvr>
                                        <p:cTn id="27" dur="5750" fill="hold"/>
                                        <p:tgtEl>
                                          <p:spTgt spid="16"/>
                                        </p:tgtEl>
                                      </p:cBhvr>
                                      <p:by x="120000" y="120000"/>
                                    </p:animScale>
                                  </p:childTnLst>
                                </p:cTn>
                              </p:par>
                              <p:par>
                                <p:cTn id="28" presetID="6" presetClass="emph" presetSubtype="0" fill="hold" grpId="1" nodeType="withEffect" nodePh="1">
                                  <p:stCondLst>
                                    <p:cond delay="250"/>
                                  </p:stCondLst>
                                  <p:endCondLst>
                                    <p:cond evt="begin" delay="0">
                                      <p:tn val="28"/>
                                    </p:cond>
                                  </p:endCondLst>
                                  <p:childTnLst>
                                    <p:animScale>
                                      <p:cBhvr>
                                        <p:cTn id="29" dur="5750" fill="hold"/>
                                        <p:tgtEl>
                                          <p:spTgt spid="1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6" grpId="2"/>
      <p:bldP spid="17" grpId="0"/>
      <p:bldP spid="17" grpId="1"/>
      <p:bldP spid="17" grpId="2"/>
      <p:bldP spid="18" grpId="0"/>
      <p:bldP spid="18" grpId="1"/>
      <p:bldP spid="18" grpId="2"/>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38264565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1759751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1786466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A7E9B7D-5660-4C23-A992-F634F30C2493}" type="datetimeFigureOut">
              <a:rPr lang="en-GB" smtClean="0"/>
              <a:t>27/09/2024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3871960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7E9B7D-5660-4C23-A992-F634F30C2493}" type="datetimeFigureOut">
              <a:rPr lang="en-GB" smtClean="0"/>
              <a:t>27/09/2024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105571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A7E9B7D-5660-4C23-A992-F634F30C2493}" type="datetimeFigureOut">
              <a:rPr lang="en-GB" smtClean="0"/>
              <a:t>27/09/2024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9638510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E9B7D-5660-4C23-A992-F634F30C2493}" type="datetimeFigureOut">
              <a:rPr lang="en-GB" smtClean="0"/>
              <a:t>27/09/2024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985458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328075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7E9B7D-5660-4C23-A992-F634F30C2493}" type="datetimeFigureOut">
              <a:rPr lang="en-GB" smtClean="0"/>
              <a:t>27/09/2024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810454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7E9B7D-5660-4C23-A992-F634F30C2493}" type="datetimeFigureOut">
              <a:rPr lang="en-GB" smtClean="0"/>
              <a:t>27/09/2024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805510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962495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1049828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7E9B7D-5660-4C23-A992-F634F30C2493}" type="datetimeFigureOut">
              <a:rPr lang="en-GB" smtClean="0"/>
              <a:t>27/09/2024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102539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A7E9B7D-5660-4C23-A992-F634F30C2493}" type="datetimeFigureOut">
              <a:rPr lang="en-GB" smtClean="0"/>
              <a:t>27/09/2024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3925852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A7E9B7D-5660-4C23-A992-F634F30C2493}" type="datetimeFigureOut">
              <a:rPr lang="en-GB" smtClean="0"/>
              <a:t>27/09/2024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1916269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A7E9B7D-5660-4C23-A992-F634F30C2493}" type="datetimeFigureOut">
              <a:rPr lang="en-GB" smtClean="0"/>
              <a:t>27/09/2024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146591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E9B7D-5660-4C23-A992-F634F30C2493}" type="datetimeFigureOut">
              <a:rPr lang="en-GB" smtClean="0"/>
              <a:t>27/09/2024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522884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7E9B7D-5660-4C23-A992-F634F30C2493}" type="datetimeFigureOut">
              <a:rPr lang="en-GB" smtClean="0"/>
              <a:t>27/09/2024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2497513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7E9B7D-5660-4C23-A992-F634F30C2493}" type="datetimeFigureOut">
              <a:rPr lang="en-GB" smtClean="0"/>
              <a:t>27/09/2024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367DF4D-5DD2-41EB-9635-7C74401D9879}" type="slidenum">
              <a:rPr lang="en-GB" smtClean="0"/>
              <a:t>‹#›</a:t>
            </a:fld>
            <a:endParaRPr lang="en-GB"/>
          </a:p>
        </p:txBody>
      </p:sp>
    </p:spTree>
    <p:extLst>
      <p:ext uri="{BB962C8B-B14F-4D97-AF65-F5344CB8AC3E}">
        <p14:creationId xmlns:p14="http://schemas.microsoft.com/office/powerpoint/2010/main" val="171555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E9B7D-5660-4C23-A992-F634F30C2493}" type="datetimeFigureOut">
              <a:rPr lang="en-GB" smtClean="0"/>
              <a:t>27/09/2024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7DF4D-5DD2-41EB-9635-7C74401D9879}" type="slidenum">
              <a:rPr lang="en-GB" smtClean="0"/>
              <a:t>‹#›</a:t>
            </a:fld>
            <a:endParaRPr lang="en-GB"/>
          </a:p>
        </p:txBody>
      </p:sp>
      <p:sp>
        <p:nvSpPr>
          <p:cNvPr id="7" name="Rectangle 6"/>
          <p:cNvSpPr/>
          <p:nvPr userDrawn="1"/>
        </p:nvSpPr>
        <p:spPr>
          <a:xfrm>
            <a:off x="15" y="6245416"/>
            <a:ext cx="12191985" cy="110934"/>
          </a:xfrm>
          <a:prstGeom prst="rect">
            <a:avLst/>
          </a:prstGeom>
          <a:solidFill>
            <a:srgbClr val="5F7D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6356350"/>
            <a:ext cx="12192000" cy="5016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9376282" y="6426695"/>
            <a:ext cx="2600520" cy="369332"/>
          </a:xfrm>
          <a:prstGeom prst="rect">
            <a:avLst/>
          </a:prstGeom>
        </p:spPr>
        <p:txBody>
          <a:bodyPr wrap="none">
            <a:spAutoFit/>
          </a:bodyPr>
          <a:lstStyle/>
          <a:p>
            <a:pPr>
              <a:spcAft>
                <a:spcPts val="0"/>
              </a:spcAft>
            </a:pPr>
            <a:r>
              <a:rPr lang="en-GB">
                <a:solidFill>
                  <a:schemeClr val="bg2"/>
                </a:solidFill>
                <a:latin typeface="Copperplate Gothic Bold" panose="020E0705020206020404" pitchFamily="34" charset="0"/>
                <a:ea typeface="Times New Roman" panose="02020603050405020304" pitchFamily="18" charset="0"/>
                <a:cs typeface="Calibri" panose="020F0502020204030204" pitchFamily="34" charset="0"/>
              </a:rPr>
              <a:t>Believe to Achieve</a:t>
            </a:r>
            <a:endParaRPr lang="en-GB" sz="2000">
              <a:solidFill>
                <a:schemeClr val="bg2"/>
              </a:solidFill>
              <a:effectLst/>
              <a:latin typeface="Times New Roman" panose="02020603050405020304" pitchFamily="18" charset="0"/>
              <a:ea typeface="Times New Roman" panose="02020603050405020304" pitchFamily="18" charset="0"/>
            </a:endParaRPr>
          </a:p>
        </p:txBody>
      </p:sp>
      <p:pic>
        <p:nvPicPr>
          <p:cNvPr id="10" name="Picture 2" descr="logo3"/>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3617" y="178230"/>
            <a:ext cx="1444252" cy="14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23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31745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7E9B7D-5660-4C23-A992-F634F30C2493}" type="datetimeFigureOut">
              <a:rPr lang="en-GB" smtClean="0"/>
              <a:t>27/09/2024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7DF4D-5DD2-41EB-9635-7C74401D9879}" type="slidenum">
              <a:rPr lang="en-GB" smtClean="0"/>
              <a:t>‹#›</a:t>
            </a:fld>
            <a:endParaRPr lang="en-GB"/>
          </a:p>
        </p:txBody>
      </p:sp>
      <p:sp>
        <p:nvSpPr>
          <p:cNvPr id="7" name="Rectangle 6"/>
          <p:cNvSpPr/>
          <p:nvPr userDrawn="1"/>
        </p:nvSpPr>
        <p:spPr>
          <a:xfrm>
            <a:off x="15" y="6245416"/>
            <a:ext cx="12191985" cy="110934"/>
          </a:xfrm>
          <a:prstGeom prst="rect">
            <a:avLst/>
          </a:prstGeom>
          <a:solidFill>
            <a:srgbClr val="5F7D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userDrawn="1"/>
        </p:nvSpPr>
        <p:spPr>
          <a:xfrm>
            <a:off x="0" y="6356350"/>
            <a:ext cx="12192000" cy="50165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9376282" y="6426695"/>
            <a:ext cx="2600520" cy="369332"/>
          </a:xfrm>
          <a:prstGeom prst="rect">
            <a:avLst/>
          </a:prstGeom>
        </p:spPr>
        <p:txBody>
          <a:bodyPr wrap="none">
            <a:spAutoFit/>
          </a:bodyPr>
          <a:lstStyle/>
          <a:p>
            <a:pPr>
              <a:spcAft>
                <a:spcPts val="0"/>
              </a:spcAft>
            </a:pPr>
            <a:r>
              <a:rPr lang="en-GB">
                <a:solidFill>
                  <a:schemeClr val="bg2"/>
                </a:solidFill>
                <a:latin typeface="Copperplate Gothic Bold" panose="020E0705020206020404" pitchFamily="34" charset="0"/>
                <a:ea typeface="Times New Roman" panose="02020603050405020304" pitchFamily="18" charset="0"/>
                <a:cs typeface="Calibri" panose="020F0502020204030204" pitchFamily="34" charset="0"/>
              </a:rPr>
              <a:t>Believe to Achieve</a:t>
            </a:r>
            <a:endParaRPr lang="en-GB" sz="2000">
              <a:solidFill>
                <a:schemeClr val="bg2"/>
              </a:solidFill>
              <a:effectLst/>
              <a:latin typeface="Times New Roman" panose="02020603050405020304" pitchFamily="18" charset="0"/>
              <a:ea typeface="Times New Roman" panose="02020603050405020304" pitchFamily="18" charset="0"/>
            </a:endParaRPr>
          </a:p>
        </p:txBody>
      </p:sp>
      <p:pic>
        <p:nvPicPr>
          <p:cNvPr id="10" name="Picture 2" descr="logo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3617" y="178230"/>
            <a:ext cx="1444252" cy="14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2611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17" Type="http://schemas.openxmlformats.org/officeDocument/2006/relationships/image" Target="../media/image43.jpe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tYqL1ajCu6s" TargetMode="External"/><Relationship Id="rId2" Type="http://schemas.openxmlformats.org/officeDocument/2006/relationships/hyperlink" Target="https://www.youtube.com/watch?v=SzKKYYIlJ-c" TargetMode="External"/><Relationship Id="rId1" Type="http://schemas.openxmlformats.org/officeDocument/2006/relationships/slideLayout" Target="../slideLayouts/slideLayout14.xml"/><Relationship Id="rId5" Type="http://schemas.openxmlformats.org/officeDocument/2006/relationships/hyperlink" Target="https://www.youtube.com/watch?v=qwnySVtllTA" TargetMode="External"/><Relationship Id="rId4" Type="http://schemas.openxmlformats.org/officeDocument/2006/relationships/hyperlink" Target="https://www.youtube.com/watch?v=NF51ioK6U14"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www.bbc.co.uk/religion" TargetMode="External"/><Relationship Id="rId7" Type="http://schemas.openxmlformats.org/officeDocument/2006/relationships/image" Target="../media/image55.png"/><Relationship Id="rId2" Type="http://schemas.openxmlformats.org/officeDocument/2006/relationships/hyperlink" Target="https://www.bbc.co.uk/bitesize/subjects/zh3rkqt" TargetMode="External"/><Relationship Id="rId1" Type="http://schemas.openxmlformats.org/officeDocument/2006/relationships/slideLayout" Target="../slideLayouts/slideLayout14.xml"/><Relationship Id="rId6" Type="http://schemas.openxmlformats.org/officeDocument/2006/relationships/hyperlink" Target="http://www.refuel.org.uk/sacred-space" TargetMode="External"/><Relationship Id="rId11" Type="http://schemas.openxmlformats.org/officeDocument/2006/relationships/image" Target="../media/image59.png"/><Relationship Id="rId5" Type="http://schemas.openxmlformats.org/officeDocument/2006/relationships/hyperlink" Target="http://www.request.org.uk/" TargetMode="External"/><Relationship Id="rId10" Type="http://schemas.openxmlformats.org/officeDocument/2006/relationships/image" Target="../media/image58.png"/><Relationship Id="rId4" Type="http://schemas.openxmlformats.org/officeDocument/2006/relationships/hyperlink" Target="http://www.reonline.org.uk/" TargetMode="External"/><Relationship Id="rId9"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login.arbor.sc/"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15" y="1881214"/>
            <a:ext cx="12192000" cy="2523744"/>
          </a:xfrm>
        </p:spPr>
        <p:txBody>
          <a:bodyPr>
            <a:normAutofit/>
          </a:bodyPr>
          <a:lstStyle/>
          <a:p>
            <a:br>
              <a:rPr lang="en-GB"/>
            </a:br>
            <a:r>
              <a:rPr lang="en-GB">
                <a:solidFill>
                  <a:srgbClr val="002060"/>
                </a:solidFill>
                <a:effectLst>
                  <a:outerShdw blurRad="38100" dist="38100" dir="2700000" algn="tl">
                    <a:srgbClr val="000000">
                      <a:alpha val="43137"/>
                    </a:srgbClr>
                  </a:outerShdw>
                </a:effectLst>
                <a:latin typeface="+mn-lt"/>
              </a:rPr>
              <a:t>Year 7 Parents Information Evening</a:t>
            </a:r>
          </a:p>
        </p:txBody>
      </p:sp>
      <p:pic>
        <p:nvPicPr>
          <p:cNvPr id="4" name="Picture 3"/>
          <p:cNvPicPr>
            <a:picLocks noChangeAspect="1"/>
          </p:cNvPicPr>
          <p:nvPr/>
        </p:nvPicPr>
        <p:blipFill>
          <a:blip r:embed="rId2"/>
          <a:stretch>
            <a:fillRect/>
          </a:stretch>
        </p:blipFill>
        <p:spPr>
          <a:xfrm>
            <a:off x="-59106" y="-1"/>
            <a:ext cx="4327071" cy="3131271"/>
          </a:xfrm>
          <a:prstGeom prst="rect">
            <a:avLst/>
          </a:prstGeom>
        </p:spPr>
      </p:pic>
      <p:pic>
        <p:nvPicPr>
          <p:cNvPr id="5" name="Picture 4"/>
          <p:cNvPicPr>
            <a:picLocks noChangeAspect="1"/>
          </p:cNvPicPr>
          <p:nvPr/>
        </p:nvPicPr>
        <p:blipFill>
          <a:blip r:embed="rId2"/>
          <a:stretch>
            <a:fillRect/>
          </a:stretch>
        </p:blipFill>
        <p:spPr>
          <a:xfrm>
            <a:off x="3951515" y="-11817"/>
            <a:ext cx="4343400" cy="3143087"/>
          </a:xfrm>
          <a:prstGeom prst="rect">
            <a:avLst/>
          </a:prstGeom>
        </p:spPr>
      </p:pic>
      <p:pic>
        <p:nvPicPr>
          <p:cNvPr id="6" name="Picture 5"/>
          <p:cNvPicPr>
            <a:picLocks noChangeAspect="1"/>
          </p:cNvPicPr>
          <p:nvPr/>
        </p:nvPicPr>
        <p:blipFill>
          <a:blip r:embed="rId2"/>
          <a:stretch>
            <a:fillRect/>
          </a:stretch>
        </p:blipFill>
        <p:spPr>
          <a:xfrm>
            <a:off x="7903028" y="-1"/>
            <a:ext cx="4288972" cy="3131271"/>
          </a:xfrm>
          <a:prstGeom prst="rect">
            <a:avLst/>
          </a:prstGeom>
        </p:spPr>
      </p:pic>
      <p:pic>
        <p:nvPicPr>
          <p:cNvPr id="7" name="Picture 6"/>
          <p:cNvPicPr>
            <a:picLocks noChangeAspect="1"/>
          </p:cNvPicPr>
          <p:nvPr/>
        </p:nvPicPr>
        <p:blipFill rotWithShape="1">
          <a:blip r:embed="rId3"/>
          <a:srcRect r="7198"/>
          <a:stretch/>
        </p:blipFill>
        <p:spPr>
          <a:xfrm>
            <a:off x="3951515" y="-11817"/>
            <a:ext cx="3935186" cy="1056846"/>
          </a:xfrm>
          <a:prstGeom prst="rect">
            <a:avLst/>
          </a:prstGeom>
        </p:spPr>
      </p:pic>
    </p:spTree>
    <p:extLst>
      <p:ext uri="{BB962C8B-B14F-4D97-AF65-F5344CB8AC3E}">
        <p14:creationId xmlns:p14="http://schemas.microsoft.com/office/powerpoint/2010/main" val="2927706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614" y="365125"/>
            <a:ext cx="10515600" cy="1325563"/>
          </a:xfrm>
        </p:spPr>
        <p:txBody>
          <a:bodyPr/>
          <a:lstStyle/>
          <a:p>
            <a:pPr algn="ctr"/>
            <a:r>
              <a:rPr lang="en-GB" b="1">
                <a:latin typeface="Calibri" panose="020F0502020204030204" pitchFamily="34" charset="0"/>
              </a:rPr>
              <a:t>Assessment within Grades 9 - 1</a:t>
            </a:r>
          </a:p>
        </p:txBody>
      </p:sp>
      <p:sp>
        <p:nvSpPr>
          <p:cNvPr id="3" name="Content Placeholder 2"/>
          <p:cNvSpPr>
            <a:spLocks noGrp="1"/>
          </p:cNvSpPr>
          <p:nvPr>
            <p:ph idx="1"/>
          </p:nvPr>
        </p:nvSpPr>
        <p:spPr>
          <a:xfrm>
            <a:off x="448749" y="1824661"/>
            <a:ext cx="11090148" cy="4722638"/>
          </a:xfrm>
        </p:spPr>
        <p:txBody>
          <a:bodyPr vert="horz" lIns="91440" tIns="45720" rIns="91440" bIns="45720" rtlCol="0" anchor="t">
            <a:normAutofit/>
          </a:bodyPr>
          <a:lstStyle/>
          <a:p>
            <a:pPr marL="0" indent="0" algn="just">
              <a:buNone/>
            </a:pPr>
            <a:r>
              <a:rPr lang="en-GB" sz="2400"/>
              <a:t>In Years 7 and 8, your child’s report will give you a number and a grading within these numbers to show where they are within it. These will be:</a:t>
            </a:r>
            <a:endParaRPr lang="en-GB" sz="2400">
              <a:cs typeface="Calibri"/>
            </a:endParaRPr>
          </a:p>
          <a:p>
            <a:pPr lvl="1" algn="just"/>
            <a:r>
              <a:rPr lang="en-GB" b="1"/>
              <a:t>Mastery  </a:t>
            </a:r>
            <a:endParaRPr lang="en-GB" b="1">
              <a:cs typeface="Calibri"/>
            </a:endParaRPr>
          </a:p>
          <a:p>
            <a:pPr lvl="1" algn="just"/>
            <a:r>
              <a:rPr lang="en-GB" b="1"/>
              <a:t>Secure </a:t>
            </a:r>
            <a:endParaRPr lang="en-GB" b="1">
              <a:cs typeface="Calibri"/>
            </a:endParaRPr>
          </a:p>
          <a:p>
            <a:pPr lvl="1" algn="just"/>
            <a:r>
              <a:rPr lang="en-GB" b="1"/>
              <a:t>Developing </a:t>
            </a:r>
            <a:endParaRPr lang="en-GB" b="1">
              <a:cs typeface="Calibri"/>
            </a:endParaRPr>
          </a:p>
          <a:p>
            <a:pPr marL="0" indent="0" algn="just">
              <a:buNone/>
            </a:pPr>
            <a:endParaRPr lang="en-GB" sz="2400">
              <a:cs typeface="Calibri"/>
            </a:endParaRPr>
          </a:p>
          <a:p>
            <a:pPr marL="0" indent="0" algn="just">
              <a:buNone/>
            </a:pPr>
            <a:r>
              <a:rPr lang="en-GB" sz="2400"/>
              <a:t>Within these thresholds key skills and knowledge will be differentiated in order for the students to make progress at a pace which suits them.</a:t>
            </a:r>
            <a:endParaRPr lang="en-GB" sz="2400">
              <a:cs typeface="Calibri"/>
            </a:endParaRPr>
          </a:p>
          <a:p>
            <a:pPr marL="0" indent="0" algn="just">
              <a:buNone/>
            </a:pPr>
            <a:r>
              <a:rPr lang="en-GB" sz="2400"/>
              <a:t>For example, if your son/daughter is working at a 2S, this means that they are securely working at a grade 2 level within GCSE criteria.</a:t>
            </a:r>
            <a:endParaRPr lang="en-GB" sz="2400">
              <a:cs typeface="Calibri"/>
            </a:endParaRPr>
          </a:p>
        </p:txBody>
      </p:sp>
    </p:spTree>
    <p:extLst>
      <p:ext uri="{BB962C8B-B14F-4D97-AF65-F5344CB8AC3E}">
        <p14:creationId xmlns:p14="http://schemas.microsoft.com/office/powerpoint/2010/main" val="4026557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F26F-CA77-44DD-B84A-C6C60DE70644}"/>
              </a:ext>
            </a:extLst>
          </p:cNvPr>
          <p:cNvSpPr>
            <a:spLocks noGrp="1"/>
          </p:cNvSpPr>
          <p:nvPr>
            <p:ph type="title"/>
          </p:nvPr>
        </p:nvSpPr>
        <p:spPr>
          <a:xfrm>
            <a:off x="7774678" y="0"/>
            <a:ext cx="10515600" cy="1325563"/>
          </a:xfrm>
        </p:spPr>
        <p:txBody>
          <a:bodyPr/>
          <a:lstStyle/>
          <a:p>
            <a:r>
              <a:rPr lang="en-GB"/>
              <a:t>Go 4 Schools </a:t>
            </a:r>
          </a:p>
        </p:txBody>
      </p:sp>
      <p:pic>
        <p:nvPicPr>
          <p:cNvPr id="4" name="Picture 3">
            <a:extLst>
              <a:ext uri="{FF2B5EF4-FFF2-40B4-BE49-F238E27FC236}">
                <a16:creationId xmlns:a16="http://schemas.microsoft.com/office/drawing/2014/main" id="{DA312651-7715-4CEA-B7AA-ADF23A777C04}"/>
              </a:ext>
            </a:extLst>
          </p:cNvPr>
          <p:cNvPicPr>
            <a:picLocks noChangeAspect="1"/>
          </p:cNvPicPr>
          <p:nvPr/>
        </p:nvPicPr>
        <p:blipFill rotWithShape="1">
          <a:blip r:embed="rId2"/>
          <a:srcRect l="57425" t="17122" r="6875" b="4174"/>
          <a:stretch/>
        </p:blipFill>
        <p:spPr>
          <a:xfrm>
            <a:off x="7393" y="127796"/>
            <a:ext cx="6904629" cy="6088759"/>
          </a:xfrm>
          <a:prstGeom prst="rect">
            <a:avLst/>
          </a:prstGeom>
        </p:spPr>
      </p:pic>
      <p:cxnSp>
        <p:nvCxnSpPr>
          <p:cNvPr id="8" name="Straight Connector 7">
            <a:extLst>
              <a:ext uri="{FF2B5EF4-FFF2-40B4-BE49-F238E27FC236}">
                <a16:creationId xmlns:a16="http://schemas.microsoft.com/office/drawing/2014/main" id="{6C66E23E-2332-4102-8438-70A40D324879}"/>
              </a:ext>
            </a:extLst>
          </p:cNvPr>
          <p:cNvCxnSpPr>
            <a:cxnSpLocks/>
          </p:cNvCxnSpPr>
          <p:nvPr/>
        </p:nvCxnSpPr>
        <p:spPr>
          <a:xfrm flipH="1" flipV="1">
            <a:off x="1801506" y="203258"/>
            <a:ext cx="5609228" cy="997745"/>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11B3172F-24F0-4073-AA2F-D7240EDAA860}"/>
              </a:ext>
            </a:extLst>
          </p:cNvPr>
          <p:cNvSpPr txBox="1"/>
          <p:nvPr/>
        </p:nvSpPr>
        <p:spPr>
          <a:xfrm>
            <a:off x="7459071" y="1068660"/>
            <a:ext cx="4503761" cy="3693319"/>
          </a:xfrm>
          <a:prstGeom prst="rect">
            <a:avLst/>
          </a:prstGeom>
          <a:noFill/>
        </p:spPr>
        <p:txBody>
          <a:bodyPr wrap="square" lIns="91440" tIns="45720" rIns="91440" bIns="45720" rtlCol="0" anchor="t">
            <a:spAutoFit/>
          </a:bodyPr>
          <a:lstStyle/>
          <a:p>
            <a:r>
              <a:rPr lang="en-GB" b="1"/>
              <a:t>Potential – </a:t>
            </a:r>
            <a:r>
              <a:rPr lang="en-GB"/>
              <a:t>What they should achieve by the end of the academic year.</a:t>
            </a:r>
          </a:p>
          <a:p>
            <a:endParaRPr lang="en-GB"/>
          </a:p>
          <a:p>
            <a:r>
              <a:rPr lang="en-GB" b="1"/>
              <a:t>Aspirational – </a:t>
            </a:r>
            <a:r>
              <a:rPr lang="en-GB"/>
              <a:t>A target the pupils have aim for once they reach their potential target.</a:t>
            </a:r>
            <a:endParaRPr lang="en-GB">
              <a:ea typeface="Calibri"/>
              <a:cs typeface="Calibri"/>
            </a:endParaRPr>
          </a:p>
          <a:p>
            <a:endParaRPr lang="en-GB"/>
          </a:p>
          <a:p>
            <a:r>
              <a:rPr lang="en-GB" b="1"/>
              <a:t>Year 11 Target – </a:t>
            </a:r>
            <a:r>
              <a:rPr lang="en-GB"/>
              <a:t>What they are expected to achieve in Year 11.</a:t>
            </a:r>
            <a:endParaRPr lang="en-GB">
              <a:ea typeface="Calibri"/>
              <a:cs typeface="Calibri"/>
            </a:endParaRPr>
          </a:p>
          <a:p>
            <a:endParaRPr lang="en-GB"/>
          </a:p>
          <a:p>
            <a:endParaRPr lang="en-GB"/>
          </a:p>
          <a:p>
            <a:r>
              <a:rPr lang="en-GB" b="1"/>
              <a:t>Current – </a:t>
            </a:r>
            <a:r>
              <a:rPr lang="en-GB"/>
              <a:t>The current performance in the subject based upon the GCSE grading.</a:t>
            </a:r>
            <a:endParaRPr lang="en-GB">
              <a:ea typeface="Calibri"/>
              <a:cs typeface="Calibri"/>
            </a:endParaRPr>
          </a:p>
          <a:p>
            <a:endParaRPr lang="en-GB"/>
          </a:p>
        </p:txBody>
      </p:sp>
      <p:cxnSp>
        <p:nvCxnSpPr>
          <p:cNvPr id="11" name="Straight Connector 10">
            <a:extLst>
              <a:ext uri="{FF2B5EF4-FFF2-40B4-BE49-F238E27FC236}">
                <a16:creationId xmlns:a16="http://schemas.microsoft.com/office/drawing/2014/main" id="{E05DB35C-E5EF-4279-A623-30630245A965}"/>
              </a:ext>
            </a:extLst>
          </p:cNvPr>
          <p:cNvCxnSpPr>
            <a:cxnSpLocks/>
          </p:cNvCxnSpPr>
          <p:nvPr/>
        </p:nvCxnSpPr>
        <p:spPr>
          <a:xfrm flipH="1" flipV="1">
            <a:off x="2579427" y="662781"/>
            <a:ext cx="4831307" cy="2257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03C753-FCC2-42E0-B912-6A509F58FC40}"/>
              </a:ext>
            </a:extLst>
          </p:cNvPr>
          <p:cNvCxnSpPr>
            <a:cxnSpLocks/>
          </p:cNvCxnSpPr>
          <p:nvPr/>
        </p:nvCxnSpPr>
        <p:spPr>
          <a:xfrm flipH="1" flipV="1">
            <a:off x="2292825" y="776560"/>
            <a:ext cx="5125302" cy="1147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428FC67-B236-4B4D-AE0E-04BD61A363A3}"/>
              </a:ext>
            </a:extLst>
          </p:cNvPr>
          <p:cNvCxnSpPr>
            <a:cxnSpLocks/>
          </p:cNvCxnSpPr>
          <p:nvPr/>
        </p:nvCxnSpPr>
        <p:spPr>
          <a:xfrm flipH="1" flipV="1">
            <a:off x="2935978" y="488630"/>
            <a:ext cx="4604411" cy="35620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6412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6478" y="1683756"/>
            <a:ext cx="3115265" cy="2396359"/>
          </a:xfrm>
        </p:spPr>
        <p:txBody>
          <a:bodyPr anchor="b">
            <a:normAutofit/>
          </a:bodyPr>
          <a:lstStyle/>
          <a:p>
            <a:pPr algn="r"/>
            <a:r>
              <a:rPr lang="en-GB" sz="4000" b="1">
                <a:solidFill>
                  <a:srgbClr val="FFFFFF"/>
                </a:solidFill>
                <a:latin typeface="Calibri" panose="020F0502020204030204" pitchFamily="34" charset="0"/>
              </a:rPr>
              <a:t>Reporting to Pupils</a:t>
            </a:r>
          </a:p>
        </p:txBody>
      </p:sp>
      <p:graphicFrame>
        <p:nvGraphicFramePr>
          <p:cNvPr id="5" name="Content Placeholder 2">
            <a:extLst>
              <a:ext uri="{FF2B5EF4-FFF2-40B4-BE49-F238E27FC236}">
                <a16:creationId xmlns:a16="http://schemas.microsoft.com/office/drawing/2014/main" id="{0FA8074B-DE48-4FD6-BFA9-809692B2DF82}"/>
              </a:ext>
            </a:extLst>
          </p:cNvPr>
          <p:cNvGraphicFramePr>
            <a:graphicFrameLocks noGrp="1"/>
          </p:cNvGraphicFramePr>
          <p:nvPr>
            <p:ph idx="1"/>
            <p:extLst>
              <p:ext uri="{D42A27DB-BD31-4B8C-83A1-F6EECF244321}">
                <p14:modId xmlns:p14="http://schemas.microsoft.com/office/powerpoint/2010/main" val="1052163210"/>
              </p:ext>
            </p:extLst>
          </p:nvPr>
        </p:nvGraphicFramePr>
        <p:xfrm>
          <a:off x="4420958" y="712178"/>
          <a:ext cx="7313842"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3325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514" y="-687483"/>
            <a:ext cx="3115265" cy="2396359"/>
          </a:xfrm>
        </p:spPr>
        <p:txBody>
          <a:bodyPr anchor="b">
            <a:normAutofit/>
          </a:bodyPr>
          <a:lstStyle/>
          <a:p>
            <a:pPr algn="r"/>
            <a:r>
              <a:rPr lang="en-GB" sz="4000" b="1">
                <a:solidFill>
                  <a:srgbClr val="FFFFFF"/>
                </a:solidFill>
                <a:latin typeface="Calibri" panose="020F0502020204030204" pitchFamily="34" charset="0"/>
              </a:rPr>
              <a:t>Reporting to Parents</a:t>
            </a:r>
          </a:p>
        </p:txBody>
      </p:sp>
      <p:graphicFrame>
        <p:nvGraphicFramePr>
          <p:cNvPr id="3" name="Table 2">
            <a:extLst>
              <a:ext uri="{FF2B5EF4-FFF2-40B4-BE49-F238E27FC236}">
                <a16:creationId xmlns:a16="http://schemas.microsoft.com/office/drawing/2014/main" id="{A2A0F362-715D-458F-8DA0-394FC2F1923F}"/>
              </a:ext>
            </a:extLst>
          </p:cNvPr>
          <p:cNvGraphicFramePr>
            <a:graphicFrameLocks noGrp="1"/>
          </p:cNvGraphicFramePr>
          <p:nvPr>
            <p:extLst>
              <p:ext uri="{D42A27DB-BD31-4B8C-83A1-F6EECF244321}">
                <p14:modId xmlns:p14="http://schemas.microsoft.com/office/powerpoint/2010/main" val="1033392704"/>
              </p:ext>
            </p:extLst>
          </p:nvPr>
        </p:nvGraphicFramePr>
        <p:xfrm>
          <a:off x="4142987" y="1590528"/>
          <a:ext cx="7943840" cy="1188720"/>
        </p:xfrm>
        <a:graphic>
          <a:graphicData uri="http://schemas.openxmlformats.org/drawingml/2006/table">
            <a:tbl>
              <a:tblPr>
                <a:tableStyleId>{775DCB02-9BB8-47FD-8907-85C794F793BA}</a:tableStyleId>
              </a:tblPr>
              <a:tblGrid>
                <a:gridCol w="3971920">
                  <a:extLst>
                    <a:ext uri="{9D8B030D-6E8A-4147-A177-3AD203B41FA5}">
                      <a16:colId xmlns:a16="http://schemas.microsoft.com/office/drawing/2014/main" val="3431248542"/>
                    </a:ext>
                  </a:extLst>
                </a:gridCol>
                <a:gridCol w="3971920">
                  <a:extLst>
                    <a:ext uri="{9D8B030D-6E8A-4147-A177-3AD203B41FA5}">
                      <a16:colId xmlns:a16="http://schemas.microsoft.com/office/drawing/2014/main" val="1927980236"/>
                    </a:ext>
                  </a:extLst>
                </a:gridCol>
              </a:tblGrid>
              <a:tr h="0">
                <a:tc gridSpan="2">
                  <a:txBody>
                    <a:bodyPr/>
                    <a:lstStyle/>
                    <a:p>
                      <a:pPr algn="ctr" fontAlgn="t"/>
                      <a:r>
                        <a:rPr lang="en-GB" b="1">
                          <a:effectLst/>
                        </a:rPr>
                        <a:t>Report Key</a:t>
                      </a:r>
                    </a:p>
                  </a:txBody>
                  <a:tcPr marL="0" marR="0" marT="0" marB="0"/>
                </a:tc>
                <a:tc hMerge="1">
                  <a:txBody>
                    <a:bodyPr/>
                    <a:lstStyle/>
                    <a:p>
                      <a:endParaRPr lang="en-GB"/>
                    </a:p>
                  </a:txBody>
                  <a:tcPr/>
                </a:tc>
                <a:extLst>
                  <a:ext uri="{0D108BD9-81ED-4DB2-BD59-A6C34878D82A}">
                    <a16:rowId xmlns:a16="http://schemas.microsoft.com/office/drawing/2014/main" val="2342034725"/>
                  </a:ext>
                </a:extLst>
              </a:tr>
              <a:tr h="0">
                <a:tc>
                  <a:txBody>
                    <a:bodyPr/>
                    <a:lstStyle/>
                    <a:p>
                      <a:pPr algn="ctr" fontAlgn="t"/>
                      <a:r>
                        <a:rPr lang="en-GB" sz="2000" b="1">
                          <a:effectLst/>
                        </a:rPr>
                        <a:t>Commitment to Learning</a:t>
                      </a:r>
                    </a:p>
                  </a:txBody>
                  <a:tcPr marL="0" marR="0" marT="0" marB="0"/>
                </a:tc>
                <a:tc>
                  <a:txBody>
                    <a:bodyPr/>
                    <a:lstStyle/>
                    <a:p>
                      <a:pPr algn="l" fontAlgn="t"/>
                      <a:r>
                        <a:rPr lang="en-GB">
                          <a:effectLst/>
                        </a:rPr>
                        <a:t>Student's Commitment to their Learning</a:t>
                      </a:r>
                    </a:p>
                  </a:txBody>
                  <a:tcPr marL="0" marR="0" marT="0" marB="0"/>
                </a:tc>
                <a:extLst>
                  <a:ext uri="{0D108BD9-81ED-4DB2-BD59-A6C34878D82A}">
                    <a16:rowId xmlns:a16="http://schemas.microsoft.com/office/drawing/2014/main" val="238306214"/>
                  </a:ext>
                </a:extLst>
              </a:tr>
              <a:tr h="0">
                <a:tc>
                  <a:txBody>
                    <a:bodyPr/>
                    <a:lstStyle/>
                    <a:p>
                      <a:pPr algn="ctr" fontAlgn="t"/>
                      <a:r>
                        <a:rPr lang="en-GB" sz="2000" b="1">
                          <a:effectLst/>
                        </a:rPr>
                        <a:t>Classwork</a:t>
                      </a:r>
                    </a:p>
                  </a:txBody>
                  <a:tcPr marL="0" marR="0" marT="0" marB="0"/>
                </a:tc>
                <a:tc>
                  <a:txBody>
                    <a:bodyPr/>
                    <a:lstStyle/>
                    <a:p>
                      <a:pPr algn="l" fontAlgn="t"/>
                      <a:r>
                        <a:rPr lang="en-GB">
                          <a:effectLst/>
                        </a:rPr>
                        <a:t>Quality of Classwork produced</a:t>
                      </a:r>
                    </a:p>
                  </a:txBody>
                  <a:tcPr marL="0" marR="0" marT="0" marB="0"/>
                </a:tc>
                <a:extLst>
                  <a:ext uri="{0D108BD9-81ED-4DB2-BD59-A6C34878D82A}">
                    <a16:rowId xmlns:a16="http://schemas.microsoft.com/office/drawing/2014/main" val="1777763716"/>
                  </a:ext>
                </a:extLst>
              </a:tr>
              <a:tr h="0">
                <a:tc>
                  <a:txBody>
                    <a:bodyPr/>
                    <a:lstStyle/>
                    <a:p>
                      <a:pPr algn="ctr" fontAlgn="t"/>
                      <a:r>
                        <a:rPr lang="en-GB" sz="2000" b="1">
                          <a:effectLst/>
                        </a:rPr>
                        <a:t>Homework</a:t>
                      </a:r>
                    </a:p>
                  </a:txBody>
                  <a:tcPr marL="0" marR="0" marT="0" marB="0"/>
                </a:tc>
                <a:tc>
                  <a:txBody>
                    <a:bodyPr/>
                    <a:lstStyle/>
                    <a:p>
                      <a:pPr algn="l" fontAlgn="t"/>
                      <a:r>
                        <a:rPr lang="en-GB">
                          <a:effectLst/>
                        </a:rPr>
                        <a:t>Quality of Homework produced</a:t>
                      </a:r>
                    </a:p>
                  </a:txBody>
                  <a:tcPr marL="0" marR="0" marT="0" marB="0"/>
                </a:tc>
                <a:extLst>
                  <a:ext uri="{0D108BD9-81ED-4DB2-BD59-A6C34878D82A}">
                    <a16:rowId xmlns:a16="http://schemas.microsoft.com/office/drawing/2014/main" val="3176390046"/>
                  </a:ext>
                </a:extLst>
              </a:tr>
            </a:tbl>
          </a:graphicData>
        </a:graphic>
      </p:graphicFrame>
      <p:graphicFrame>
        <p:nvGraphicFramePr>
          <p:cNvPr id="4" name="Table 3">
            <a:extLst>
              <a:ext uri="{FF2B5EF4-FFF2-40B4-BE49-F238E27FC236}">
                <a16:creationId xmlns:a16="http://schemas.microsoft.com/office/drawing/2014/main" id="{335B8650-8B7F-40FC-B8E2-117699E16FE9}"/>
              </a:ext>
            </a:extLst>
          </p:cNvPr>
          <p:cNvGraphicFramePr>
            <a:graphicFrameLocks noGrp="1"/>
          </p:cNvGraphicFramePr>
          <p:nvPr>
            <p:extLst>
              <p:ext uri="{D42A27DB-BD31-4B8C-83A1-F6EECF244321}">
                <p14:modId xmlns:p14="http://schemas.microsoft.com/office/powerpoint/2010/main" val="3606783368"/>
              </p:ext>
            </p:extLst>
          </p:nvPr>
        </p:nvGraphicFramePr>
        <p:xfrm>
          <a:off x="237096" y="2931934"/>
          <a:ext cx="11717808" cy="3877139"/>
        </p:xfrm>
        <a:graphic>
          <a:graphicData uri="http://schemas.openxmlformats.org/drawingml/2006/table">
            <a:tbl>
              <a:tblPr>
                <a:tableStyleId>{3C2FFA5D-87B4-456A-9821-1D502468CF0F}</a:tableStyleId>
              </a:tblPr>
              <a:tblGrid>
                <a:gridCol w="2423683">
                  <a:extLst>
                    <a:ext uri="{9D8B030D-6E8A-4147-A177-3AD203B41FA5}">
                      <a16:colId xmlns:a16="http://schemas.microsoft.com/office/drawing/2014/main" val="1157398853"/>
                    </a:ext>
                  </a:extLst>
                </a:gridCol>
                <a:gridCol w="9294125">
                  <a:extLst>
                    <a:ext uri="{9D8B030D-6E8A-4147-A177-3AD203B41FA5}">
                      <a16:colId xmlns:a16="http://schemas.microsoft.com/office/drawing/2014/main" val="1348536271"/>
                    </a:ext>
                  </a:extLst>
                </a:gridCol>
              </a:tblGrid>
              <a:tr h="265010">
                <a:tc gridSpan="2">
                  <a:txBody>
                    <a:bodyPr/>
                    <a:lstStyle/>
                    <a:p>
                      <a:pPr algn="ctr" fontAlgn="t"/>
                      <a:r>
                        <a:rPr lang="en-GB" sz="2000" b="1">
                          <a:effectLst/>
                        </a:rPr>
                        <a:t>Commitment to Learning</a:t>
                      </a:r>
                    </a:p>
                  </a:txBody>
                  <a:tcPr marL="0" marR="0" marT="0" marB="0"/>
                </a:tc>
                <a:tc hMerge="1">
                  <a:txBody>
                    <a:bodyPr/>
                    <a:lstStyle/>
                    <a:p>
                      <a:endParaRPr lang="en-GB"/>
                    </a:p>
                  </a:txBody>
                  <a:tcPr/>
                </a:tc>
                <a:extLst>
                  <a:ext uri="{0D108BD9-81ED-4DB2-BD59-A6C34878D82A}">
                    <a16:rowId xmlns:a16="http://schemas.microsoft.com/office/drawing/2014/main" val="2732139496"/>
                  </a:ext>
                </a:extLst>
              </a:tr>
              <a:tr h="363357">
                <a:tc>
                  <a:txBody>
                    <a:bodyPr/>
                    <a:lstStyle/>
                    <a:p>
                      <a:pPr algn="ctr" fontAlgn="t"/>
                      <a:r>
                        <a:rPr lang="en-GB" sz="2000" b="1">
                          <a:effectLst/>
                        </a:rPr>
                        <a:t>Outstanding</a:t>
                      </a:r>
                    </a:p>
                  </a:txBody>
                  <a:tcPr marL="0" marR="0" marT="0" marB="0"/>
                </a:tc>
                <a:tc>
                  <a:txBody>
                    <a:bodyPr/>
                    <a:lstStyle/>
                    <a:p>
                      <a:pPr algn="l" fontAlgn="t"/>
                      <a:r>
                        <a:rPr lang="en-GB" sz="1600" b="1">
                          <a:effectLst/>
                        </a:rPr>
                        <a:t>Student is well motivated and is able to work effectively in a wide variety of situations</a:t>
                      </a:r>
                    </a:p>
                  </a:txBody>
                  <a:tcPr marL="0" marR="0" marT="0" marB="0"/>
                </a:tc>
                <a:extLst>
                  <a:ext uri="{0D108BD9-81ED-4DB2-BD59-A6C34878D82A}">
                    <a16:rowId xmlns:a16="http://schemas.microsoft.com/office/drawing/2014/main" val="3187636387"/>
                  </a:ext>
                </a:extLst>
              </a:tr>
              <a:tr h="393382">
                <a:tc>
                  <a:txBody>
                    <a:bodyPr/>
                    <a:lstStyle/>
                    <a:p>
                      <a:pPr algn="ctr" fontAlgn="t"/>
                      <a:r>
                        <a:rPr lang="en-GB" sz="2000" b="1">
                          <a:effectLst/>
                        </a:rPr>
                        <a:t>Good</a:t>
                      </a:r>
                    </a:p>
                  </a:txBody>
                  <a:tcPr marL="0" marR="0" marT="0" marB="0"/>
                </a:tc>
                <a:tc>
                  <a:txBody>
                    <a:bodyPr/>
                    <a:lstStyle/>
                    <a:p>
                      <a:pPr algn="l" fontAlgn="t"/>
                      <a:r>
                        <a:rPr lang="en-GB" sz="1600" b="1">
                          <a:effectLst/>
                        </a:rPr>
                        <a:t>Student is usually well motivated and works effectively with support and guidance</a:t>
                      </a:r>
                    </a:p>
                  </a:txBody>
                  <a:tcPr marL="0" marR="0" marT="0" marB="0"/>
                </a:tc>
                <a:extLst>
                  <a:ext uri="{0D108BD9-81ED-4DB2-BD59-A6C34878D82A}">
                    <a16:rowId xmlns:a16="http://schemas.microsoft.com/office/drawing/2014/main" val="1642691401"/>
                  </a:ext>
                </a:extLst>
              </a:tr>
              <a:tr h="245660">
                <a:tc>
                  <a:txBody>
                    <a:bodyPr/>
                    <a:lstStyle/>
                    <a:p>
                      <a:pPr algn="ctr" fontAlgn="t"/>
                      <a:r>
                        <a:rPr lang="en-GB" sz="2000" b="1">
                          <a:effectLst/>
                        </a:rPr>
                        <a:t>Needs improvement</a:t>
                      </a:r>
                    </a:p>
                  </a:txBody>
                  <a:tcPr marL="0" marR="0" marT="0" marB="0"/>
                </a:tc>
                <a:tc>
                  <a:txBody>
                    <a:bodyPr/>
                    <a:lstStyle/>
                    <a:p>
                      <a:pPr algn="l" fontAlgn="t"/>
                      <a:r>
                        <a:rPr lang="en-GB" sz="1600" b="1">
                          <a:effectLst/>
                        </a:rPr>
                        <a:t>Student is sometimes well motivated, but sometimes needs refocusing</a:t>
                      </a:r>
                    </a:p>
                  </a:txBody>
                  <a:tcPr marL="0" marR="0" marT="0" marB="0"/>
                </a:tc>
                <a:extLst>
                  <a:ext uri="{0D108BD9-81ED-4DB2-BD59-A6C34878D82A}">
                    <a16:rowId xmlns:a16="http://schemas.microsoft.com/office/drawing/2014/main" val="678889855"/>
                  </a:ext>
                </a:extLst>
              </a:tr>
              <a:tr h="181306">
                <a:tc gridSpan="2">
                  <a:txBody>
                    <a:bodyPr/>
                    <a:lstStyle/>
                    <a:p>
                      <a:pPr algn="ctr" fontAlgn="t"/>
                      <a:r>
                        <a:rPr lang="en-GB" sz="2000" b="1">
                          <a:effectLst/>
                        </a:rPr>
                        <a:t>Classwork</a:t>
                      </a:r>
                    </a:p>
                  </a:txBody>
                  <a:tcPr marL="0" marR="0" marT="0" marB="0"/>
                </a:tc>
                <a:tc hMerge="1">
                  <a:txBody>
                    <a:bodyPr/>
                    <a:lstStyle/>
                    <a:p>
                      <a:endParaRPr lang="en-GB"/>
                    </a:p>
                  </a:txBody>
                  <a:tcPr/>
                </a:tc>
                <a:extLst>
                  <a:ext uri="{0D108BD9-81ED-4DB2-BD59-A6C34878D82A}">
                    <a16:rowId xmlns:a16="http://schemas.microsoft.com/office/drawing/2014/main" val="3829806518"/>
                  </a:ext>
                </a:extLst>
              </a:tr>
              <a:tr h="255842">
                <a:tc>
                  <a:txBody>
                    <a:bodyPr/>
                    <a:lstStyle/>
                    <a:p>
                      <a:pPr algn="ctr" fontAlgn="t"/>
                      <a:r>
                        <a:rPr lang="en-GB" sz="2000" b="1">
                          <a:effectLst/>
                        </a:rPr>
                        <a:t>Outstanding</a:t>
                      </a:r>
                    </a:p>
                  </a:txBody>
                  <a:tcPr marL="0" marR="0" marT="0" marB="0"/>
                </a:tc>
                <a:tc>
                  <a:txBody>
                    <a:bodyPr/>
                    <a:lstStyle/>
                    <a:p>
                      <a:pPr algn="l" fontAlgn="t"/>
                      <a:r>
                        <a:rPr lang="en-GB" sz="1600" b="1">
                          <a:effectLst/>
                        </a:rPr>
                        <a:t>Classwork produced is consistently outstanding</a:t>
                      </a:r>
                    </a:p>
                  </a:txBody>
                  <a:tcPr marL="0" marR="0" marT="0" marB="0"/>
                </a:tc>
                <a:extLst>
                  <a:ext uri="{0D108BD9-81ED-4DB2-BD59-A6C34878D82A}">
                    <a16:rowId xmlns:a16="http://schemas.microsoft.com/office/drawing/2014/main" val="3415212886"/>
                  </a:ext>
                </a:extLst>
              </a:tr>
              <a:tr h="234425">
                <a:tc>
                  <a:txBody>
                    <a:bodyPr/>
                    <a:lstStyle/>
                    <a:p>
                      <a:pPr algn="ctr" fontAlgn="t"/>
                      <a:r>
                        <a:rPr lang="en-GB" sz="2000" b="1">
                          <a:effectLst/>
                        </a:rPr>
                        <a:t>Good</a:t>
                      </a:r>
                    </a:p>
                  </a:txBody>
                  <a:tcPr marL="0" marR="0" marT="0" marB="0"/>
                </a:tc>
                <a:tc>
                  <a:txBody>
                    <a:bodyPr/>
                    <a:lstStyle/>
                    <a:p>
                      <a:pPr algn="l" fontAlgn="t"/>
                      <a:r>
                        <a:rPr lang="en-GB" sz="1600" b="1">
                          <a:effectLst/>
                        </a:rPr>
                        <a:t>Classwork is of a good standard and completed on time</a:t>
                      </a:r>
                    </a:p>
                  </a:txBody>
                  <a:tcPr marL="0" marR="0" marT="0" marB="0"/>
                </a:tc>
                <a:extLst>
                  <a:ext uri="{0D108BD9-81ED-4DB2-BD59-A6C34878D82A}">
                    <a16:rowId xmlns:a16="http://schemas.microsoft.com/office/drawing/2014/main" val="4163332276"/>
                  </a:ext>
                </a:extLst>
              </a:tr>
              <a:tr h="172064">
                <a:tc>
                  <a:txBody>
                    <a:bodyPr/>
                    <a:lstStyle/>
                    <a:p>
                      <a:pPr algn="ctr" fontAlgn="t"/>
                      <a:r>
                        <a:rPr lang="en-GB" sz="2000" b="1">
                          <a:effectLst/>
                        </a:rPr>
                        <a:t>Needs improvement</a:t>
                      </a:r>
                    </a:p>
                  </a:txBody>
                  <a:tcPr marL="0" marR="0" marT="0" marB="0"/>
                </a:tc>
                <a:tc>
                  <a:txBody>
                    <a:bodyPr/>
                    <a:lstStyle/>
                    <a:p>
                      <a:pPr algn="l" fontAlgn="t"/>
                      <a:r>
                        <a:rPr lang="en-GB" sz="1600" b="1">
                          <a:effectLst/>
                        </a:rPr>
                        <a:t>Classwork often inconsistent and regularly needs redirecting</a:t>
                      </a:r>
                    </a:p>
                  </a:txBody>
                  <a:tcPr marL="0" marR="0" marT="0" marB="0"/>
                </a:tc>
                <a:extLst>
                  <a:ext uri="{0D108BD9-81ED-4DB2-BD59-A6C34878D82A}">
                    <a16:rowId xmlns:a16="http://schemas.microsoft.com/office/drawing/2014/main" val="3464044824"/>
                  </a:ext>
                </a:extLst>
              </a:tr>
              <a:tr h="181306">
                <a:tc gridSpan="2">
                  <a:txBody>
                    <a:bodyPr/>
                    <a:lstStyle/>
                    <a:p>
                      <a:pPr algn="ctr" fontAlgn="t"/>
                      <a:r>
                        <a:rPr lang="en-GB" sz="2000" b="1">
                          <a:effectLst/>
                        </a:rPr>
                        <a:t>Homework</a:t>
                      </a:r>
                    </a:p>
                  </a:txBody>
                  <a:tcPr marL="0" marR="0" marT="0" marB="0"/>
                </a:tc>
                <a:tc hMerge="1">
                  <a:txBody>
                    <a:bodyPr/>
                    <a:lstStyle/>
                    <a:p>
                      <a:endParaRPr lang="en-GB"/>
                    </a:p>
                  </a:txBody>
                  <a:tcPr/>
                </a:tc>
                <a:extLst>
                  <a:ext uri="{0D108BD9-81ED-4DB2-BD59-A6C34878D82A}">
                    <a16:rowId xmlns:a16="http://schemas.microsoft.com/office/drawing/2014/main" val="1262888740"/>
                  </a:ext>
                </a:extLst>
              </a:tr>
              <a:tr h="377200">
                <a:tc>
                  <a:txBody>
                    <a:bodyPr/>
                    <a:lstStyle/>
                    <a:p>
                      <a:pPr algn="ctr" fontAlgn="t"/>
                      <a:r>
                        <a:rPr lang="en-GB" sz="2000" b="1">
                          <a:effectLst/>
                        </a:rPr>
                        <a:t>Outstanding</a:t>
                      </a:r>
                    </a:p>
                  </a:txBody>
                  <a:tcPr marL="0" marR="0" marT="0" marB="0"/>
                </a:tc>
                <a:tc>
                  <a:txBody>
                    <a:bodyPr/>
                    <a:lstStyle/>
                    <a:p>
                      <a:pPr algn="l" fontAlgn="t"/>
                      <a:r>
                        <a:rPr lang="en-GB" sz="1600" b="1">
                          <a:effectLst/>
                        </a:rPr>
                        <a:t>Homework produced is consistently outstanding and is always handed in on time</a:t>
                      </a:r>
                    </a:p>
                  </a:txBody>
                  <a:tcPr marL="0" marR="0" marT="0" marB="0"/>
                </a:tc>
                <a:extLst>
                  <a:ext uri="{0D108BD9-81ED-4DB2-BD59-A6C34878D82A}">
                    <a16:rowId xmlns:a16="http://schemas.microsoft.com/office/drawing/2014/main" val="772156555"/>
                  </a:ext>
                </a:extLst>
              </a:tr>
              <a:tr h="251826">
                <a:tc>
                  <a:txBody>
                    <a:bodyPr/>
                    <a:lstStyle/>
                    <a:p>
                      <a:pPr algn="ctr" fontAlgn="t"/>
                      <a:r>
                        <a:rPr lang="en-GB" sz="2000" b="1">
                          <a:effectLst/>
                        </a:rPr>
                        <a:t>Good</a:t>
                      </a:r>
                    </a:p>
                  </a:txBody>
                  <a:tcPr marL="0" marR="0" marT="0" marB="0"/>
                </a:tc>
                <a:tc>
                  <a:txBody>
                    <a:bodyPr/>
                    <a:lstStyle/>
                    <a:p>
                      <a:pPr algn="l" fontAlgn="t"/>
                      <a:r>
                        <a:rPr lang="en-GB" sz="1600" b="1">
                          <a:effectLst/>
                        </a:rPr>
                        <a:t>Homework is of a good standard and handed in regularly on time</a:t>
                      </a:r>
                    </a:p>
                  </a:txBody>
                  <a:tcPr marL="0" marR="0" marT="0" marB="0"/>
                </a:tc>
                <a:extLst>
                  <a:ext uri="{0D108BD9-81ED-4DB2-BD59-A6C34878D82A}">
                    <a16:rowId xmlns:a16="http://schemas.microsoft.com/office/drawing/2014/main" val="1927006800"/>
                  </a:ext>
                </a:extLst>
              </a:tr>
              <a:tr h="181306">
                <a:tc>
                  <a:txBody>
                    <a:bodyPr/>
                    <a:lstStyle/>
                    <a:p>
                      <a:pPr algn="ctr" fontAlgn="t"/>
                      <a:r>
                        <a:rPr lang="en-GB" sz="2000" b="1">
                          <a:effectLst/>
                        </a:rPr>
                        <a:t>Needs improvement</a:t>
                      </a:r>
                    </a:p>
                  </a:txBody>
                  <a:tcPr marL="0" marR="0" marT="0" marB="0"/>
                </a:tc>
                <a:tc>
                  <a:txBody>
                    <a:bodyPr/>
                    <a:lstStyle/>
                    <a:p>
                      <a:pPr algn="l" fontAlgn="t"/>
                      <a:r>
                        <a:rPr lang="en-GB" sz="1600" b="1">
                          <a:effectLst/>
                        </a:rPr>
                        <a:t>Homework is inconsistent</a:t>
                      </a:r>
                    </a:p>
                  </a:txBody>
                  <a:tcPr marL="0" marR="0" marT="0" marB="0"/>
                </a:tc>
                <a:extLst>
                  <a:ext uri="{0D108BD9-81ED-4DB2-BD59-A6C34878D82A}">
                    <a16:rowId xmlns:a16="http://schemas.microsoft.com/office/drawing/2014/main" val="2789473152"/>
                  </a:ext>
                </a:extLst>
              </a:tr>
            </a:tbl>
          </a:graphicData>
        </a:graphic>
      </p:graphicFrame>
      <p:sp>
        <p:nvSpPr>
          <p:cNvPr id="16" name="TextBox 15">
            <a:extLst>
              <a:ext uri="{FF2B5EF4-FFF2-40B4-BE49-F238E27FC236}">
                <a16:creationId xmlns:a16="http://schemas.microsoft.com/office/drawing/2014/main" id="{E31743A2-6191-489B-BA37-A1161399D937}"/>
              </a:ext>
            </a:extLst>
          </p:cNvPr>
          <p:cNvSpPr txBox="1"/>
          <p:nvPr/>
        </p:nvSpPr>
        <p:spPr>
          <a:xfrm>
            <a:off x="4037824" y="187532"/>
            <a:ext cx="8154176" cy="646331"/>
          </a:xfrm>
          <a:prstGeom prst="rect">
            <a:avLst/>
          </a:prstGeom>
          <a:noFill/>
        </p:spPr>
        <p:txBody>
          <a:bodyPr wrap="square">
            <a:spAutoFit/>
          </a:bodyPr>
          <a:lstStyle/>
          <a:p>
            <a:pPr lvl="0"/>
            <a:r>
              <a:rPr lang="en-GB"/>
              <a:t>You will receive three progress reports per academic year, one at the end of each full term.</a:t>
            </a:r>
          </a:p>
        </p:txBody>
      </p:sp>
      <p:sp>
        <p:nvSpPr>
          <p:cNvPr id="18" name="TextBox 17">
            <a:extLst>
              <a:ext uri="{FF2B5EF4-FFF2-40B4-BE49-F238E27FC236}">
                <a16:creationId xmlns:a16="http://schemas.microsoft.com/office/drawing/2014/main" id="{AB8E54E1-D9CD-483E-9EB0-CCBAF8B7A496}"/>
              </a:ext>
            </a:extLst>
          </p:cNvPr>
          <p:cNvSpPr txBox="1"/>
          <p:nvPr/>
        </p:nvSpPr>
        <p:spPr>
          <a:xfrm>
            <a:off x="4037819" y="824705"/>
            <a:ext cx="8154176" cy="646331"/>
          </a:xfrm>
          <a:prstGeom prst="rect">
            <a:avLst/>
          </a:prstGeom>
          <a:noFill/>
        </p:spPr>
        <p:txBody>
          <a:bodyPr wrap="square">
            <a:spAutoFit/>
          </a:bodyPr>
          <a:lstStyle/>
          <a:p>
            <a:pPr lvl="0"/>
            <a:r>
              <a:rPr lang="en-GB"/>
              <a:t>You will receive</a:t>
            </a:r>
            <a:r>
              <a:rPr lang="en-GB">
                <a:latin typeface="Calibri Light" panose="020F0302020204030204"/>
              </a:rPr>
              <a:t>,</a:t>
            </a:r>
            <a:r>
              <a:rPr lang="en-GB"/>
              <a:t> per subject</a:t>
            </a:r>
            <a:r>
              <a:rPr lang="en-GB">
                <a:latin typeface="Calibri Light" panose="020F0302020204030204"/>
              </a:rPr>
              <a:t>,</a:t>
            </a:r>
            <a:r>
              <a:rPr lang="en-GB"/>
              <a:t> an assessment of how your child is working. Depending on the threshold your child is in you will be given the letter and a number</a:t>
            </a:r>
            <a:r>
              <a:rPr lang="en-GB">
                <a:latin typeface="Calibri Light" panose="020F0302020204030204"/>
              </a:rPr>
              <a:t>.</a:t>
            </a:r>
            <a:endParaRPr lang="en-US"/>
          </a:p>
        </p:txBody>
      </p:sp>
    </p:spTree>
    <p:extLst>
      <p:ext uri="{BB962C8B-B14F-4D97-AF65-F5344CB8AC3E}">
        <p14:creationId xmlns:p14="http://schemas.microsoft.com/office/powerpoint/2010/main" val="2903607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B833-3F55-45B6-B8FF-F75222772C49}"/>
              </a:ext>
            </a:extLst>
          </p:cNvPr>
          <p:cNvSpPr>
            <a:spLocks noGrp="1"/>
          </p:cNvSpPr>
          <p:nvPr>
            <p:ph type="title"/>
          </p:nvPr>
        </p:nvSpPr>
        <p:spPr>
          <a:xfrm>
            <a:off x="520315" y="331258"/>
            <a:ext cx="10515600" cy="1325563"/>
          </a:xfrm>
        </p:spPr>
        <p:txBody>
          <a:bodyPr/>
          <a:lstStyle/>
          <a:p>
            <a:pPr algn="ctr"/>
            <a:r>
              <a:rPr lang="en-GB" b="1"/>
              <a:t>Homework</a:t>
            </a:r>
          </a:p>
        </p:txBody>
      </p:sp>
      <p:sp>
        <p:nvSpPr>
          <p:cNvPr id="3" name="Content Placeholder 2">
            <a:extLst>
              <a:ext uri="{FF2B5EF4-FFF2-40B4-BE49-F238E27FC236}">
                <a16:creationId xmlns:a16="http://schemas.microsoft.com/office/drawing/2014/main" id="{2B803FC1-26C8-47CA-A5B1-6640DE5D9769}"/>
              </a:ext>
            </a:extLst>
          </p:cNvPr>
          <p:cNvSpPr>
            <a:spLocks noGrp="1"/>
          </p:cNvSpPr>
          <p:nvPr>
            <p:ph idx="1"/>
          </p:nvPr>
        </p:nvSpPr>
        <p:spPr>
          <a:xfrm>
            <a:off x="639041" y="1924483"/>
            <a:ext cx="10515600" cy="4351338"/>
          </a:xfrm>
        </p:spPr>
        <p:txBody>
          <a:bodyPr vert="horz" lIns="91440" tIns="45720" rIns="91440" bIns="45720" rtlCol="0" anchor="t">
            <a:normAutofit/>
          </a:bodyPr>
          <a:lstStyle/>
          <a:p>
            <a:pPr algn="ctr"/>
            <a:r>
              <a:rPr lang="en-GB" sz="4000"/>
              <a:t>All homework is to be written in the planner by the pupil during the lesson.</a:t>
            </a:r>
          </a:p>
          <a:p>
            <a:pPr algn="ctr"/>
            <a:endParaRPr lang="en-GB" sz="4000"/>
          </a:p>
          <a:p>
            <a:pPr algn="ctr"/>
            <a:r>
              <a:rPr lang="en-GB" sz="4000"/>
              <a:t>Key pieces of homework will be set on Go 4 Schools and can be viewed by parents and pupils.</a:t>
            </a:r>
            <a:endParaRPr lang="en-GB" sz="4000">
              <a:cs typeface="Calibri"/>
            </a:endParaRPr>
          </a:p>
          <a:p>
            <a:endParaRPr lang="en-GB"/>
          </a:p>
          <a:p>
            <a:pPr marL="0" indent="0">
              <a:buNone/>
            </a:pPr>
            <a:endParaRPr lang="en-GB"/>
          </a:p>
        </p:txBody>
      </p:sp>
    </p:spTree>
    <p:extLst>
      <p:ext uri="{BB962C8B-B14F-4D97-AF65-F5344CB8AC3E}">
        <p14:creationId xmlns:p14="http://schemas.microsoft.com/office/powerpoint/2010/main" val="3992649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404" y="2205313"/>
            <a:ext cx="9144000" cy="2387600"/>
          </a:xfrm>
        </p:spPr>
        <p:txBody>
          <a:bodyPr/>
          <a:lstStyle/>
          <a:p>
            <a:pPr algn="ctr"/>
            <a:br>
              <a:rPr lang="en-GB"/>
            </a:br>
            <a:r>
              <a:rPr lang="en-GB"/>
              <a:t>Year 7 English</a:t>
            </a:r>
          </a:p>
        </p:txBody>
      </p:sp>
      <p:sp>
        <p:nvSpPr>
          <p:cNvPr id="3" name="Subtitle 2"/>
          <p:cNvSpPr>
            <a:spLocks noGrp="1"/>
          </p:cNvSpPr>
          <p:nvPr>
            <p:ph type="subTitle" idx="1"/>
          </p:nvPr>
        </p:nvSpPr>
        <p:spPr>
          <a:xfrm>
            <a:off x="1395664" y="4342392"/>
            <a:ext cx="9144000" cy="1655762"/>
          </a:xfrm>
        </p:spPr>
        <p:txBody>
          <a:bodyPr/>
          <a:lstStyle/>
          <a:p>
            <a:pPr algn="ctr"/>
            <a:endParaRPr lang="en-GB" b="1"/>
          </a:p>
          <a:p>
            <a:pPr algn="ctr"/>
            <a:endParaRPr lang="en-GB" b="1"/>
          </a:p>
        </p:txBody>
      </p:sp>
      <p:pic>
        <p:nvPicPr>
          <p:cNvPr id="8" name="Picture 7"/>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49498"/>
            <a:ext cx="12192000" cy="6122702"/>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101" t="19711" r="6250" b="10854"/>
          <a:stretch/>
        </p:blipFill>
        <p:spPr>
          <a:xfrm>
            <a:off x="2740040" y="1947850"/>
            <a:ext cx="6485603" cy="2782042"/>
          </a:xfrm>
          <a:prstGeom prst="rect">
            <a:avLst/>
          </a:prstGeom>
        </p:spPr>
      </p:pic>
    </p:spTree>
    <p:extLst>
      <p:ext uri="{BB962C8B-B14F-4D97-AF65-F5344CB8AC3E}">
        <p14:creationId xmlns:p14="http://schemas.microsoft.com/office/powerpoint/2010/main" val="166539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534" y="405137"/>
            <a:ext cx="10515600" cy="1325563"/>
          </a:xfrm>
        </p:spPr>
        <p:txBody>
          <a:bodyPr/>
          <a:lstStyle/>
          <a:p>
            <a:pPr algn="ctr"/>
            <a:r>
              <a:rPr lang="en-GB" b="1" err="1">
                <a:latin typeface="Calibri Light" panose="020F0302020204030204" pitchFamily="34" charset="0"/>
                <a:cs typeface="Calibri Light" panose="020F0302020204030204" pitchFamily="34" charset="0"/>
              </a:rPr>
              <a:t>Churchmead</a:t>
            </a:r>
            <a:r>
              <a:rPr lang="en-GB" b="1">
                <a:latin typeface="Calibri Light" panose="020F0302020204030204" pitchFamily="34" charset="0"/>
                <a:cs typeface="Calibri Light" panose="020F0302020204030204" pitchFamily="34" charset="0"/>
              </a:rPr>
              <a:t> School Y7 English</a:t>
            </a:r>
          </a:p>
        </p:txBody>
      </p:sp>
      <p:sp>
        <p:nvSpPr>
          <p:cNvPr id="3" name="Content Placeholder 2"/>
          <p:cNvSpPr>
            <a:spLocks noGrp="1"/>
          </p:cNvSpPr>
          <p:nvPr>
            <p:ph idx="1"/>
          </p:nvPr>
        </p:nvSpPr>
        <p:spPr>
          <a:xfrm>
            <a:off x="210801" y="1556684"/>
            <a:ext cx="11725406" cy="4351338"/>
          </a:xfrm>
        </p:spPr>
        <p:txBody>
          <a:bodyPr vert="horz" lIns="91440" tIns="45720" rIns="91440" bIns="45720" rtlCol="0" anchor="t">
            <a:normAutofit/>
          </a:bodyPr>
          <a:lstStyle/>
          <a:p>
            <a:r>
              <a:rPr lang="en-US">
                <a:solidFill>
                  <a:schemeClr val="tx1">
                    <a:lumMod val="95000"/>
                    <a:lumOff val="5000"/>
                  </a:schemeClr>
                </a:solidFill>
              </a:rPr>
              <a:t>We want to continue building on the strong foundations of the work done in primary school.</a:t>
            </a:r>
          </a:p>
          <a:p>
            <a:r>
              <a:rPr lang="en-US">
                <a:solidFill>
                  <a:schemeClr val="tx1">
                    <a:lumMod val="95000"/>
                    <a:lumOff val="5000"/>
                  </a:schemeClr>
                </a:solidFill>
              </a:rPr>
              <a:t>We aim to provide a rigorous and comprehensive </a:t>
            </a:r>
            <a:r>
              <a:rPr lang="en-US" err="1">
                <a:solidFill>
                  <a:schemeClr val="tx1">
                    <a:lumMod val="95000"/>
                    <a:lumOff val="5000"/>
                  </a:schemeClr>
                </a:solidFill>
              </a:rPr>
              <a:t>programme</a:t>
            </a:r>
            <a:r>
              <a:rPr lang="en-US">
                <a:solidFill>
                  <a:schemeClr val="tx1">
                    <a:lumMod val="95000"/>
                    <a:lumOff val="5000"/>
                  </a:schemeClr>
                </a:solidFill>
              </a:rPr>
              <a:t> of study - ensuring a clear progressive route to GCSE.</a:t>
            </a:r>
            <a:endParaRPr lang="en-US">
              <a:solidFill>
                <a:schemeClr val="tx1">
                  <a:lumMod val="95000"/>
                  <a:lumOff val="5000"/>
                </a:schemeClr>
              </a:solidFill>
              <a:ea typeface="Calibri"/>
              <a:cs typeface="Calibri"/>
            </a:endParaRPr>
          </a:p>
          <a:p>
            <a:r>
              <a:rPr lang="en-US">
                <a:solidFill>
                  <a:schemeClr val="tx1">
                    <a:lumMod val="95000"/>
                    <a:lumOff val="5000"/>
                  </a:schemeClr>
                </a:solidFill>
              </a:rPr>
              <a:t>Students will have multiple opportunities to develop reading, writing and spoken language in their lessons.</a:t>
            </a:r>
            <a:endParaRPr lang="en-GB">
              <a:solidFill>
                <a:schemeClr val="tx1">
                  <a:lumMod val="95000"/>
                  <a:lumOff val="5000"/>
                </a:schemeClr>
              </a:solidFill>
            </a:endParaRPr>
          </a:p>
        </p:txBody>
      </p:sp>
      <p:pic>
        <p:nvPicPr>
          <p:cNvPr id="4" name="Picture 3"/>
          <p:cNvPicPr>
            <a:picLocks noChangeAspect="1"/>
          </p:cNvPicPr>
          <p:nvPr/>
        </p:nvPicPr>
        <p:blipFill>
          <a:blip r:embed="rId2"/>
          <a:stretch>
            <a:fillRect/>
          </a:stretch>
        </p:blipFill>
        <p:spPr>
          <a:xfrm>
            <a:off x="236950" y="4704057"/>
            <a:ext cx="2455047" cy="13586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p:cNvPicPr>
            <a:picLocks noChangeAspect="1"/>
          </p:cNvPicPr>
          <p:nvPr/>
        </p:nvPicPr>
        <p:blipFill>
          <a:blip r:embed="rId3"/>
          <a:stretch>
            <a:fillRect/>
          </a:stretch>
        </p:blipFill>
        <p:spPr>
          <a:xfrm>
            <a:off x="2988555" y="4319673"/>
            <a:ext cx="2628900" cy="1743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4"/>
          <a:stretch>
            <a:fillRect/>
          </a:stretch>
        </p:blipFill>
        <p:spPr>
          <a:xfrm>
            <a:off x="5911382" y="4460968"/>
            <a:ext cx="2601456" cy="144705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06765" y="4319673"/>
            <a:ext cx="3129442" cy="17608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55811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6AF154B-4BF4-4F45-AF47-C0B25F94C169}"/>
              </a:ext>
            </a:extLst>
          </p:cNvPr>
          <p:cNvSpPr txBox="1"/>
          <p:nvPr/>
        </p:nvSpPr>
        <p:spPr>
          <a:xfrm>
            <a:off x="859496" y="652647"/>
            <a:ext cx="10907961" cy="73565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400" b="1" kern="1200" dirty="0">
                <a:latin typeface="+mj-lt"/>
                <a:ea typeface="+mj-ea"/>
                <a:cs typeface="+mj-cs"/>
              </a:rPr>
              <a:t>An overview of the Year 7 curriculum</a:t>
            </a:r>
          </a:p>
        </p:txBody>
      </p:sp>
      <p:pic>
        <p:nvPicPr>
          <p:cNvPr id="2" name="Picture 1" descr="A close-up of a book&#10;&#10;Description automatically generated">
            <a:extLst>
              <a:ext uri="{FF2B5EF4-FFF2-40B4-BE49-F238E27FC236}">
                <a16:creationId xmlns:a16="http://schemas.microsoft.com/office/drawing/2014/main" id="{90EFA223-AA56-679A-0E23-DEEA907C9CE6}"/>
              </a:ext>
            </a:extLst>
          </p:cNvPr>
          <p:cNvPicPr>
            <a:picLocks noChangeAspect="1"/>
          </p:cNvPicPr>
          <p:nvPr/>
        </p:nvPicPr>
        <p:blipFill rotWithShape="1">
          <a:blip r:embed="rId2"/>
          <a:srcRect l="-1571" t="4799" r="6383" b="4574"/>
          <a:stretch/>
        </p:blipFill>
        <p:spPr>
          <a:xfrm>
            <a:off x="358384" y="2034990"/>
            <a:ext cx="11409073" cy="3478304"/>
          </a:xfrm>
          <a:prstGeom prst="rect">
            <a:avLst/>
          </a:prstGeom>
        </p:spPr>
      </p:pic>
    </p:spTree>
    <p:extLst>
      <p:ext uri="{BB962C8B-B14F-4D97-AF65-F5344CB8AC3E}">
        <p14:creationId xmlns:p14="http://schemas.microsoft.com/office/powerpoint/2010/main" val="3030411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092" y="121807"/>
            <a:ext cx="4529323" cy="1516318"/>
          </a:xfrm>
          <a:solidFill>
            <a:schemeClr val="accent1">
              <a:lumMod val="20000"/>
              <a:lumOff val="80000"/>
            </a:schemeClr>
          </a:solidFill>
        </p:spPr>
        <p:txBody>
          <a:bodyPr>
            <a:normAutofit/>
          </a:bodyPr>
          <a:lstStyle/>
          <a:p>
            <a:r>
              <a:rPr lang="en-GB" b="1">
                <a:solidFill>
                  <a:srgbClr val="0070C0"/>
                </a:solidFill>
              </a:rPr>
              <a:t>Assessment in English</a:t>
            </a:r>
          </a:p>
        </p:txBody>
      </p:sp>
      <p:sp>
        <p:nvSpPr>
          <p:cNvPr id="5" name="Title 1"/>
          <p:cNvSpPr txBox="1">
            <a:spLocks/>
          </p:cNvSpPr>
          <p:nvPr/>
        </p:nvSpPr>
        <p:spPr>
          <a:xfrm>
            <a:off x="152146" y="1635253"/>
            <a:ext cx="4524489" cy="4568949"/>
          </a:xfrm>
          <a:prstGeom prst="rect">
            <a:avLst/>
          </a:prstGeom>
          <a:solidFill>
            <a:schemeClr val="accent1">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marL="571500" indent="-571500">
              <a:lnSpc>
                <a:spcPct val="160000"/>
              </a:lnSpc>
              <a:buFont typeface="Wingdings" panose="05000000000000000000" pitchFamily="2" charset="2"/>
              <a:buChar char="ü"/>
            </a:pPr>
            <a:r>
              <a:rPr lang="en-GB" sz="4000"/>
              <a:t>WWW/EBI/NTIW</a:t>
            </a:r>
            <a:endParaRPr lang="en-GB" sz="4000">
              <a:ea typeface="Calibri"/>
              <a:cs typeface="Calibri"/>
            </a:endParaRPr>
          </a:p>
          <a:p>
            <a:pPr marL="571500" indent="-571500">
              <a:lnSpc>
                <a:spcPct val="160000"/>
              </a:lnSpc>
              <a:buFont typeface="Wingdings" panose="05000000000000000000" pitchFamily="2" charset="2"/>
              <a:buChar char="ü"/>
            </a:pPr>
            <a:r>
              <a:rPr lang="en-GB" sz="4000"/>
              <a:t>Half-termly     assessments</a:t>
            </a:r>
            <a:endParaRPr lang="en-GB" sz="4000">
              <a:ea typeface="Calibri"/>
              <a:cs typeface="Calibri"/>
            </a:endParaRPr>
          </a:p>
          <a:p>
            <a:pPr marL="571500" indent="-571500">
              <a:lnSpc>
                <a:spcPct val="160000"/>
              </a:lnSpc>
              <a:buFont typeface="Wingdings" panose="05000000000000000000" pitchFamily="2" charset="2"/>
              <a:buChar char="ü"/>
            </a:pPr>
            <a:r>
              <a:rPr lang="en-GB" sz="4000"/>
              <a:t>Clearly linked to GCSE skills</a:t>
            </a:r>
            <a:endParaRPr lang="en-GB" sz="4000">
              <a:ea typeface="Calibri"/>
              <a:cs typeface="Calibri"/>
            </a:endParaRPr>
          </a:p>
        </p:txBody>
      </p:sp>
      <p:pic>
        <p:nvPicPr>
          <p:cNvPr id="8" name="Picture 7" descr="A screen shot of a computer&#10;&#10;Description automatically generated">
            <a:extLst>
              <a:ext uri="{FF2B5EF4-FFF2-40B4-BE49-F238E27FC236}">
                <a16:creationId xmlns:a16="http://schemas.microsoft.com/office/drawing/2014/main" id="{2806E422-A128-3200-8141-2A23CDC0F0DE}"/>
              </a:ext>
            </a:extLst>
          </p:cNvPr>
          <p:cNvPicPr>
            <a:picLocks noChangeAspect="1"/>
          </p:cNvPicPr>
          <p:nvPr/>
        </p:nvPicPr>
        <p:blipFill>
          <a:blip r:embed="rId2"/>
          <a:stretch>
            <a:fillRect/>
          </a:stretch>
        </p:blipFill>
        <p:spPr>
          <a:xfrm>
            <a:off x="7694421" y="522349"/>
            <a:ext cx="4894006" cy="278903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6BC97EB3-999C-ACA9-1956-D3D4756D5EB0}"/>
              </a:ext>
            </a:extLst>
          </p:cNvPr>
          <p:cNvPicPr>
            <a:picLocks noChangeAspect="1"/>
          </p:cNvPicPr>
          <p:nvPr/>
        </p:nvPicPr>
        <p:blipFill>
          <a:blip r:embed="rId3"/>
          <a:stretch>
            <a:fillRect/>
          </a:stretch>
        </p:blipFill>
        <p:spPr>
          <a:xfrm>
            <a:off x="4689530" y="-2052"/>
            <a:ext cx="3711592" cy="3899324"/>
          </a:xfrm>
          <a:prstGeom prst="rect">
            <a:avLst/>
          </a:prstGeom>
        </p:spPr>
      </p:pic>
      <p:pic>
        <p:nvPicPr>
          <p:cNvPr id="4" name="Picture 3" descr="A white paper with black text&#10;&#10;Description automatically generated">
            <a:extLst>
              <a:ext uri="{FF2B5EF4-FFF2-40B4-BE49-F238E27FC236}">
                <a16:creationId xmlns:a16="http://schemas.microsoft.com/office/drawing/2014/main" id="{91911C76-2C25-F9EC-2719-6D464581CCCA}"/>
              </a:ext>
            </a:extLst>
          </p:cNvPr>
          <p:cNvPicPr>
            <a:picLocks noChangeAspect="1"/>
          </p:cNvPicPr>
          <p:nvPr/>
        </p:nvPicPr>
        <p:blipFill>
          <a:blip r:embed="rId4"/>
          <a:stretch>
            <a:fillRect/>
          </a:stretch>
        </p:blipFill>
        <p:spPr>
          <a:xfrm rot="1140000">
            <a:off x="7264173" y="3087417"/>
            <a:ext cx="3925615" cy="3306212"/>
          </a:xfrm>
          <a:prstGeom prst="rect">
            <a:avLst/>
          </a:prstGeom>
        </p:spPr>
      </p:pic>
    </p:spTree>
    <p:extLst>
      <p:ext uri="{BB962C8B-B14F-4D97-AF65-F5344CB8AC3E}">
        <p14:creationId xmlns:p14="http://schemas.microsoft.com/office/powerpoint/2010/main" val="3876745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3350901-0621-4260-B88E-3DC9E5241351}"/>
              </a:ext>
            </a:extLst>
          </p:cNvPr>
          <p:cNvSpPr txBox="1"/>
          <p:nvPr/>
        </p:nvSpPr>
        <p:spPr>
          <a:xfrm>
            <a:off x="1525809" y="309733"/>
            <a:ext cx="5089990" cy="769441"/>
          </a:xfrm>
          <a:prstGeom prst="rect">
            <a:avLst/>
          </a:prstGeom>
          <a:noFill/>
        </p:spPr>
        <p:txBody>
          <a:bodyPr wrap="square" lIns="91440" tIns="45720" rIns="91440" bIns="45720" rtlCol="0" anchor="t">
            <a:spAutoFit/>
          </a:bodyPr>
          <a:lstStyle/>
          <a:p>
            <a:r>
              <a:rPr lang="en-GB" sz="4400" b="1">
                <a:latin typeface="Calibri Light"/>
                <a:ea typeface="Calibri Light"/>
                <a:cs typeface="Calibri Light"/>
              </a:rPr>
              <a:t>Homework in English</a:t>
            </a:r>
            <a:endParaRPr lang="en-GB" sz="4400">
              <a:latin typeface="Calibri Light"/>
              <a:ea typeface="Calibri Light"/>
              <a:cs typeface="Calibri Light"/>
            </a:endParaRPr>
          </a:p>
        </p:txBody>
      </p:sp>
      <p:sp>
        <p:nvSpPr>
          <p:cNvPr id="2" name="TextBox 1">
            <a:extLst>
              <a:ext uri="{FF2B5EF4-FFF2-40B4-BE49-F238E27FC236}">
                <a16:creationId xmlns:a16="http://schemas.microsoft.com/office/drawing/2014/main" id="{197B9E13-A782-659A-2A3A-005EDBAB6427}"/>
              </a:ext>
            </a:extLst>
          </p:cNvPr>
          <p:cNvSpPr txBox="1"/>
          <p:nvPr/>
        </p:nvSpPr>
        <p:spPr>
          <a:xfrm>
            <a:off x="380998" y="1550275"/>
            <a:ext cx="604853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Homework is set weekly and we divide this into two parts:</a:t>
            </a:r>
          </a:p>
          <a:p>
            <a:endParaRPr lang="en-US">
              <a:ea typeface="Calibri"/>
              <a:cs typeface="Calibri"/>
            </a:endParaRPr>
          </a:p>
          <a:p>
            <a:pPr marL="342900" indent="-342900">
              <a:buAutoNum type="arabicPeriod"/>
            </a:pPr>
            <a:r>
              <a:rPr lang="en-US" b="1">
                <a:ea typeface="Calibri"/>
                <a:cs typeface="Calibri"/>
              </a:rPr>
              <a:t>READING: Year 7 students should read for at least half an hour a week at home. </a:t>
            </a:r>
          </a:p>
          <a:p>
            <a:endParaRPr lang="en-US">
              <a:ea typeface="Calibri"/>
              <a:cs typeface="Calibri"/>
            </a:endParaRPr>
          </a:p>
          <a:p>
            <a:r>
              <a:rPr lang="en-US">
                <a:ea typeface="Calibri"/>
                <a:cs typeface="Calibri"/>
              </a:rPr>
              <a:t>Ideally, students will be encouraged to read for 15 minutes each night before bed – which  amounts to 1 hour, 45 minutes without really noticing! </a:t>
            </a:r>
            <a:endParaRPr lang="en-US"/>
          </a:p>
          <a:p>
            <a:endParaRPr lang="en-US">
              <a:ea typeface="Calibri"/>
              <a:cs typeface="Calibri"/>
            </a:endParaRPr>
          </a:p>
          <a:p>
            <a:r>
              <a:rPr lang="en-US" b="1">
                <a:ea typeface="Calibri"/>
                <a:cs typeface="Calibri"/>
              </a:rPr>
              <a:t>2. WRITTEN WORK: Year 7 students will complete a further  weekly written homework.</a:t>
            </a:r>
          </a:p>
          <a:p>
            <a:endParaRPr lang="en-US" b="1">
              <a:ea typeface="Calibri"/>
              <a:cs typeface="Calibri"/>
            </a:endParaRPr>
          </a:p>
          <a:p>
            <a:r>
              <a:rPr lang="en-US">
                <a:ea typeface="Calibri"/>
                <a:cs typeface="Calibri"/>
              </a:rPr>
              <a:t> This is self-selected from the homework grid supplied at the beginning of each term's work. A minimum amount is set, house points are awarded – and positive phone calls home made – for those who exceed expectations!</a:t>
            </a:r>
            <a:endParaRPr lang="en-US"/>
          </a:p>
        </p:txBody>
      </p:sp>
      <p:pic>
        <p:nvPicPr>
          <p:cNvPr id="5" name="Picture 4" descr="A white rectangular box with black text&#10;&#10;Description automatically generated">
            <a:extLst>
              <a:ext uri="{FF2B5EF4-FFF2-40B4-BE49-F238E27FC236}">
                <a16:creationId xmlns:a16="http://schemas.microsoft.com/office/drawing/2014/main" id="{1A68D58A-DB09-A13C-D0CD-0C29655EF256}"/>
              </a:ext>
            </a:extLst>
          </p:cNvPr>
          <p:cNvPicPr>
            <a:picLocks noChangeAspect="1"/>
          </p:cNvPicPr>
          <p:nvPr/>
        </p:nvPicPr>
        <p:blipFill>
          <a:blip r:embed="rId2"/>
          <a:stretch>
            <a:fillRect/>
          </a:stretch>
        </p:blipFill>
        <p:spPr>
          <a:xfrm rot="1380000">
            <a:off x="6748591" y="2439511"/>
            <a:ext cx="5147440" cy="3023613"/>
          </a:xfrm>
          <a:prstGeom prst="rect">
            <a:avLst/>
          </a:prstGeom>
        </p:spPr>
      </p:pic>
      <p:pic>
        <p:nvPicPr>
          <p:cNvPr id="3" name="Picture 2" descr="A white rectangular grid with black text&#10;&#10;Description automatically generated">
            <a:extLst>
              <a:ext uri="{FF2B5EF4-FFF2-40B4-BE49-F238E27FC236}">
                <a16:creationId xmlns:a16="http://schemas.microsoft.com/office/drawing/2014/main" id="{9929A21D-CA97-28F6-DBCD-5B854D66A249}"/>
              </a:ext>
            </a:extLst>
          </p:cNvPr>
          <p:cNvPicPr>
            <a:picLocks noChangeAspect="1"/>
          </p:cNvPicPr>
          <p:nvPr/>
        </p:nvPicPr>
        <p:blipFill>
          <a:blip r:embed="rId3"/>
          <a:stretch>
            <a:fillRect/>
          </a:stretch>
        </p:blipFill>
        <p:spPr>
          <a:xfrm>
            <a:off x="6560320" y="531509"/>
            <a:ext cx="5528441" cy="3411932"/>
          </a:xfrm>
          <a:prstGeom prst="rect">
            <a:avLst/>
          </a:prstGeom>
        </p:spPr>
      </p:pic>
    </p:spTree>
    <p:extLst>
      <p:ext uri="{BB962C8B-B14F-4D97-AF65-F5344CB8AC3E}">
        <p14:creationId xmlns:p14="http://schemas.microsoft.com/office/powerpoint/2010/main" val="250162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06537C-2A0F-4B5D-B1C0-7570756B171C}"/>
              </a:ext>
            </a:extLst>
          </p:cNvPr>
          <p:cNvPicPr/>
          <p:nvPr/>
        </p:nvPicPr>
        <p:blipFill rotWithShape="1">
          <a:blip r:embed="rId3">
            <a:extLst>
              <a:ext uri="{28A0092B-C50C-407E-A947-70E740481C1C}">
                <a14:useLocalDpi xmlns:a14="http://schemas.microsoft.com/office/drawing/2010/main" val="0"/>
              </a:ext>
            </a:extLst>
          </a:blip>
          <a:srcRect t="4326" b="21182"/>
          <a:stretch/>
        </p:blipFill>
        <p:spPr>
          <a:xfrm>
            <a:off x="457200" y="457200"/>
            <a:ext cx="11277600" cy="5943600"/>
          </a:xfrm>
          <a:prstGeom prst="rect">
            <a:avLst/>
          </a:prstGeom>
        </p:spPr>
      </p:pic>
      <p:sp>
        <p:nvSpPr>
          <p:cNvPr id="7" name="AutoShape 2" descr="data:image/jpg;base64,%20/9j/4AAQSkZJRgABAQEAYABgAAD/2wBDAAUDBAQEAwUEBAQFBQUGBwwIBwcHBw8LCwkMEQ8SEhEPERETFhwXExQaFRERGCEYGh0dHx8fExciJCIeJBweHx7/2wBDAQUFBQcGBw4ICA4eFBEUHh4eHh4eHh4eHh4eHh4eHh4eHh4eHh4eHh4eHh4eHh4eHh4eHh4eHh4eHh4eHh4eHh7/wAARCAMYBOY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DQAtFJzRQAtFIKW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IaAKuqXa2NjLdMM7BnGcZPpVfRNXttSh3RttkH3kPUVkePrzbBDZqeXO9voP8A69clbTzW8yzQOUdeQRX59nPF08uzNUUrwSV/U9fDZcq1Dm6nq1LWD4d16PUAIJ8R3IHTPDfSt2vtMDj6GOoqtQldM8yrSnSlyzWotFFFdpm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BoqvqUwtrKaduAiE1nVqKnBzeyQ4q7sef+KLr7VrU7A5RDsX8KzKVmLsXblmOSfc1seEdPS+1FjMgaGNDkHoSelfz97OrnGYtQ+KcmfYOUcNQV+iMdWZWDoSGByCDyDXZ+GfEAudtnesBP0Vz0f/AOvWbr/huW13XFkGlh6lOrL/APWrnhweOD+VelQr5hwzi7VFp1XRryMJwo46neO/5HrIpRXK+F/EHm7bO+f950SQ/wAXsfeupU8V+w5XmlDMqCrUXp1XVep83XoToT5ZIWiiivSM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A1g+N7jytGMQ4MrBfw6mt30rjPH9xvu7e3B+4pY/j0/rXzvFWK+r5XVkt3p952YCn7TERRzFd34HtfJ0ozMMNM278O1cNGhkkWNerMAPxr1OxhFvaRQqMBFAr4bgHBe0xc8Q1pFfiz1c4q2godyUrXOeIvDkdyGuLILHP1K/wv/ga6SkPWv0zMctw+YUXSrxuvxXoeHRrToy5os8oljkhlMcisjqeQeCDXW+FNf8AM22N63z9I5CevsfetTXtFg1KPdxHcD7sgH6GuCvbW4sbgwToUcdPf3FfllbCY/hTF+2pe9Sf3Ndn5nvRq0swp8stJHqeeKUdK5jwprv2hVsrth5wGEc/xj0+tdMvSv1HLMzoZlh1XovR/g+x4NajOjNwkLRRRXo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paDQAhrzrxXN52u3BByFIQfgK9EkO1CfY15Xdyeddyzf33ZvzNfnviDiOXC06Pd3+7/hz2MnhzVJS7F/wrb/aNbgHZDvP4V6Mtcf8P7fMtxcnsAgrsRXocD4T2GWKdvjbf6GOa1Oau12CiiivsjzQxVDWdNt9StzFMuGx8rgcqav0hrHEYeniKbp1VeLKhOUHzRep5hqNjc6ZeeVKCGByjr/F7iuw8La4t9ELW4YC5Qf99j1rT1bT7fUbVobhf91u6n1rgL+0u9HvwCxVlO6OQdxX5nXwuJ4Vxf1ijeVCW67f10PchUp4+nyT0mj0ulFZPh3Vo9TtecCZOHX+v0rWHSv0nCYqli6Ma1J3izxKlOVOTjLdBRRRXS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VV1ea4t9LuZ7VUaaOJmQN0JAzzXllj8YJgB9u0VSfWKXGPzFctfGUqDSqO1zGrXhSaUmeu0veuA0/4q+G58C5S7tCepePcB+Kk/wAq6TTfFfhzUCPsusWjMf4Wfa35HBop4yhU+GaHGvTl8MjbopqSI4yjKw9Qc07NdSdzUKKM0UAFFFFABRRRQAUUUUAFBooNAFTV5vs+m3E3dY2I/KvLxXofjCTZoFxg9dq/mRXndfkniBWc8ZSpLovzf/APocnjanKXmd94Ih8vRRIePMYt+HSt4dKpaJGIdJto+n7sH8+auiv0rKMOsPgqVNdIo8TET56speYUUUV6JiFFFFABVLVtPg1G2aCZfdWA5U+oq7Qayr0Kdem6dRXi90VGTi7rc83dL3QNVHZ06Hs613ulX0OoWaXEJGG6j0PpUOuaZDqVqYnGHHKOOqmuO0y7udB1VoLhSI8gSKO/+0K+BoqrwxjPZyu8NN6P+VnrS5cdT5l8a/E9CoFRwyJLGskbBlYZBHcVIK/QYyUlzR2PHas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1DIyt0PBr5h8T2Tad4i1CyYY8qdgPoTkV9PkV4b8cNN+y+Ko75V+S7iBJA/iXg14meUeaip9medmML01LscDScH3FFe9eFdC8L+IvDVnqMujWTSSxjzCqYw44bp7ivBweDlim4xdmjzMPQdZtJ2PEtP1bVNPINjqN1b46BJSB+XSum0z4meKrMgS3MN4o7Tx8n8RivSbz4X+FJwfLt57dj3jmPH4GsS9+D9kRmz1i4iPpLGr/yxXoLL8fR/hy/E6lhcVT+F/iN0n4vWrYXVNKliPd4HDD8jj+ZrsdH8a+GdU2i31SFZD/yzlPltn6GvMdQ+E/iCEE2t1Z3QHQbijH8xj9a53UfBniexz5+jXJUd4xvH5rWkcbj6H8WFy1icTT+KNz6PSRZFDIysvYg5FOB5r5jsNY1/Q5R9nvb2zIP3GJC/wDfJ4rstF+LOr2+1dTs4L1B1ZP3b/1H8q7KWdUZaVFys3hmFN/GrHtdFcboXxH8M6ltSS6NjMf4LgbR/wB9dK66G4hmjEkMiSIejIwINepSr06qvCVzthUhNXiySikDUtalhQelFIaAOd8eybdKjjH8coB+mDXF2yGSeNB1ZgP1rrPiC2Le1jz1cn9P/r1zugR+ZrNomP8AlqCfw5r8b4qTxGfKl/hX9fefSYD3MI5ep6VGoRFUdAMU+m9qcK/YopJJI+bCiiiqAKKKKACiiigArG8S6OmpWxaMAXCD5D6+xrZpCOa5cbg6WMoyo1VdMunUlTkpR3OP8H6o9vOdLvCV5xHu/hPpXYL0rmPF+j+Yv9o2oxMnLherAd/qKveFdVGoWIWQjz48Bx6+9fOZJiKuArPLMS721g+67eqO3FRjVj7eHzXmbVFJmlr6088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1wfxt0v7d4U+2ouZLKQSf8BPB/pXe4qtqVnFfafcWcwyk0bI30IxWGJpKrSlDuZ1qftIOJ8rivWPgJrAxeaHK3I/fwg+nRh+eD+NeX6naS6fqNxYzLtkgkaNh7g1d8Jas2ieIrPUgTtikHmD1Q8MPyP8q+MwVV4fEJvpufP4eo6VVNn05QelRwyLLEkkbBkdQykdCDT6+5TufSBRS0UwKt5YWV4pW7tIJwe0iBq5nVPh14UvskaebVz/ABW7lMfh0/SuwoxWVShTqfHFMzlShLdHkWr/AAhkG5tK1VXHaO4TB/MdfyrnT4d8eeGJDNaR3caDktayb1P1A/wr3+givPnlFBu8Lxfkc0sBTveOjPGNC+K2qWTi31ywS528M6Dy5B9R0P6V6BoPjrw3rG1YL9YZj/yyn+Rs/jwa09Z0DR9WjKahptvP/tMnzD6Ec1w+t/CXTZ90mk3s1o/ZJf3if4j9alU8bh/hfOvxEo4mls+ZHpKsGGQQR7U6vF4rb4i+CzmESX1mp+6p85CPp95fwro/D/xU0u6YW+sW8mnT9C2C0ef5j8RW1PMad+WouV+ZpHFxvafuvzNX4hHM1ov+y5/lWb4OTfr0P+yGP6VY8Z3ltfSWk9pPHPEUOHjYMDz7UngVd2sOfSI/zr8xxaVbilduaP4JH1lJ2y+/kzu+1LSClFfryPnQooopgFFFFABRRR3oAKKy9a8Q6FojxprGtafp7SAmMXNwsZYDrjcRms//AITzwT/0N2hf+B8f+NUqcpbIlyiup0TKG68+1cdrFvJoOrpqNquLeQ/Oo6DPUVf/AOE88E/9DdoX/gfH/jUF94z8CXdq8E3izQmRxjm/j/xrys4yepjaScE1UjrF9n/wTow+KjSlq7p7nS2k8dzbpPE25HGQamHSuG8B6/ps13cabZapaahAj4SW3mWRQfTIPGRXbg8UZVjni6Cc1aa0kuzQV6Xs5WWqew6ikpa9MxCiiqmr6haaTpl1qV/OsFpaxNNNK3REUZJNNJvYC3RXzvH+1V4YbXBbt4f1JNML7ftZZdwX+8U649s5r6A068t9QsYL60lWW3uI1kicdGUjINb1sLVoW9pG1zKnWhUvyssUUUVzmoUUV558Q/jB4K8FXJsb/UWvNT6Cxsk82UHsCBwv4nNXTpyqO0VcmU4wV5M9Dor5w1P9qa1s7oRv4F1aFDyv2mVYnI9cYrsPh/8AtCeBfFV7Fp88s+iXspCxx3wAR29A4OM/XFdM8vxMI8zhoYxxVKTspHr9FNVtwBBBB6Ed6dXGdAUUUUAFFFFABRRRQAUUUhNAC0V5Z8ZfjVoPw3vINMms7jU9UlQSG3hYKI0PQsx6ZwcAelWvgx8XtC+JcdzBZ28+n6jaqGltZiDlT/ErDqK6Hha3sva8vumXt6fPyX1PSaKBRXOahRRRQAUUUUAFFFFABRRRQAUUUUAFFFFABRRRQAUUUUAFFU9W1TT9Js2vNTvrayt16yTyqij8TXj/AI1/aS8CaGWg0g3Ov3IOP9GXZF/323X8Aa2o4erWdqcbmc6sIfEz2yisL4feIl8WeDNL8RpatarfwCYQs24oCeme9btZSi4txe6Li1JXQUVS1fVNO0i0a81TULWxt16yXEoRR+Jrx7xr+0r4E0Rmg0cXWv3IOP8AR12RD/gbdfwBrWjhqtd2pxbInVhD4me3UVi+BteXxR4P0rxClu1suoWyziItuKbu2e9bVZSi4tplp3V0FFFFIYUUUUAFFcv8S/G+j+AfDMmu600piDiOKGIZeaQ9FX8jXmnw4/aQ8PeK/FFtoN7pF1pEt5IIrWWSRZEdz0RsfdJ7dq6KeFrVIOpGOiMpVqcZKLep7nRRRXOahRSd6BQAtFFFABRRRQAUUUUAFFFFABRRRQAUUUGgAoprHA615b41+O3gjw7fvplpLda/qSZBttMj83BHYt93P41pTpTqu0Fcic4wV5M9Uor5tn/aqs7e9MNz4J1OFQeVknVZAP8AdIr0n4afGnwT46nWxsbx7HUmA22d4Ajv/uno34Gt6mBxFOPPKOhnDFUpPlT1PSaKapz3pwrkNwooooAKKKKACimSSLGhd2VUAyzMcACvNvHHxy+HvhXzIZdZXU7xOPs1gPNbPoWHyj860p0p1XaCuROpGCvJ2PTKK84+CXxSt/ida6pc22kzacljMsQEkocvkZzx0r0YZpVKcqcnGSsxwmprmiLRTJpFiRpJHVEUZZmOAB6k15n44+Onw98K74pNYXU7xePs9gPNOfdh8o/OnTpTqO0FcU6kYK8nY9Porzn4JfFKD4nWeq3VvpM2nLYTJHiWUOXDAnPHTpXow6UqlOVOThJWaHCamuaOwUUUVBQUUUUAFFFFABRRRQAUUUUAFFFFABRRRQAUUUUAFFFFABRRRQAUUUUAFFFFABRRRQAUUUUAFFFFABRRRQAUUUUAFFFFABQelFB6UAeHfHDSPsXiOLU41xFep82B/GvB/TBrz+voX4o6L/bPhK5REzPbjzovcr1H4jNfPVfG5vh3Srt9JangY+lyVebue8fBvXP7U8LLZytm4sCIm56p/Afy4/Cu4FfPHwv1z+xPFcDSOBbXX7ibPQBjwfwOP1r6GU5r38qxPtqCu9VoengqvtKSvuh1FFFemdgUUUUAFFFFABSYpaKAGn0wKxte8MaHrSFb/TYZHI4kUbXH/AhzW3RUThGatJEyipbo8T8U+DLnw7qCtoOoylWUsIpewz09D+VS+EPGX9h6iy+ILGaHemzzY1yvXrj/AArsfH//AB/W5/6Zn+dReDbO2vmu4Lu3iniZACkihgea/L1UtxH7CMVo9H20PR+ouGD9pSm15bo67SdSsdUtVurC7iuIm/iRs4+vpV2vPtR+Hr2N02o+EdSm0u56+SWJib2+n1zS2fjbUtHlSz8Z6VLaHO1b2Fd0Le/t/niv0aOKlB8tZW8+h5CrOLtUVvyPQKKrWF5a31qlzZ3Ec8LjKujZBqwDXYmmro6E7i0UUUwCiiigCnqGmadqGPt1ha3e0YHnQq+PzFfOf7XPw18M2Pg9PFui6Ra6deW9ykVyLaMIksb5GSo43A45Hqc19MV5N+1sAfgdq+f+e1v/AOjlrtwFWcK8LPqc2KhGVKVz4Yhh82VI1UbnYKOO9fe3w4+DvgjwpodtC2g2F/qHlqbm7u4Vld3xyRuHyjPQDHFfCWkf8hW0/wCu6f8AoQr9Nh0r2s/qzhyQi7J3PPyyEZczaOZ1vQLOCyE2kWdvaTQHeBBEEDfgK1dC1FdR09Jhw4+Vx6GtEjP0rmgv9i+Ih2tL0/gr1+cYuLwOMWLT9ydlP16P9D6SnapS9n1W36o6UdKWm06vfRyBWR4v0S28SeF9T0C7Z1g1C2e3kZOoDDGRWvSVSbTuhNJqzPjdP2XfGx137LJqWljTPMwbwOd2z18vHXHvX1v4b0m30HQLDRrUsYLKBIUJ6sFGM1omlrqxOOrYmyqPYxo4anRb5VuJil60Unf+VchueJftUfFC68E6BBoeh3Hla1qasfOU/NbwjguPRieAfYntWD+xl4T09/DV941voFutVurx4Yp5hvZEUAkgnuxY5PtXjv7Vmpzaj8btYjkbKWaQ20Q/uqIwxH/fTMfxr6R/ZHjVPglpjD+O4nY/99kf0r369FYfL48u8rXPLpz9rimpdDu/HPg/QfGWgT6PrdlFNDIp2SbRvibsynqCK+EfiZ8OfEfgbxJLpV9Y3E8DSEWl3HEWS4UnjBHG7/Zr9D6CAeoBrhwOZVMLdLVPodOJwkK/kzgvgBb+IrX4T6Hb+KBMuorERtm/1ix5OwNnnO3HXmu+o7UlcFSfPNy7nTCPLFIWim0tSULRScUtABRRRQAGkbpSmk7UAeAftHfBHV/HXiCHxN4bvLcXvkLBPbXLbVYKTtZWxweTkGr37Nvwa1D4fXl5rniC8t5NSuYhDHBbkskSZySW7k17jS12PMK7o+wvocywtP2ntLaiClpKDXGdItFJS0AFFJRQAtFAooAKKKKACiiigAopDQKAFopopelAC0hoHSloA858X/Bvwb4svr2+11NTvbm5JKPJqEpFtntGudoA9CCK+EtesG0rXL/TGbc1rcPCT67WI/pX6ZHrX5x/FJQvxL8TKOg1S4/9GNX0mRVpylKLemh5GZwikpdT7g/Z5/5Ir4W/68V/ma7wmuD/AGef+SLeFv8ArxX+Zrva8LE/xp+r/M9Oj/Dj6HmvjD4M+DPFV3f3mtLqd5eXWTHLNqErC2JHAjXO0AHnBBr4S1uyOm6vfaczbja3EkO712sVz+lfpsetfm58RBt8eeIAOn9oz/8AoZr3chrTlKUZPSx5mZ04pJpan3d8B/8AkjfhT/sGxfyrtq4n4D/8kb8Kf9g2L+VdtXg4j+LL1Z6dL4I+gUUUViaBRRRQB558d/h3/wALH8GDSYbtbS+tphPayuMoWwQVbHY569q8V+FH7OPifTfG2n6v4ou7GCy064S5WO2lMjzOjblHQYGQCfyr6sNIPSuyjj61Gk6UHoznqYWnUmpyWo6ik7UVxnQBrA8MeLNH8R6nrOn6VM80uj3ItbttuF8wrnCnviuW+PXxJsfh74RmkWVH1m8Ro7C3B53dC5HZVznP0rzr9huaa40LxZcXEjSTS6jE8jt1ZihJJ+prshhG8NKu9laxzyrr2ypo+jqKSiuM6BaKaTS0rgLRTcUvemAtFFFABRRRQAUjdKWkJoA+Yv2uvinfWV0fAXh+6e3JjD6nPE2GIbpECOgxyfXpXoX7Lng/S9B+FelapHaRNqGrwLeXFwyAuwflFz6BSOPqa+OfiTqkus+Pde1Sf79xfSsR6YYgD9K+9vg+nlfCrwtGOi6Tbj/yGK9/MKKw2Dpwj138zy8LP2teUpdNjP8Ai/8ADXRPiF4blsrqCGDUUUtZ3oT54X7ZPUqe4/qAa+HtV8G+L9A8WroM2kX8WrpNiBYY2JkYHh4yOo6civ0cpMLnOBmuLB5nUw0XC10zoxGCjVaktGZnhNdRTwxpSaw2dSWziF2c5Jl2Dfz9c1q0maBXnN3bZ1pWVhaKDSUhi0GkooA5Xxz4E0LxnJbDX21Ca2gDD7LFeyRQyE45dVI3Edq+NP2j/A+l+A/iIdN0RZI9OubdbiKN3LGMkkMoJ5I478197Gvjv9uAY+Imjn104/8Aode1klaaxKhfQ87MYR9lzW1Ov/YU/wCQF4m/6/Iv/QK+la+av2FP+QH4m/6/Iv8A0CvpWuXNf97mbYH+BE5Txz4C8P8AjOe3bxB/aFxbwKV+yR3skUEhPO5lQjJHY/8A1q+L/wBovwVpngP4lS6RowkSwntY7uGN23GMMWUrk8kZQ9fWvvuvjP8AbcUf8LZsG7nRoh/5FmrrySrP6woX0szHMYR9lzW1O4/YU/5APij/AK+oP/QHr6UFfNf7Cn/IA8Uf9fUH/oL19JiuPNP97n6m+C/gRFopDRmuA6haKb3paVwFopKUUwCiijvQAUUn5UUALRSUE0rgLRRRTAKKTIx1ooAWiko70ALRRSZouAtFJmloAKKTNLQAUUUUAFFFFABRRRQAUUUUAFFFFABRRRQAUUUUANYBgVIyDXzl8RdDOg+Kbm2VSIJT5sH+63b8CCPwr6OIrg/jNoP9qeHf7RhTNzY5k4HJj/iH4cH8DXl5thvbUG1utTjxtH2lPTdHhY4OR17V9C/C3Xv7c8MQtK+bm2/czZ6nA4b8R/Wvnmut+FviE6D4ljEz7bS7IimyeB/db8D/AFr5/K8T7Cul0eh5WBrezqJPZn0Lmimqc4IORThX2h9CFFFFABRRRQAUUUUAFBooNAHGfEEf6Xan/Yb+YpPh/wD8fVyP9gfzqb4hL/x6P/vj+VVvALY1OdfWL+or8rmuTixX6v8A9tPeTvl39dzthUV1bw3MLQ3EKSxMMMjrkEfQ1LS1+ptX0Z4Jw934Mu9KuX1DwffGwkPL2cpLQSfh/DVrRvGMYu10vxFavpGoHhRKf3Up/wBh+ldaap6tpdjqto1rqFrFcQt/C65wfUelczw7g70nby6f8Ax9ny6wLgYEA5Bz0pQc1xP2HxB4TO7S2l1nSB1tJWzPCP8AYY/eHsa6Hw/rmm61a+dY3G4qcSRuNrxn0Zeoq6dZN8stGVGd9HozVopB0pRW5oFeTfta/wDJDtX/AOu1t/6OWvWa8m/a1/5Idq//AF2tv/Ry104P/eIeqMcR/Cl6HxBpH/IVtP8Arun/AKFX6cCvzH0j/kK2n/XdP/Qq/TgV7XEPxw+f6HnZV9r5CVQ12xGoafJD0k+9G3cMOlaFIa+Wr0IV6cqc1oz2YycGpIzPDt615p6+ZxPEfLlH+0K1KwJR/ZniNZRxb3w2t6CQdPzrfHSuLK6s3TdKo/eg7P8AR/NGleK5uaOzEZlUFmOAOpNeU+Ofj38PfDKyRxak2s3SkgRaePMXPoZPuD8CT7V6qy7gQcEHqDXG/EHwd4dv/h/rGl/2Lp8UTWkhURW6KUYKSGGBwQec17WH9nzr2iujkrc/K+U+bfE37T3jLUL9E8P6fYaRa+YAPNXz5GBPcnAH4CvrzSJpLnSbO4lIMksCOxA7lQTX5k2h3Swn1Zf5iv0y8Pf8gDTv+vWL/wBAFevnOGpUIw9lG17nDgK06jlzu5er551D4ufGaG/uIYPhFdywpKypILS4+ZQeD07ivoam7a8ejVjTvzRud9SEpbOx+c3xT1TV9b8fatqmvaW+k6lcSq09myspiOxQBhuR0B59a9d+DfxG+J3h/wCH9lpfhz4b3OtabE8hjvEt5nDksSeVGODkV5/+0l/yW/xP/wBfCf8AopK+pf2TR/xY/R/+us//AKNavp8fVhHBwk4JrT8jxsLTk68kpd/zMbwH8TvitrPi7TtM1z4YXOl6bcShZ7tradREuOuWGB+Ne5U3bjpTLmaK3tpLidxHFEhd3PRVAyT+VfL1qkakrxjb0PZpxcVq7mT4y8U6H4R0KXWdfv47O0j4BblnbsqjqzH0rx+z+KHxO+IDO/w18GwWmlBtqanqz4DYPUDofoN2O9eUvqd58d/j5ZadeSSroEErmK3U8JbR/eP+852gn3r7IsLK20+zhs7OCO3toUCRxxqAqKOAABXbVpQwcYqSvN667I54TliG+V2ij5z8Za5+0x4Wsn1O6i0e/s4wWlaxtll8sepXhse4Bqh8Pv2o5mu4rPxtpMSwsQrXtlnKe7Rnt9D+dfUWODxmvhX9qfwtZeF/ixcLpsKw2moW6XqxoMKjszK4A7crn/gVdmAdDGSdGpTSfRrQwxPtKCU4SbXmfcGk6jY6tp9vqOm3UV1aXCB4pY2yrr6irlfKH7FPjS6j1q88D3kzPazRNdWan/lm6/fA9ARz+FfV9eXjMK8NVdNnbh63tqakFFFFcpsFYHjHxj4Z8I2i3HiPWbbT1kB8tJGzJLjrsQZZuo6A1vnpVK90vTr2aKe8sLS5lhz5Tywq7JnrtJHGcDpVR5b+9sJ3tofO3jj9qbT4PMtvCGhy3jgkC5vv3afUIOT+OK6H9lz4l+KviDda6PEc1rItqIzAsEAQJuzke9eR/tlaBp+jfEaxu9PtYbZdQst8qRIFUurY3YHc5H5V1f7Cf/H14n/3If619BWwuHWX+1hHV2/M8qFar9a5JPQ+pfrXn3j34xeAfBzzW+oawt1fQkq9pZDzpVYcbWx8qn2YivQe1ZN14c0C6iuo7jRNNkW73G53WyZlJ6ljjk+9eDTdNS99NryPTnzNe6fLfjT9qTxDeO0XhTR7bTIu091++kP4cKP1r3rwx4+s7P4PaR4z8Y6lBbme0WSaQLt8xzn5VUdSfQV8I+KrCPS/E2q6XDkx2t5LAhJ5IRyo/lX1D8GfhVJ4z8LaB4g+IF4dQ022tVTSdIjYrDHEP45MfeZvT0/KvocwweFpUYSSsvxZ5WFxFac5LdnLeNv2nvEd7dSR+DdHhsrNSdtxdRmWRx6kD5V+nP1rC0H9pr4hWd8kupppmp22fnhNv5RI9mHT8q+wtP0TR9PtBaWOlWNtbgY8uKBVX8gK+Vf2yfAmk6BqWleJdGs4rNNQd4bqKFQqGQDIfA4GRwcdaywVbB15qg6Vr9eppiKeIpx9pzn0n8MfG2j+PvC0OvaQxVWOyaFyN8Mg6q3+PcV1NfIH7EOtXFv441bQd5NteWf2jbnhXjYDOPcNj8BX18K8vH4dYau4R2OzC1va01Ji0UUVxnQFFFNNAHOfEPxroHgbQm1jXrvyovuxRKMyTP8A3VHf+QrwjTvjd8TviHrkum/DfwtZW8UXzPPdHf5anoXY4Ve+AMnrXC/tk6hqVx8WjY3jSCytbOL7Ih4XDDLMPU5zz7Yr1z9iW0aL4XX101vsNxqkhWTH+sVURc57gEEfga9yOGpYfBqvJc0ntfY811p1a/s07JFLXZv2ntJsXvlbQNSWMbnhs4VaTHfCnGfoMmuV8G/tRa1a362njTQ4J4Q+yaa0Bjlj5wTsPBx6cV9XEfLXwv8AtXaNb6P8Z9Q+yxrFHfQRXhVeBubKsfxKEn3JqsvlRxk3SqQS81oLFKpQiqkZN+p9ueH9W0/XNGtdX0u5S5s7qMSQyp0ZT/Xsav14T+xVqEtz8LLqykdmFpqLiPJ+6rKDj88/nXuwrx8TS9jVlT7M7qM/aQUu4lfnJ8VP+SmeJv8AsKXH/oxq/Rqvzl+Kn/JTPE3/AGFLj/0Y1e1kH8SfocGafDE+3/2ef+SK+Fv+vFf5mu9rgv2ef+SK+Fv+vFf5mu9rxsT/ABp+r/M9Cj/Dj6CV+bnxG/5H3xB/2EZ//QzX6R1+bnxG/wCR98Qf9hGf/wBDNezw/wDxZ+h5+Z/DH1Pu74Ef8kb8Kf8AYNi/lXbVxPwI/wCSN+FP+wbF/Ku2rxcR/Fl6s9Cl/Dj6BRRRWJoFVdV1LT9JsJdQ1O9t7K0hGZJp5AiIPcnirRqvfWdrf2z2t7bQ3MD/AH4pkDo31B4oW+onfoeKeOf2lfBWil7fQoLrXrodGjUxQ/8AfTDJ/AY964r4X/Hnxr4y+L2i6NcR6fZaTeTOkltFDubAidh85Oeqius/bF8N6Ovwui1S3021gurS9jWOSKIKwRgQV4HTpXz7+zZ/yXHwx/18Sf8AomSvpMHhsNUwkqijqk9zya9atGvGDemh9+1w/wAVPEPjLRLGKHwZ4Pm169nVv33mosVuRjG4EgsfQD0613NJivnYSUZJtXPVkrq17H52/FiDxxH4se4+IEVzHq9ygkCzMpxHk4ChSQqjnAr0H9mrxH8Q9C0jWovBPg2LxBBLcxtcyPLs8pwmAPvDPHNT/ttf8lR0/wD7Bi/+htXc/sJf8i14o/6/of8A0XX1eIrqWXKpKK6adNzxKVNrFOKZ1/hLxr8Zr/xNYWeufDS307TZpdtzdLcZMSYPONx74r2I9KMVW1e6+xaTeXm3d5EDy49dqk4/Svl6k1UkuWKXoezCLgnd3PKfjL8bdP8ABGoL4e0exOt+I5Cqi2jJ2RFvuh8cljx8o557VgWU/wC01rFuL5E8N6Oj/MltcIPMUdgcbsfic14R8D/E1nB8dtN8ReKZ1dbm6laa4m6JLIrBXJPTDMOe3XtX3ijKyq6MGVgCCDwRXp4uEcDywUE21u/0OOhJ4m8ua3kj5w1z4ufGD4dsv/Ce+DrC9s2fat5asVQn0DKSAfZgDXUfs8fFTWviT4o8RG9t4LTTraOJrS2QZaPJIO5/4s/SvWtf0fT9d0a60nVLdLmzuozHKjjIIPf6+9eCfss+GpvB/wAUfHfhuZi32MRLGx/jjLEo35GoU6FXDzfIlNW29SnGpCrFc14n0bRRRXlHcFFFBoAo67c3Vno15dWVubm5ihd4oQCfMYDIXA55r5/X4w/GwqCfg7eD1/0S5/wr6NxxSFeDW9GrCn8UE/Uxq05S2lY/MjVJJptTu5riIxTSTu0keCCjFiSPwNfS3g74q/F7TvCelWOm/Cm6vbK3tI4oLgWs5EqKoAbIGDkelfN/iT/kYNU/6+5v/QzX6FfCZf8Ai2Phnp/yC7f/ANAFfSZvVjClTvBM8jAwlKcrSscd8IvH3xE8T+JJtP8AFngGfQLFbZpEuXgmQM4ZQEy4xyCT+Fa3izUvi1pq3t1oug+GNUtomdoYjcypO8YPy8Ebd2OvNeh0V83KtFz5lFLyPYVNqNuY+SJf2qfFUUrxyeE9KSRGKsrSSAqQcEEeua+kfhZ4juPF3w/0fxLdW8VtNqFv5rxRklUO4jAzz2r4E+JKhfiJ4kVRgDVrrA/7atX3B+zf/wAkO8Kf9eP/ALO1evmuFo0aMJ042ucGBrVJ1JRk7nW+KW8QLpZPhuHTpb7ePlvndYtvOeVBOeleGfE74yfE/wCHd3bQ+IPB2g+VdA+RcW9zI8bkdRk4IIyOCO9fRBrwH9t+ND8NdKcqC66qoB7jMb5/kK8/L1CdeNOcbpnViuaNNyi7WGfA/wCPGt/EDx5D4dvtC0+zhkt5JTLDI5bKjOOeK+gBXxD+x5/yWu1/68rj/wBBFfb1a5tQp0a/LTVlYnA1JVKfNJinpXx5+3B/yUPRv+waf/Q6+wz0r48/bg/5KHo3/YNP/odXkv8AvcfmTmP8BnXfsKf8gPxN/wBfkX/oFfStfNX7Cn/ID8Tf9fkX/oFfStY5p/vcy8D/AAIhXxp+27/yVfT/APsDRf8Ao2avsuvjT9t3/kq+n/8AYGi/9GzVvkn+9r0ZGY/wTt/2FP8AkAeKP+vqD/0F6+k6+bP2FP8AkAeKP+vqD/0F6+kjXPmn+9z9TTBfwInm/jv42fD7wkZobjWBqF5GSrW1ivmsrejMPlU/U59q8K8ZftReJ72Vo/C+lWmlQA8SXH76Vvw4UV9R6l4V8O3+n3dhcaLp5hvFZZsWyAsWHLZx97vnrX5wahEIL65g6COV0/AEivRyjD4Wvzc0btdzkx9WtStroz7/AIfH+l6H8K9H8XeL9Rht2udPgmcqvzTStGGKxoOpPoPxr5/8ZftPeK766ceEtIt9OslY7ZbiIzSsOxI+6P1+td38J/hJ/wAJRomheKPiNdjVglhCul6YpItraAINmQPvMRgntn1r3C10TSLW0Fna6XYwWwG0RR26quPoBXGp4XDzalHnf4I35a1WKs+U+P8Aw5+034+s75JNYh03VLTPzxiHyWx7MD1+or6w+Hvi7SfG3hW18QaPIxgmGGRvvxOPvIw9RXyp+2D4G0rwv4p07WdFtI7O31WNxPDEu2NZVxyAOBkHp7VvfsM6xOuteIdBaQ/Z3gjukTsHDbSfyruxmFoVsKsTRjYww9apTr+xqO59XUhPvRXnvx98ef8ACv8A4f3Op2xU6lct9msVYZxIwPzkdwoBP1wO9eBSpyqzUI7s9Oc1CLkyD4r/ABg8N+BJl0wpLq+uy4EWnWnL5PTef4c9hyT6VyY1X9o3xDbi+07R/Dvhy3cZjgu23zEepHOD7HFcz+x54RTV5NU+I+uZvtRe6aG1kn+Yq+AZJeerHcAD2wfWvpodK7q3ssJL2cYqTW7ffyOWnz148zdl0Pk3xZ8Wfjv8PtSij8W6dp7Qu3yN9lBhl9lkQ9f19q9P+Dfx60Hx1dx6PqUA0bWn4jiZ90U59Eb1/wBk/rXoXxD8Naf4r8HaloupwLLFPA2zjlHA+VlPYg45r85/9Isb0hZGjubaUgOhwVdT1HpyK9DC0KGY05Jx5ZLsctepUws1710+5+nQPNIzqilmYAAZJPYVwXwD8XzeNPhjpmsXZ3Xqg290f70iHBb8etUP2nNZutE+DOtTWcjRzXAS1Dr1VZGAb81yPxrxVh5e29i972PRdVezdRHG+MPjvqmp+KW8JfCrQhr1+GZGu3BMQI6lRkDaD/ExA/nU3k/tPiH7T9o8Klsbvs20Z+mcYz+P41wf7EGsaPZ+Idd0m7eKLUr6KFrRn4Lqhbeik9+VOO+M9q+tCRmu/GOGDqeyjBer1uctBSxEOdyfyPmPVf2hPH3g65fSPHHgSGHUBGfLdJDGrnsw6qw/3TXrX7PnivWPGnw3t9e1uSJ7yW5lUmKPYoUNwMe1TfHLwLZ+O/AV9p8kSfb4I2nsZiPmjlUZA+h6EVzv7IasnwXs45FKOt5cKynqpDYIP41nWlQqYbmhG0r6l01UhW5ZO6sev1wvxd+Jmg/DjRkvNTLXF5PkWtlGRvlI6kn+FR3P5Zruu1fCH7QfiCTUvjxqdxqStcWmmXqWy25Py+VERuUDtu5/E1GXYVYmq1LZK5WKrujC63PZ9E8VftC+ObZdX0DSdF0DS5gGtzeL80i9iM5Y/XAB7UmueMP2hPA1u+o+IPD+ja9psa7pZbMH5B6kL8wHvtwK928O6np2s6JZ6lpNxFcWM8StC8X3dpHA9vpWiyqylWAIPGMdqHi4qXK6St2tr9+4KhLlups+cPh58fNc8dfFTQNDtdMg0vTZg/2tC3mvKwUkYbjaBj9a+kq+Y5fAtv4L/ay0C402FYdL1cS3ECKMLHIFPmKB2GSCPrX05Rj1RvF0VZNBhXOzU3rcKKKK4DqCiiigAooooAKKKKACiiigAooooAKKKKADvTZUWSNo3UMrAggjginUHpQ0B82ePdDbw/4lubJVP2dj5tux7o3b8DkfhWDXvHxf8OtrPh77Zbx7ryyy64HLJ/Ev6Z/CvBq+IzLDfV6zts9j53F0fZVPJnv/AMJvEQ1vw2kEzg3lniOXJ5Zf4W/L+VdkK+bPAuvyeHfEMF6GPkMfLuF9UPX8utfR9rNHcQJNC4eN1DKw6EGvo8rxft6XK90etgq/taeu6JaKKK9Q7AooooAKKKKACg0UUAcx8QEzY27+kv8AQ1leBG26ywz1iI/XNb/jeMPoTt/cZT+uP61y/hCTZr8HPDAj9K/L85XsOJqM39rl/wAj3MN7+BlHtc9E96UUlLX6geGFFFFACFc1z+veGLa+uhqFlLJp2poPkuYOCfZh0YexroaQ9aicIzWqJlFPc5nSfEFza3iaR4khS0vScQ3C/wCouf8AdPZv9k10wbiqmq6fZ6nZvaX1uk0LdVYdD6g9j71zyyap4Wwty0upaMOk33p7Yf7X99ffqKyvKl8Wq7/5k3cN9jrc15N+1r/yQ7V/+u1t/wCjlr1KzuILu2juLaVZYnGVdTkEV5b+1p/yQ3V/+u1t/wCjlr0ME74iHqicQ06Urdj4g0j/AJCtp/13T/0Kv04FfmPpH/IVtP8Arun/AKFX6cCvb4h+OHz/AEPOyr7XyCkpaDXzh65na9afbNOkjXiRfmjPow6U/Rbz7Zp0U2Pmxhx6MOoq6a4Hxf4st/A2qW1s9pLeTa3fQ29jbRsAWkdgrnJ6AdT+HrXnVKUoYyFSC0l7r/R/oa8y9m1J7HfA1R8RDOgahn/n1k/9BNXh0qj4h/5AGof9esn/AKCa9OHxIwn8LPzNsvvwf7yfzFfpn4e/5AGnf9esX/oAr8zLL/WQf7yfzFfpn4e/5AGnf9esX/oAr6LP9qfz/Q8rLN5F6kpaQdq+bPXPgP8AaS/5Lf4n/wCvhP8A0UlfUv7Jn/JDtI/66z/+jWr5Z/aS/wCS3+J/+vhP/RSV9Tfsl/8AJDtI/wCus/8A6Navpsz/ANwp/L8jx8J/vUvn+Z6vXBftCalNpPwb8S3du+yU2hiQ/wC+Qp/Qmu97V5v+0xaSXnwS8SLEpZo4FkAHcBxmvn8Ml7aN+6PTrX9nKx8lfs9eFbfxj8Q10O41bUdKVrOWRZrGXy5CVK/Ln0OT+VfR/wDwzvp//RQPGf8A4HD/AAr5Z+D/AInTwf8AEnRfEEpItoJ9txg/8sn+Vj+AOfwr9D7W4iuYI7iB1kikUMjKchgRkEGvdzqtWo1k4vRo87L406kGpbni/wDwzvp//RQPGn/gcP8ACqV9+zF4bv5RLfeLfE13IBgNNNG5A9ASvSveqDXkLMMSnpM7nhaT3ieQ/Db4B+HfAvi628SabrWrXFxAjoI5jHsYMMHOFBr1+sS88UaNaeLbDwtNcn+1L+GSeCJVJ+RPvEnoPx61t1jWq1asuao7s0pwhBWggooorE0A0hpaQ0AfJP7dAx4u8N/9eM3/AKGtaP7Cf/H14n/3If61n/t0/wDI2+G/+vGb/wBDWtD9hP8A4+vE/wDuQ/1r6ef/ACKV/XU8eP8Avz/rofUooxQKWvmD2D83/iZ8vxF8SgdP7Vuv/RrV9z/AX/kjvhf/AK8E/ma+GPib/wAlG8S/9hW6/wDRrV90fAX/AJI74W/68E/rX02df7rS/roePl/8aZ24r5//AG4FU/D3SSeSNR4P/ATX0AK8A/bg/wCSeaV/2ER/6Ca8fLf96h6nfjP4Ejyj9jH/AJLG3/YMn/8AQkr7W7V8U/sY/wDJYz/2DJ//AEJK+1h0rpzv/evkjDLf4IoooFFeQegFJSmkJoAwvFXhHwx4nEX/AAkGh2OpeT/qzPEGK+oB9KoeIPFPgj4d6NFDqWoafo1rCu2G1TAbHosa8n8q8f8A2jvjtdeH9QuPCPg6RE1GP5Ly+xu8hj/Ag/vepPT61j/s9fB6HxZZx/ED4gSz6qbti9pa3EhYSLn/AFkpPLAnovTHJ64HpxwbjRVXESaj0XU4nXTqclJXfc6i5+O3iLxVctY/C3wHfarzj7deKUhHOM4HGPqw9xXz58fovGsfjuNvH09pLrElhFJttsbIoiz7U4GMghvXr1r74sbO1sbVLWztoraCMAJHEgVVHsBXxj+2j/yWSP8A7BMH/octd2UVqbxHLCCSs/U58dTkqXNKVz1D9hz/AJEXW/8AsIL/AOgV9DCvnn9hz/kRdb/6/wBf/QK+hVry8y/3qfqduE/gxCvzk+Kn/JTPE3/YUuP/AEY1fo3X5yfFT/kpnib/ALClx/6MavTyD+JP0OPNPhifb/7PP/JFfC3/AF4r/M13tcF+zz/yRbwt/wBeK/zNd7XjYn+NP1f5noUf4cfQSvzc+I3/ACPviD/sIz/+hmv0jr83PiN/yPviD/sIz/8AoZr2eH/4s/Q8/M/hj6n3d8CP+SN+FP8AsGxfyrtq4n4Ef8kb8Kf9g2L+VdtXi4j+LL1Z6FL+HH0CiiisTQKKKKAPIP2vVB+Ct8Tzi6hP6mvmD9mv/kuPhf8A6+JP/RMlfUH7Xn/JFL//AK+Yf/Qq+X/2a/8AkuPhf/r4k/8ARMlfTZZ/uFT5/kePjP8AeY/L8z7+ooor5k9g+NP22v8AkqOn/wDYMX/0Nq7n9hP/AJFrxR/1/Q/+i64b9tv/AJKjp/8A2DF/9Dau5/YT/wCRa8Uf9f0P/ouvpa3/ACKV8vzPHp/78z6Spk8aTQvFIoZHUqynuD1FPpsjKkbO7BVUEknoBXzSPYPz8+M/w31n4feJri3uLaWXSJpWNjehcpIhOQpPZh0IP8jWh8Nfjd438EpHZxXa6ppacC0vCWCj0Ruq/wAvavuBl0TxRoWGWy1bTLpDjIEsUi9Poa8O+Iv7Mfh/U/MvPB982jXRyRazZkt2PoD95P1HtX0dDNKFaCpYqPzPIqYKpCTnRZ0fw8/aG8DeJzHaalLJoGoP8vl3ZHlM3osg4/76216xawWTTtqFvDbmSdF3TxqN0ijplh1Ffnd4/wDAfijwPf8A2PxFpclsrnEU6/NDL/usOD9Otej/ALM3xa1Twx4msvC+rXb3Gg30ohRZWybWRj8rKewJ4I96nFZTD2bq4aV12Ko46XP7OstT7VopM0or549UKKKKACkb7ppaRvun6UCex+ZviX/kYNU/6+5v/QzX6F/Cb/kmHhn/ALBdv/6LFfnp4k/5GDVP+vub/wBDNfoX8Jv+SY+Gf+wXb/8AosV9Lni/c0/66HkZb/EkdRRRQa+aPYPze+Jf/JRfEv8A2Frr/wBGtX2/+zf/AMkO8Kf9eP8A7O1fEHxL/wCSjeJf+wtc/wDo1q+3/wBm/wD5Id4U/wCvH/2dq+lzn/dqf9dDx8v/AI0v66noVeCftvf8kz0z/sKp/wCi5K97rwT9t7/kmWmf9hZP/RcleRlv+9Q9Tvxf8GR43+x3/wAlqtP+vG4/9Br7er4h/Y7/AOS1Wv8A143H/oNfb1dWe/718jDLf4PzFPSvjz9uD/koejf9g4/+h19hnpXx7+3B/wAlD0b/ALBx/wDQ6jJf97j8ysx/gM639hT/AJAfib/r8i/9Ar6Vr5q/YU/5Afib/r8i/wDQK+layzX/AHuZeB/gRCvjT9t3/kq+n/8AYGi/9GzV9l18aftu/wDJV9P/AOwNF/6NmrfJP97XoyMx/gnb/sKf8gDxR/19Qf8AoL19J9q+bP2FP+QB4o/6+oP/AEF6+k+1c+af73P1NMF/AiFfmd4lG3xDqSj/AJ+pR/48a/TEdK/M7xP/AMjFqX/X3L/6Ea9Lh/4qnojkzTaJ+hXwm/5Jf4X/AOwTbf8Aopa6euY+E3/JL/C//YJtv/RS11FeDV+OR6VP4EfN37dSj/hGfDb9/t0g/DyzXEfsSf8AJTNS/wCwcf8A0IV3H7dX/IreG/8Ar/f/ANFmuG/Yk/5KXqP/AGDj/wChCvo6P/Iql8zyqn++o+yK+Tf26NTkfxN4e0bP7qGze5x/tO5X/wBpivrKvkP9uSzlTx3od8VPkzaZ5Sn1ZZGJH5MtebkyTxUb+Z15hf2DLX7PfwnsPGvw9TWH8XeI9NkF3LC9vY3ISNSCMHGOpBGa9F/4Z30//ooHjP8A8Dh/hXDfsReLreGTVvBl1KqSTsL2zzxvIAWRfrgIcemfSvqetMxxGIo4iUb6dCMJSpVKSdtTxH/hnfT+/wAQPGf/AIHD/Cspv2VvB7MWbxFrzMTkktFkn/vivoOms2M9K41mGJW0zoeEovdHHfCf4f6d8OvD8ujaXfXl3BLOZ91ztLKSBkDaAMcVZ+KnhWPxr4C1Xw20gikuov3Mh6JIpDIT7ZAB9iaveE/FGj+KbW6udFuTcQ2ty9rI+wgb0OGxnqPcVoapqFjpdm15qN3DaW6sFMsrhVBJwBk+pIrB1Kiq87+L9TRQhycq2Pzi8R6Hr/g/xC+n6ra3Om6jbPlTypyOjow6j0Ir1n4dftJeLtAWKz8RQp4gsl+Xe7eXcKP9/o34j8a+svF/hLw34u002PiLSbbUIP4fMX5kPqrDlT9DXzp8R/2XriES3vgXVDOo5FhesA30SQcH6MB9a+hp5jhcXFQxMbPv/Wx5UsJWoPmpO6PZ/h58YPA3jjZb6bqgttQYf8eV4BFL+HZvwJrubO1tbOEw2ltDbxlixSJAoLE5JwO5r819c0jWPDurPYatY3OnX0DA7JFKsD2IP9RX1P8Asm/FfUfEbSeDfEdw11fW8Rksrpzl5Ix95GPcjsfSuTH5SqNP2tF3ib4bGupLkqKzPoj1r5C/a1+GWrWPiq58b6TaSXOl3uHu/KUk28oGCxH904zn3NfXx6GqVrfadqEl3a21zb3L20hhuY1YN5bYztYdjgjivOweLnhantI69zrxFGNaHKz8+fh58SPF3gS53+H9UeO3Y5ktJRvgc+6np9Rg19IfD39pzw7qfl2ni+xk0a56faYcy27H1P8AEv6j3rofiP8As9+B/FLS3mmxNoGovk+baKDE59Wj6flg18yfE/4O+MvAZkub6zW+0tTxf2gLRgerjqn48e9e+p4DMfiXLJ/18zzHHE4XVaxPunTbjQ9ehtNYsJLHUY1y1vcx7ZNuRztbtWrX53/Cr4i698Pdejv9MuZGsmcfa7JmzFMnfjs2OhHNfoB4e1a113Q7LWLF99teQrNGe+CM4PuOleNmGAnhJJN3T2O/C4lV1tZmhRSd6WvPOsKKKKACiiigAooooAKKKKACiiigAooooAKDRRQA1lDAgjIr57+KHh46D4jdoY9tndEyQ46Kf4l/D+tfQvasDx34ei8R6DNZNhZ1+eByPuuOn4HpXn5jhPrNG3VbHLi6Htqdup83V6/8FPFImtz4evJP3sQLWzE/eXuv1FeSXME1tcSW9xGY5YmKOp7EdadYXdxY3sN5ayGOeFg6MOxFfKYPEywtZS+88TD1nRqKX3n1VSisTwXr1v4i0OHUIeH+7KndHHUVtivuKc1OKlHZn0cZKSTQUUUVZQUUUUAFBooNAGf4hj83RbpMZPlMR9a4DRJPL1a1fPSVc16XMokhdD0ZcV5a4a3uyvQxyfyP/wBavzPjiDo4zD4pdP0dz28qfNTnTPVBTqitZBNbxyj+NQ351KK/SYSUoqS6niNWYUUUVYBRiiigBMCkYA5BGadSGkwOYu9PvNCupNQ0SEzWrktc2Cnqe7x+jeq9D9a8+/aj1ex1D4C6hPbTB0muLdADwysJASpHYjaeK9L8T6h4hsZIl0Pw6mrBgd7NerBsPYcg5rwD4xeAvjD8QLkKnh7RdJsA4le3h1PcZ5ACFd/lALAEgcdzya6cvoKFeM+ZKN7u7OPEtqDjFXufMWnSLFqNvI33UlRifYMM1+mttNHcW8dxC4eOVA6MpyCCMg18L6V8APiRqUbtbWembonKSRvehXjYdmGOPWu50L4b/tIaHYx2Ola99ntYhtih/tUMiD0AYEAe1e/mTw+NUXCqtDhwTqUb3g9T60zSE18vjwr+1IBj/hJIvxvYj/7JVe58FftP3EZSTxMwB/556oqH81UGvJ+oQ/5+xO761L+Rn0d4u8T6H4U0iXVde1CGxtowSC7fM59FXqx9hXzv4B8S6h8V/jjN41aB4tD8Mw5s7d/4d52gntuI8xj6YA7Vx2sfAP40axdfatWkttQn/wCelzqpkb82Br3/APZ0+HV34D+H9xputRQrql/cPLdiN96hcbVUN3G0Z+pNPFUKNDBz9lUvUasrdCadSpVrLmjaK7nqakMoYYII4qh4ldU8PaizHCi1kyf+AmmaDK/9nCFyTJbs0Lf8BOB+mK85+Jsvxd17QNQ0Pw/4V0uwW6RoTeTaoGcIcglVC8Ej1PGa8vAS+sRhO6V7X/U7K/uXR8MWmA0JPABXPtyK/THw627w/pzLyDaREH/gAr4u/wCGbfiltx9g0oDH/P8Aj/Cvoz4b3Pxc0jR9P0XxJ4V0u8W3CQG9g1RQ3ljA3MhXkgeh5xX0mcVKdeEHTmnbzPLwEZ03LmT1PVe1J0oHSuA8Waz8UfJubfw14M0zzcssN1eaou3HOH2KuffGa+fhBzdtj1JS5UfH37Rc0c3xr8UPGwIF2Fz7qig/qCK+o/2RbiOb4J6ckbAmG5njf2O/P8iK8F1P9nv4uanqNxqN9b6ZPdXUrzTSNfrl3Y5LdO5NekfBHwn8afhrHcaeND0bU9JuJPNa3OpBGjfABZG29wBkH0HNfSY+dGrhI04VFdW6nkYaM4V3OUXZn0eaqazp9vqmkXem3Y3W91A8Mg/2WBB/nWT4d1TxNe3bR6z4YXSoQmVlW/SfLemABXQ18204M9fSSPzf+InhTUfBXi298P6lEyvBIfKcj5ZYyflceoIr1X4CfHqfwdaQ+HfFEc97oqcW86fNLaj+7j+JPTuO3HT6S+LPw08P/EbR1tdVjMF5CD9lvYgPMhPp7r7Gvlbxj+zv8RdDun/s2wi1y0ydkto4D47ZRiCPwzX1FHG4XHUVTr6P+tjxqmHrYefPSWh9XaP8Vfh5q1oLi08XaSFIyRNOImHsQ2Oa5/x18ePh94ZspWg1ePWL0L+7tbI7yx7Zb7oHvmvkm2+EfxKup/Jj8F6qHzyXjCj8ycV698KP2Z75r6DUvH00UFsjbxp1u+5pT6Ow4A9hz71yVMBgaHvyqXXZbm8cTianuxjZnY/s3afrni3xPqvxc8Ux7Jb5Ta6XEc4ihB525/h7e/Jr3yoLO3gs7aK1tYUhghQJFGi4VFAwAB2AqevGr1vazckrLp6HoUqfJGwUUUViaAaQ0p6VheKr/wAQ2NvE3h7QYtWlYkOsl4sAQdjkg5/Cmld2E3ZXPmT9udwfGHh1cgsLGXI/4GtaP7CjL9t8Tpn5tkJx7ZNUfit8KPjL8QvFkmvalpmjW/7sQwW8eoArFGO2SOTk8mrXwd+Gnxm+G3iSXVbDSNFvIbmMRXVtJqAUOoOQQQvBBr6SU6Ty9UOdc3qeQoz+te05XY+qqCax/C95rl7YvJr2ix6TcK+1Y0uhOGXH3sgDv2rnPG+q/EpBeWfhPwpp0rYK297d6iqjpw/lhc8ehNfOxpty5bnqudlc+GfiS6yfEPxHIhBVtVuSD2P71q+6PgE6v8HPC5U5H2BRn6Eivlub9nL4rTSvNJZ6W8jsWZjfjJY9SeK9s+D9j8Y/A/hmHw5qHhfSdVsrYt9nkTVBHJGpOdpypDDJJzx1r6HNKlKtQhGnNNo8rBRnTqScouzPca+f/wBuBgPh9pKnqdR4H/ATXsup6hr8GhQXVjoKXeouF82zN4sYjJ6/ORg4rwT43+CvjN8TZ7OGXQtH07TrMs0NuupB2ZzwWZto7dq8vLUo4iM5NJLuztxbvScUrtnn37GbKvxkIzydMnx7/Mlfawr4+8AfBj4yeCvFln4j0qw0dri2Jyj342yIRhlOB3/nivp3wjqXiy9Z08SeGrbSdqAh4L8XCs3cYCgit83cKtb2kJJq3cywCcIckk0dMKKRetLXkHoAaQ9aU000Afmt41+1/wDCYa1/aG/7V9um83f97O89a+1/2ZfFeleIfhVpFlaXEYvdKtktLu33DfGUGA2PRgAQfevP/wBoj4C6jr+t3HizwasUl1cHfeWLMEMj93QnjJ7g14ro3w2+L2k6ur6R4b1+wvVyqzW7+UR6/OGAx+NfVVXQzDDRjzqLR4kPaYaq3yto+7ta1bTdF06TUNXvrextYxl5ZpAqj8/5V8MftJeMNH8b/EttY0NpZLKOzjtllkTb5pVnJZR12/Nx9K9h+H/wG8R69dw6x8W9cvr8R4MenPeNMW9ncngey/nTf2nfg1q2sXml6z4H0iKaK1tBZS2NvtjKKrEoyjgEfM2e/SuPL5YfC4lLnu+/Q6MUq1al8NvLqXf2G7iM+Ddfh3DdHfIzDPYof8K9w8O+J9F8QXWo2+j38d4dOmEFy0fKrIRnaG6Ejvivkn4X/Av4nXl+6X0134U02YBLt/tGJJU7qEQ/N+PFfWfgfwro3g3w7b6HodqILWEZJ6vI56ux7sa5s0jR9tKUZ3b7dDXByqcii1axuDpX5x/FB1k+JPiWRG3I2qXBU+o8w19zeONU+I0TXVr4R8K6dc/LiG9utRCAEjr5e0k4PbPNfLd1+zr8WLq5luZ7PS3llcu7G/HJJye1dOTTp0HKVSSV/MxzCMqiSgj6c/Z2kWT4K+FyrAgWQX8QxBrv68J+Dem/GXwH4cj8OX3hjSNU0+Bma3ZdUCSRBiSV5XBGSSPrXt2myXU1hBNe2otbl0BlhDhxG3cbh1+teVi42qykmmm3szuoSvBJon71+bnxCZX8ea+ytkHUZ8f99mvunx1qnxKUXtl4T8K6dNldsF9dakEHK/e2AZyDngntXy7cfs5/Fi4uJbiaz0t5ZXaR2N+MsxOSenqa9bJZ06DlOpJK/mcOYRlUSjBH1N8B2DfBvwoVPH9mxc/hXbivDPg9p/xl8D+G4fDuoeGNJ1WxtiRbuuqhJI1PO3lSCM9OmK9s0+S4lsYJbu2FtcPGGlhDhxGxHK7h1x615GKglUk00030O6hK8EmixRRRXObBRRVLV57230yebT7MXt0i5itzKI/MPpuPAoQHlf7X0ir8Fb1WPLXcKr7nJ/wr5h/ZvZU+OHhdmOB9pcZ+sMgH64r3n44eG/jJ8SNNg0eHw9pOl6XFL5zIdTDvM4GFJO3AAyeB615l4f8AgH8X9C1yy1nTrXSY7uymWaFjfAgMpyMjHI7H619LgKlKnhJU5TSbv18jx8TGc66nGLsj7SzRXI+DtV8d3U8cPijwrZaamwl7i21ETLuHQBdoPNdca+clHldj1oy5kfHX7bsMifEnS52XCSaaAp9SrnP8xXR/sMavZxJ4i0OSZFuppIrmJGOC6hdpx64r079oX4Vj4k6HbNZXEdtrNgWNtJJnY6n70bY6A4Bz7V8yQ/A74uWWrqlr4fnimR8JdQ3aKo9wwbIH4V9Hh6tDE4H2EppNdzyqsKlLE+0Ubo+xfHnjrSPCLafb3Ylu9Q1G5S3tLG2w00hY43YJ4UdzW7qzMdHvCcqfs75Hp8pryH4G/BaXwpqY8VeL9Q/tbxGVKxFnMiW2epDNyzY4z27V7HqcbS6bdRRrl3hdVHqSDXh1Y0oTUYO/dnowc5RbkrHzz+xv4/s59Dl8B6hcJFeWcjy2AY482JiWZB7q2Tj0b2NfRlfFWm/s8fFSG2g1izWzsr9H8yOH7ZsmiIOQQw4B49a9J0Lxx+0F4btFs9f+Hra+I/lW4VgsjY9SmQfrgV6GMwlKrNzoTWvS5y0K84LlqRZ7h4+0HSvEXhHUdK1i3jmtZYHzuH3CASGB7EHvX59eCtLutS8faRpNgGmlfUo0QoOSFcEt+QJr6S8T618e/iJpr6Fp3gtfC1jcjZcXE0+HKnqNx5UfRc/Suz+BPwT0v4dn+1b6ddS1502GYLiOBT1WMf1NaYassDRmpyu3slqRWpvE1IuKsl1PW412oq5zgYzTx0o70teEekgoNFB6UDCmSsFjZj0AJNJMzrC7RpvcKSq5xuPYZryrx/e/GTWNCuNM8O+E9L0t7mMxvcz6qsjopGDtAXGcd+1aUqfPK10vVkTlyrY+JPEDCTXtSZeQ13Lj/vs1+g/wcnS4+FXhaaNso+lW5H/fAr5L/wCGbvin1+w6WSe5vx/hXtnwc0/4zeBvD8Ph7UvDWlarp1uT9nZNTVJYlJzt5XDD06Y6V9Dms6VejGNOabXmeVgYzp1G5Rep7pmg1j+Gb/Xb5JzregrpLIQIwt4s/mdcn5QMY4rXNfNSTWh7CZ+enx0019I+L3ia0dSM3zzKT3Enz5/8er6s/ZM8TWGr/CbTtJiuI/tukhreaDd84XcSrY9DnrVT9ov4Lnx+Y9e0GaG312CLy2WQ4S5QchSezDnBr5tt/hj8XNB1cNYeGtctLxDhJ7N8fk6tX0/NRx+FjBzUZLueMo1MLWclG6Z973t1b2ds9zdXEUEEYy8kjhVUepJ6V8n/ALVHxIsvGmhRaZ4cs5rvRtP1BfP1bBELz7GxGn97jcSfpU/g74J/EvxlcQy/EvxBqlvpUZDG2nvmnnk9gCSqfXmu1/aV8BzD4SaN4a8D+HpJYrTUEZba0jyVUI4LH1OSMk9c1xYanQw2Jiufmf4L/M6K0qtak/dsvxZ4h+ybfRWXxu0lZpFQXEM8CljxuMZIH4kY/GvujdzXxt4B/Zr8cajLb3utX0Hh2NWDrhvMuFwewU4U/jX0r4C+Htj4VnF/JrWua1qZh8lrrUb55PlOCQqZ2gZA7E8daM4nQq1eeE7u39ahgI1IQ5ZRO0Bzmvj39t5lPxF0hQQSunHI9Pnr6m8WX/iOxhiPh7QIdXlbO8S3gtwnpyQc/hXzJ8T/AIR/GXx94uuPEOp6Zo8LOqxxQR6gCsUa9FBI5+tZZQ4U63tKkkkl3Lx6c6bjFanRfsKOv9j+Jo8jf9qibHtsr6WBr5b+DXw6+NHw01u4vbHRtFvbW7QJc20mohd+D8pDBeCMn619F+Fr3Xb60kfXtEj0mdXwkaXazh1wPmyAMc5GPaozTlniJVISTT7MrBtqmoyVmbJ+tfGf7bTq3xZsVzyujRZ/GWavq7xbf+JLGKL/AIR3w/Dq8jBt4lvRAI+mOoOc89OmK+YviZ8IPjN488X3PiLVNN0aKSVVjjhj1AFYo16KCRz3Oe5JrTKHGnW9pUkkvUjHqU6fJFanT/sKMP7D8ULnn7VAcf8AAXr6UBr5e+C/w++NHwz1a5uLPRtGvrO7ULc2smohckdGVgvBHPbvX0T4YvdcvrN313RY9JnVsLGl0Jwwx1yAMVjmSjLESqRkmn2Zpg21TUZKzNfJr8zvELrJr+oSLyrXUhH03Gvu7x/qHxRmtdQ03wn4V04GRWihv7nUwMAjG8IFzn0BNfMjfs4fFRmLNZaUzEkkm/HJ/KvQyadOhzOrJK/mc2YRlU5VGLZ9bfCRt3wu8LFTn/iU23/opa6mvGPhVH8Y/CXhe08Pav4V0rVYLJBFbzx6qqSCMfdVgVwcDjNel65qPiC10m2uNL8Ppf3sm3zrZr1YhD8uT85HzYPHH1rxq9P947NNX7ndSn7iujwv9uph/wAI14bTPP25z+HlmuG/YmdV+J1+hOGbTm2j1wwrqvjX4B+M/wATNUtZrrRdG0+ys1YW9smoh8E9WY7eTx+FYfwz+EPxl8BeLbfxFpem6NLJGrRyQyX42yxt1UnHH1r3qM6SwDoua5nfqebOM3ilUUXY+u68g/ap8CXHjL4ffatNhM2p6Q5uIY1GWkjI/eKPfABH+7jvXfeE9R8UXyy/8JF4dg0hlUbDFfCcSHuOACPxroB92vApVJUKqmt0epOKqwcX1PzL0nUb7R9Vt9T025ktL21lEkMqHDRsDx/9ce9fXPws/aS8N6xYQ2fjJ10XU0AV59pNvMf7wI5Un0NL8av2edO8UXs+veE54dJ1WQl5rd1/cTt/e4+4x744PWvnvWvgr8TtKneKXwneXCKcCS1ZZUb6YOf0r6edTBZjBObtL7n/AME8aMMRhJe6ro+1G+JHgJLU3DeMNF8vGc/a1Jx9M5rxv4w/Hq11a2bwh8NfN1LU9RP2b7YiEIu7jEeeWY+vQDNeKaB8DvibrFwka+F57JGPM14yxIvuec/pX018DPgjpXw/I1bUZk1PX3Tb523EduD1EYP/AKEea86ph8FhPe5+d9F/mdcKuIr6cvKu52Hwf8IL4J+H2m6AzB7iNPMuX/vTMcufzNcz+1hx8DtZxkHzIMH0/erXquK89/aF8P6v4o+FWp6Lodqbu+neHy4gwXOJFJ5PHQGvNw9XmxMZz76nXVhai4x7CfATx9aePPAdndeeh1S0jWDUIcjcsgGN2P7rdR+XavQ/avjnSfgp8aPA2oRa54XuLU3iL8wtLoZYd1ZWAVh7HivRbP4ofHDT4Ft9X+Ekl5cjgzQOUVvfA3fzrrxOBhKblQmmn52MKOJajapFp+ht/tdeHtJ1L4UXesXUUa3+mukltPgBuWAKZ7gg9K8L/Y70y6vPjFFewo/2eys5XncDgbgFUH6mu78VeGvjd8Y7iCy1/TbbwpoMUgfyHkzk/wB4gEs5HboBXtvwo+Hmh/Dvw/8A2ZpCtLNKQ91dSD95O/qfQDsK3+srC4SVByvJ9tbGXsXWrqpayR2fOK+ZPCHj618I/tO+L9I1W4SDTtZvPL81zhYp1+4SewOSCf8Adr6b7Gvkz4l/Arx54u+JPiXW7GCytrSW7LW7XM4Uzr6gDOB9a5MuVFucazsmjoxfOlFwV3c+sAcgdOabPDFcQvBNGksTqVdHGQwPUEV8y+D739on4e26aXc+GT4k02ABYw0yyMijssgO7HsQfaty++I/x11u0ex0P4WtpNzINv2qeTcI89wG2jP5/Spll80/dnFrvdAsUraxd/Q+dPjboen+Hfirr+j6SoFnDcgwxr/AGUNsGOwLYA9MV9t/BHTLrR/hN4a069UrPFYpvB6jdlgPyIryr4Tfs9zWuvDxV8Rb6PU9SM32gWiNvjMuc75GP3zntjFfQ44rpzPGRqwhRi78u7MsFh3CTm1a4o60tFFeOegFFFFABRRmjIoAKKTcKbNNFChaaVI1HdmAFFwSuOpDnPauS134k+CdI3Lda/avIucxwHzWz/wHOK4jWPj9oUJK6XpF7eHnDSERj+prmqYujT+KSPUw2S4/E29lSb+Vl+J7LR2r5p1f49eKLjcLCx0+yXPBKmRsfjXOv46+JHiKYxWup6lMX6R2UWPy2jP61yyzWjtFNns0uDcc1zVZRgvNn1pLNDEpaWVEHqzYrE1Hxl4T08kXniLTI2Xqv2hS35DmvnSz+GnxK8QlZL6G5VDyH1C7P8skj8q6nSP2fbtwrar4gijz1S3hyR+J/wAKSxeIn8FL7wlkmV4f/eMWn/hVzv7/AOMXgG2yF1aS4I7QwOf5gCsO8+PvhaMH7Lp2pzntuRUz+pq5pXwL8G2oDXjX184/vzbVP4Cup0v4eeC9O/49vDdhn1kj8w/+PZrRLGy3aRzynkNL4Yzn80jzST4/yTHbp/hSeRuwabOf++RT0+KPxJ1Bf+Jd4AkAPRjDKR+ZAFe0Wun2VqgS1s4IF9I4wo/SrAHtVfV67+Kp9yMXmWXw/h4VfOTZ8w+MrP4jX803iDVPDMNghCiV1AA9ASNxNcsq6+3WS2X+dfYN7bQ3lpLa3EYkilUq6kcEGvnbx54bm8N629ty1rJlreT1X0+orws0wLofvI6p7nkY3N1SXNSw1O3nG/5swPDOqeLtInK2HiGOwS4IEz+UHVR/exjtXrdr4X+KVxEsy/Em3aNwGVo7NSCD6cV5HXq3wZ8XBQvhzUZf+vR2P/jn+H5VOV4mPP7Ko3bpqc+G4krTlyShBdrQj/ky8nhD4lg/N8SnP0sk/wAKmTwn8Rh/zUZz9bGM/wBK9FGMdaUV9L9Wh3f3s9H+1Kz+zH/wCP8Akefr4c+JEf3fHlu//XTT1/oalTSvihF93xRoU3/XTT2H8mrvKSqVCK6v72Zyx1SW8Y/+Ar/I4tB8ToPvHw3efhLFn+dPOq/EC3G648L6VcD/AKd9RIJ/BlrsqQ5o9k+kmT9ai96cfx/RnIL4s1uIf6f4H1iMdzBJFN+gYGuJ17xJpw1SaSe11OwVzvxdWUiYz15wR1969lxXG+P7bbPBdY4YFG/Dkf1r5PjPCe0y/wBpLXkd/wBDvyvEUVWs4Wv5v9blvwj4o0G/0u3jh1qwknVMNGJ13jHquc10sbo67kYMD3BrjPCen6TqljNbahplldlHyPOgVzg/UVof8ITocZ3WC3mmsOn2O6eMD/gOdv6V7OR4p4rL6VSOui/DQ5cXSoxrSjdr8f8AI6WjPvXNjRfEVmP+Jf4kedR0jv4Fk/8AHlwaQ6l4pss/bdAgvkHWSwuAGP8AwCTH/oVerz23Rzewv8Mk/wAPzOlFKK5y38ZaGZFhvZptNmbgR30TQkn0Bb5W/Amt+GaGaMSRSpIh6MrZFVGcZbMznSnD4lYkooyKKogKQ0tJQBha3pVwLsavo5SPUEGHVuEuVH8D/wBG6j6Vb0PVYNUti8atFNGdk0EnDxN/dI/r3rRxWHr2mTpcrrGk7Vv4lw6E4W5T+43v6HsawlFwfNHbqiGuXVG6KWqGjalb6pYpdQZHO10YYaNh1Vh2Iq+OlaxkpK6KTT1QUGikNUMy7T/R9duoP4Z0WdR7j5W/ktao6Vl6tmK9sbpeMS+U3+63/wBfFagrhwfuSnS7P8HqaVNUpBRRRXc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7V5P4z+NmjaJe3Gn2Wl3t3eQOUcSjyUDD68n8q9YryP49fDsa7Zt4g0a3H9qW6fvY1H/AB8Rj/2YdvyrkxjrRp3pbnr5HDBTxUYYxPlem9tfPyPN9f8AjZ4z1LctnJbaZEe0EeW/76auF1XW9a1mYnUtUvb12P3ZJSwP/Aen6VnEEEhuCDgg9c17x+zvrnhGZE0i40qxtNbUfJOyAm4HsT0b2r5+m6mKqctSdj9RxlPC5LhnXw2HTt2/O+9jzPw38OfGOuhHs9Fmihb/AJbXH7pMevPJ/AGvR/D/AOz/ADNtk17XFUd4rRM/+PN/hXvY9B0p2K9illVGPxanweM4xzCvpTtBeW/3s4Pw/wDCbwPpOG/slbyUf8tLpzIfy6V2lnZ2lnAIbS2ggiHRIkCj8hVnHFJiu+FKEPhVj5yvjK+Id6s3L1YAY9qB1paMVocwUUUUAFBoooAaawvG/hy38SaJJZy4SZfmgkx9x/8AD1rfoxUVKcakXGS0JlFSXKz5W1KyuNNvprG8jaKeFtrKf51AjNG6yIzKykMrKeQR3Fe5/FjweutWB1KxjH9o26ngD/XIP4fr6flXhZDKSGyCDgj0NfE43BywtS3TofO4mg6E7dD3z4XeLl8RaYbW7cDUrZQJR/z0X++P612imvlvRtSu9J1KHULGQxzQnIPYj0PqDX0N4L8S2fiTSUu4CEmXCzwk8xt/gexr6DKsw9vD2c37y/E9XBYpVY8st0b9FIDSivZO8KKKKACsfxha/adEmIGWj+cfhWxTJ0EkTRtyGBBrkx+GWKw1SjL7SaNKU3TmpLocH4JuPI1gRk/LKpX8etd8K8xw+m6vzwYJf0B/wr0u3kWWFZE5VgCK+P4GxMlh6mEn8UGejmsP3kai6okprDmnUGvuzyiGe3huIWiuIY5Y2GGR13A/UGsCbwbpCyGbTDc6RL/esZjGP++Pu/pXS0VLipbo0hVnD4WcsYvGOl/6m4sdcgH8Ew+zz49mUFSfqB9afB4w0+GRYNZt7zRZ2OALyPEbH2kGUP55rpdtMmgimjaOWNJEYYZWUEEfSp5JL4Wae1hL44/dp/wBIZoZollhkSSNuQyHIP4ipAwrmbjwbZQym40O6udFnJz/AKK37o/WM5U/lUR1PxRo/GraYmrWq9brTxiQD1aEnP8A3yT9KOdr4kHsYz/hy+T0f+R1lNPNZuh+INI1mMnT72OV1+/EflkT/eU8j8RWlmrTUloYzhKDtJWZzus2dxpt62uaVGZCQPttqv8Ay3UfxD/bH6jitrTb621CyivLSQSQyLlSP5fWrHXNcpeA+GNVN/ED/Y124+1IOltIf+Wg9FPf35rGX7t8y2Zi/c1Ot7UU1GDKGUhgRkEHrS1tc0KHiCNn0uZlzuQeYuPVTkfyq5byCSFJF5DKCKJ08yJ4z0IIqloDM2lQq3WPMZ/4CSP6VxfBi/KS/I03h6GjRSUtdxmFFFFABRRRQAUUUUAFFFFABRRRQAUUUUAFFFFABRRRQAUUUUAFFFFABRRRQAUUUUAFFFFABRRRQAUUUUAFFFFABRRRQAUUUUAFFFFABRRRQAUUUUAFFFFABRRRQAUUUUAFFFFABRRRQAUUUUAFFFFABRRRQAUUUUAFFFFABRRRQAUUUUAFFFFABRRRQAUUUUAFFFFABRRRQAUUUUAFFFFABRRRQAUUUUAFFFFABRRRQAUUUUAFFFFACEijNR3G/wAl/LYK+DgkZGfcVxfgvxpJe/CxfG3iDyLdFimmlS3QhUWN2XAySSTt/WqUHJaESmouzO4yKXNcvpGoeItW8NRa1DHY20tzCLi2tJEZ8IRlVdwR8xGM4GBnviq2n+MV1r4d3fibSo1huLaKbzLecbhFNFnfG2MZ5HUU/ZyF7WJ2GaXNcOfFGqj4Qf8ACY+Xafb/AOzfthi2N5WduduN2f1qzqmta7H8Nh4js/sBvksPtjxyRMYn+TcVGGBX65P0o9m/0D2q/U67NGa5Hwz4wTxD4YvLy3iNjq1ijJeWNwMtbTBc7WHGVPUHuK3vDt1PfaFYX1zs864t45XCKQoLKCQASeOaUoOO441Iy2NHNJuFY/jPUbzSPC2papYxwS3FrbvMiTEhCVGecc0abq6v4Qt9evtsatYJdzBBwMxh2x+tLldrjc0nY2Nwpa4K38aXsejeH9fv7eBNP1q5SARqCJLfzM+USc/NnGDwOorsZNTsI9Ui0qS6hW+miaaO3Lje6KQCwHoCR+dOUJR3FGpGWxbzQelcx4z13UNF1Tw5Dbw20lvqeqJZTM5O9NyO+VA4/gPWrHjfxD/wj+n2zQxJLe313FZWkbnCtLI2ASfQck+wpqm9LdQdRK9+hvg0tc1pmvTDxpceFtQEbXC2a3kE0alVkjLbWUgk4IOO/IPtXS1Li1uOMlLYKKKKRQUUUUANpAAafiigDwL48/DMhpvFXh63yDlr22QfnIo/mPxrw2GSSGZJoXaORGDI6HBU+oNfdjKrKVK5BHINfPfxv+FjWbzeI/Ddvm2Yl7q1jH+r9XUenqO1eFmGA19rTR+i8L8SppYLFvyi3+TOj+DPxXi1lItB8RzJFqQAWC4bhbj2Po/869hVsmvhFSykMpww6Edj2r3b4OfF4BYNB8V3GOiW98549lkP/s35+tVgMxv+7qvXuZcR8KunfFYNadY9vNeR73RTEkDqGVgwPcU+vbPz8KKKKACiiigAooooAKDRRQAjdK8l+LfgcgzeINIh/wBq6gUf+PgfzH4163imuoKkEA5GMGubFYaGJp8kjGtRjWhyyPlCtTwvrl74e1WO/sn6cSRk/LIvcGuv+Kvgk6XO+s6XETYyHM0aj/Ut6j/Z/lXndfGVaNXCVbbNbM+eqQnQqeaPp3wzrdlr2lxX9lICjjDKTyjd1PvWoK+a/BviW+8NamLq2JeByBPCTw6/0PvX0F4c1mx1zTY76wmDxsOR3Q+hHY19Tl+PjiY2fxI9zC4pVlruadFFFemdYUhpaQ0AcR46s/Jvo7tR8sow3+8K2vBd59o0kQscvCdp+narHiqzN5o8qquXT51+orlfBt6LXVRE5wk4289j2r85rf8ACRxEp7Qrfdd/8E9mP+0YK3WJ34pRSClFfop4wUUUUwCiiigAxTSO9OooAxdc8NaPrDia6tQt0v3LmFjHMn0dcGsvyvFugkmGRfEViv8ABKRHdqPZvuyfQhT7muuxSEDNZumm7rc3jiJJcstV2f6djE0LxPpOrym1hmaC9T/WWlynlzL/AMBPX6jNa1xDDc27wTxrJFIpV1YZBB6is/XtB0rWohHf2qO68xyqSsiH1VhyD9KwXXxb4aBaAt4k0xf+WbkLeRD2b7sn44PualycV7yuivZ0qvwOz7P/AD/zLOhzy6Dqw8O3sjPaygtpsznqo6xE+o7eorqh0rkjf6H430mW1srwxXkTB1R1Mc9rKOhKHkYP5ir/AIS1ibULaWzv0EOp2TeVdR+/Zx/ssORUUpKL5L6Pb/I5HCVGXs5qxvEcVm6J8rXsP9y5Y4+oB/rWkDWZYjy9cvo/76pIP1H9KzxPu1qUvNr70bQ+GSNOlpKWu0zCiiigAooooAKKKKACiiigAooooAKKKKACiiigAooooAKKKKACiiigAooooAKKKKACiiigAooooAKKKKACiiigAooooAKKKKACiiigAooooAKKKKACiiigAooooAKKKKACiiigAooooAKKKKACiiigAooooAKKKKACiiigAooooAKKKKACiiigAooooAKKKKACiiigAooooAKKKKACiiigAooooAKKKKACiiigAooooAKKKKACg0UUAZXiDUptNS28vTL2+We4WFzbIGMIIP7xhnO0EAHGetcZ4d8EXknwLXwXqLC2vLizmRz18ppHZxnHXG4Z+hr0jFGBVxm4pWM5U1Jts5DwzqGo6b4PtLO/0W8/tOxtUt2hiTekrIoUFWHG04Bz2zzWR4f8LX3hv4T6vpkiNc6lqAu7mWK3G7Es+TsX1xkDNejYFJgU1Va+8n2KdrnlR8Mt/wAKHOnjQpv7YOkeR9n8s+b5u3GMfWuhu4LtvhA9itjcm8bSfIFv5Z8zf5e3bj612uBSYFN1m1Z97gqKW3ax59498K392F8U+EyLXxDHbGKWGQbUv4ccwyDsf7rdj7dOv8MRSW/hvTLeaNo5YrSJHRuqsEAINaWBS4FTKo5RUWVGnGMnJdTB8fwz3XgrWLW2hknnms5I444xlmYqQAKrabpct98M7fRbiN7aaXSVtXEi4MbeUFOR7GunwKMCkpNKw3C7ueWvoGr6t4U8JeGLixmt5dMvbea+mZcRqtvnG0/xbjtxjtmu/mulXxDb2v8AZdxIXt3f7aIwY48Efuy2cgnOcdOK08Ck2iqlUchRpKJxfxKtby71HwkbOzuLhbTXIrm4MaZEcQilUsfxZam+Jui3WqWWkX1jE09xo+qQagsCnmVUJDqPfazY9xXXbR6UYFCqNW8hOknfzON03Srq++KE/iiSGWCzg0wWVuJFKtI7PudsHnAAA+pPpXZ0YoqZTcrFQgoIKKKKksKKKKACikHSigAprKrKQRkY54rP8Ra1pegaVLqWsX8FjaxjmWZgBnsAO59hWT8OPGOn+M9DGoWayQurFZIZFKsBn5WAP8LDkGq5JOPNbQj2keblvqeU/Gr4TNGZvEXhe3ynL3Vkg6eroP5ivDTx6/jX3ea8X+MXwjXUzNr3hmFY745ee1XhZvUr6N+hrwsflt/3lJeqP0XhvirkSw2MenSX6P8AzOJ+EvxYvfDJi0nWmkvNJztR85kt/p6r7du3pX0npGpWWrWMN/p1zHc20o3JIhyDXw9PFLBM8M0bxSxsVdHBDKfQj17V1Hw88ea14MvvMspPOsnbM9o5+R/ceje9c2CzF0vcqar8j08+4Up4xPEYSyl26P8A4J9jUVzHgTxpovjDTRdaZcBZVA822c4kjPuO4966YV9FCcZpSi9D8vrUalCbp1I2a7i0UUVRkFFFFABRRRQAUGiigCK4ijmheKWNXjcFWVhkEGvEfiZ4Dl0WR9U0tGk05my6Dkwn/wCJr3OmTxrLE0ciqyMMMpGQR6Vx4zBQxUOWW/Qwr0I1o2Z8o1t+D/Et/wCGtTF1asXhY4nhJ4kH+PvXTfEvwFNpEkmq6RE0mnt80kajJgP07r/KvPq+OqU62Dq66NHgThUw8+zPprwvr2n+INOF7YTb1/jQ/eQ+hHatevmDw5rmoeH9SW90+Uqw4dD92QehH+cV734J8Waf4msd8DCK6Qfvrdj8yn1HqPevqMvzOOJXLLSR7OExcays9zpKDSd+tAr1TtEbkEdjXnXiGzbTdXcJ8qlvMiP+fevR6wPG1j9p077Qi5kg+bjuvevleLsseMwLqQXvw1X6nfl9f2VWz2eho6JeLf6bFcA8kYb2I61eFcV4GvxDcPYyNhZPmTnvXaL0rv4ezJZjgYVb6rR+qMsZQ9hWcRaKKK9s5QooooAKKKKACkNLRQAlFLRQBzvifwjpOuOtzIklpqEf+pvrZvLmjP8AvDqPY5FcB4im8Y+ENUtda1C1/taC2/dzajarteW37rNGO46hhx617DTHVXUqygg8YI4rnrYdVFo7M6YYn3eSouaP4r0fQpaFq2n61p0WoabdR3FvIoIZGz+B9D7VGvHidh/etf5N/wDXrye+8L6h4V8cuvhrUzpLX+ZLNXGbWZs8wyL2PPDDkcV0Wg+Ny/iuDS/FVkdC1bymj2yt+5nORgxv0Oa86tiHP2akrNSR0U8LGrGU8O7q232l6rr6o9J70tNHIyDTq9k84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rh/ib4q8QeGUtY9G8O/2pLqEq21tJ54SOKZjhRJnoD2P4eldvVTVtOtdU0+awvI/MglXDDOCPQg9iOxqoNRknJXRFSLlFqLseOat4NvtPkt/HvxM1FfEP2Nt9zYKh+zWUZ6PGn8RU9cjkVpTePtE1r4leF7HwVN9vlJkTUGghZY47XbkBiQOjAY9M+9O8a+DPiZ4gs28MnxTpf8AYEzBZ7loWF48WfunA2k/7QIzXY6vqHhb4f8Ah7+0NTmtbKGKJYzKYwJbgqMAYAyzHFdkpqSV9X0S2+44VBpu3urrff7zqc0h6V5Z4V8SeONS1S68YTaE1l4WkjVY7CXJvHQZ/wBIVe3GPk7gcZI59Osbu2vrSK7tJkmgmUNHIhyGB6EVyzpuG52U6qnseefFb4W6f4tifULHZZ6wo4lA+Wb2cf1618z6/o+paFqkum6pavbXMZ5Ujgj1B7j3r7gIzxXOeOfBmi+L9O+y6pbjzFB8mdOJIj6g/wBOleRjcujW96GjPs8g4oq4BqlX96n+K9PLyPj/AEXVdQ0XUY9Q0u7ktbmM5V0P6H1FfRPwv+Men64YdL8QeXY6icKsucRTH6/wn2NeMfEX4fa34MvD9qjNzYMf3N5Gvyn2b+6fauQPPvXjUq9bBz5X9x95jcswGe0FUTvfaS6ev+R94hlIyCCPajIr5Z+Gvxb1jwx5djqe/U9LHG1m/exD/ZY9R7Gvovwp4n0TxPYC80e+juF/jTo8Z9GXqDX0OGxtOutHr2Py/NshxWWS/eK8eklt/wAA3KKaKXvXWeKLRRRQAUUUUAFBoooAa6h1KsoYEYIPevJviP8ADjb5mreH4uOWmtV/mn+H5V63SNXNisJTxMOWaMq1GNWNpHyeQQSCCCDggjoasadfXenXiXllO8E8ZyroeR7f/WNe0fEH4d22ss+o6WUtr88svRJT7+h9/wA68Y1KxvNNvHs763e3nQ8o4xgf1HvXx+KwVXCTv06M8Cvh6lCX6ntHgD4hWutCOx1TZa6h0U9ElPt6H2rvlIzXygMggjII5Hsa9I8BfEqewEen68XuLYcJcDl4x/tf3h+tevl+cJ+5WfzO/C49P3ah7TTZFVlKsMgjBFQWF5a31ql1ZzxzwyDKuhyDVivoNJrumeqn1PONbs5NJ1j91lQG8yJvbNd5o97HfWEdwvVh8w9D3rP8X6d9t08yxrmaH5l9x3FYPgvUvs14bOVsRTH5c9m/+vX55hG8gzmVCWlKrqvJnsVP9rwymvijud1mimjpThX6KeOFFFFABRRRQAUUUUAFFFFABRRRQBz/AI50P+3tCkt4/kuoj5ttIOqyDpz+lclaDS/H2n2Njrtokk8ayQ3SEYeORQPmB6j1+ua9MIrzPxOsXhH4g2evKMWOoEx3SjordN36/ofWvHzSjZKpeyurihVlh6qrQdvT8yk8/i34Zvi4Nx4i8LL0k63Vovv/AHlH+cV6L4a8QaR4i0yPUNIvI7mFv7p5U+hHUGr+Elj52ujjvyCDXmnij4fX+kak/ib4e3I0/UM7p7D/AJYXI7jHQH/PFdzU6OsdY9uvyPXhUoY7SraFT+bo/wDF29fvPUNwpc1wPw/+I1j4guG0jVITpOvQnbLZz8biO6Z6/TrXeAj2renUjUV4s4MRhquGnyVVZ/1sOopKWr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apb3E1jLHZ3RtrnGYpdu4K3bI7j1FeVeBfBSa14ivtW+Il3/bXiG1kaNbKVcW1tEfutGnQhh/F+HWvX+axfEXhux1qS3nkmvLO5t2+S5s5zDLt7oWHJU+la06rimr2uY1KSk097Gf4VtvEVnqd3YTNCdBtn22Ms25rmRccqecbVPAY8kD8TT1jVfD/AML/AAxHNeXBFtJefPubMsjyPl2RB1wW3bVwAAcdgYPGvj3RvBlomkwLd6rrkh8uy04FnnnY9CWOTt/2uazvBHgHUL/Wo/GfxDmj1DXCM2tmObfTl/uoOhb1P8+taRirc89F+ZlKbT5Iav8AI9G0+9tdQs4b2ymSe3mUNHIhyCDU5Hp1pkMEMIYQxLGGYsQoxknvSQ3EUxcRSK+xirhTkqfQ+lc3odS2GX1na31nJaXkEdxBIpV45FyCK8D+J3wWmtjLqfhJWlh5Z7Jjll/3D3HtX0HRiufEYWnXjaSPTyzNsTltTnoy06roz4SmjkhleGaNo5EO1kcYKn0Iq3our6lol+l/pV7NaXCdHjbGR6EdCPrX1X8Rfhr4f8XxNNJF9j1HHyXcKjJP+2P4h+vvXzf458CeIPCFyV1K1MlqThLuIExt9T/CfY187icDVwz5lqu5+p5VxFg81h7KppJ/ZfX07nr3w5+N1leeXYeLEWzuDgC7QfunP+0P4fr0r2S1uYLqBLi2mjmhcZR0bcGHsRXwrXS+C/HHiPwlOG0q+b7PnL2svzRN+Hb6jFdOGzWUPdqq67nkZvwXTq3qYN8r/le3y7H2XupRXl/gL4yeHdfEdrqjf2TfnjbK37pz/st/Q4r02J0dQyMrKRkEHIIr3KVaFVc0Hc/PMXgcRg5+zrwaf9bD6KKK1OQKKKKACiiigBCPesTxX4Z0vxFZ+Rfw/vAP3cyDDofY/wBK3KDUThGceWS0JlFSVmfOHjLwhqnhq4PnoZ7Mn93cIvykeh9DXO19WXFvDcQPDPEssbjDK4yCK8v8afC2OXfeeHWET9WtXPyn/dPb6dPpXzWNyaUbzo6rseRiMva96nseeeFvE2reHbrzdPnPlk/vIHOUce47fWvbPBnjjSfEUSxq4tb3HzW8jcn3U9xXgF9aXNjcva3kEkEyfeSRcEVErMjq6MVYHIKnGDXFhMwrYR8r1XY56GKqUHZ7dj6uPIrgvFmmnT7/AO0Q8QyncpH8Den9a47wf8TdS03Za6wGv7YcCTP71B/7N/nmvUYL/SPFejv9huo5kYZ4+8jdsjqK6s4w1DPMG4wdqkdV3ufSZbmUI1Lp+qLHhnUhqOnKWOJo/lkHv6/jWsOlec6TdT6Hq5EysADsmX1HrXokEiSxLJGwZWAII7itOGM3eOw3sqv8SGjX6nXjsN7KfNH4XsPooor6c4QooooAKKKKACiiigAooooAK5HxzpcWuXMWly/8tIJSp/utj5T+eK66sK5+bxfbL/dt2P515OcJSpQg+skjWlFS5k+zMT4Ta1LeaTLot+SNQ0xjC4PUqDgH8On5V2+2vL/HCv4T8eWPie3Ui0vD5V2B0J6E/lz+FemwyJLEssbBkdQykdweldOEm7OnLeP9I4qEnZwlujjfiR8PdL8XQC4BNlq0Izb3sQwykdA2Oo/WuM8K/EHWvCOsJ4V+IsbIR8tvqXVXXoCx7j/a7dxXtGKw/GXhfSfFekPpurW4kU8xyDh4m/vKexqquHd/aUnaX5nv4TMIezWHxa5qf4x81/lsbEE0U0KTQyLJG4DKynIIPoakzXz5Zar4q+DespperCXVPDUznyZB/CM/w5+6fVenpXuHh7XNN1/S4tS0q6S4tpOjKeQe4I7H2q6GIVT3XpLsZ4/LJ4VKpF81OW0lt6Ps/I080tIKWug8w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DRRQBg+KfDttrQtruNha6rZMZLG9VAXhYjBH+0pHBXuPQ4NQ+HdW8QXU7WereHHs5IW2yXKzoYJf8Aaj53EH3Ax0ro/wCdQ3cLT28kSzSQOw+WSPG5T2Izx+fFVzXXKyOSz5kcv8SfHNh4N0yJnje91W7Pl2Gnw8y3Eh4GAOgz1NYvwx8IeIrS+ufFnijWLga3qhV7ixgYfZokA+WPb3IHG7tUvgTwFNpnizVPE3ie+bW9aklKWd7KoCxW+OFROiNnIOPw6nND4p+NNWm1E+BPAcf2rxFcRlrmdSNthEerEngPjoD7e1dMVf8Ad0/mzlnJ/wASp02R3Wg+JNI1q7vbKxvI3u7CUxXVvuG+Jh6j0962K8y8CeGfBtj4ettK0y8kt9bjdnkuWbZqAuCMuzg8n3BypHr1rrNE1a9tPDttdeLntbG6eTymYHCHJIQt2UkAcZxk4zWNSCT903pzbS5joccVDe2tvd2z29zDHNC4wyOoII9wamU5AI5FKayZum07o8Q+IXwOt7oyX/hORLWY5JspG/dn/dP8P06fSvC9c0fVNDv2stWsZ7Sdf4ZFxn3B6H8K+4e9ZniHQdI1+xaz1fT4LuE9pF5U+oPUH3FeVicrp1Pep6M+wynjHE4S1PEe/H8V/mfEfWuv8FfEXxR4VZY7K9a4swebW4+dMe3dfwr0Dxz8CbiEyXfhS786Pr9kuGww9lfv+NeOavpepaPeNZ6pZT2k6/wSpjPuD3rxp0a+FlfbzPv8Pjstzqly6S7p7r+vI+lfBPxo8M62I7bVGOkXhwMTHMTH2f8AxxXpcE8U8SywSpLGwyrI2QR6givhLtit/wALeMfEnhqUNo+qTQpnLQsd8Tf8BPH9a7sPm8lpVV/Q+azLgaErywc7Ps9vvPtLNLXhfhP4+W7hIPE2ltCeM3Fqdy/UqeR+BNes+G/FWgeIohJpGqW91xkor4cfVTyK9ijiqVZe7I+Hx2T43Av99TaXfdfebdFIKWug8wKKKKADFJiloNAGL4m8NaR4gt/K1G1V2A+SVeHX6GvIfF3w21fSd9zp4OoWg5+QfvFHuvf6ivdzRXDisvo4le8rPuc1bC06u61Pk9lKsVYEEHkEcirGnX15ptyt1Y3MttKvR42wf/r19AeLfA+h+IA0ksP2a7PS4hADE+46NXk3if4ea/ou+aKH7far/wAtIBllHuvWvm8RleIwz5o6rujyKuDq0XzR1RYTx29+IhrNuvnoNpuYhjcP9pf6ivRPAOvwTxizE6SRsf3Tbs4P9014Icg4IwRU1leXVlOs9pPJDIpyGRsV4tOnOjjVjKcrS69mehh86qRpexrLmXTuj6pBpwrx/wAMfFieEJBr1r5q9PtEAw34r3/CvS9C1/Sdah83Tr2Kf1UHDL9R1FfoGGx1HEL3Xr2OmliKdRe6zVoFA6UCuw3CiiigAooooAKKKKACsCM+b40kx0jtQPxzW/XPaMfM8U6nJ12hU/lXj5q71cPDvP8AJM6KG035D/HOjJrvhq7sSMyFN0R9HHIrnvg1rj32hPpN0xF3p7eXtbqUzx+XSu+rx3WmbwX8Vo79fksL87nA4GGOG/I8/nW+KfsKsK3TZnmV37OaqfJnsVLimqwZQynIIyCO4p1egjrM/XdH07XNLm03UrZLi2lXDKw/Ueh96+fNX03xN8GfEg1LSpHvdBuHwQ33WH9x/Rh2b/8AVX0kSB1IFcn418ReC7fTrjT/ABJqVgYpFKyW7MHYg/7Iya5MXRjJc17NdT28nx1ajN0eTnpy3ja/zXmW/A/i3SfF2kJf6XOCRgSwt9+JvRh/Wuir42tvEEfhPxlJqPgu/uHsg/yCdCu9M8owzyPevqb4f+Jk8V+HYdUW1ntXb5ZI5UIw3+yT94e4qMHjFX92XxI6M9yKWX8tan/DltfdeTOipaSlrvP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SiigCve2sN7avb3CFo3HIBIP1BHII7EVwPh/w9B8NJtSurayuNQ02+nNxcXahpruEns4+9Ig5PHIyeDXotKelVGbSt0M5U1J83U5zw5Do+o6pceKbOznWe7hSJbi4gMbPEMkbQwDAc9wM1xv7Sk7XHhHTfDcLMJtb1SC1wvXZuBc/gMGvU8YHtXk3xGs/EGr/ABh8Nf2Xo8t9aaNC9y7yN5cCTPlV3MQc8c4GTW2Ha9qpN7GWITVJxXU9CsbWw8L+HPJifyrSyhz++uCQoA/vOTgcfQUnhTxFpniXSo9R0x5fKccrNGY3X6g/zGQexqlbeF2vJ477xRef2rcIQ0dvt22sB/2Y/wCIj+82T6Yrn/jh4lm0rQ7fw/oyGbxHrUgt9NjjbDRHPM2R02/54BqYwVSXKtWxym6ceZ6JHo1FcUl94k8JaAl3r86a5Z21uGvLmGMRzxkKN7bOjr1PGGx2PSuxglWaCOZQwV1DAOpUjI7g8g+1ZyjbU1jJMkPIrM17QtJ12zNpq2nwXcJ7SJkg+oPUH6VpZFLUSSaszWFSUGpRdmeF+M/gLC++58K6gYm5P2W6OV+gccj8a8d8S+FPEXhyUx6xpVxbLnAl27oz9GHFfa2KiuLeG4iaK4hjljYYZHUEEfSvMr5VSqax0Z9Zl3GWNwto1vfj57/efClPgmmglWWCSSKRTlWRirA+xFfU/iv4N+D9a3y21s+lXLc77U4XPrsPH5YrynxP8DfFWmlpNKkt9WhGSFU+XJ+R4P515NXLa9LVK/ofa4LivLcYuWb5X2l/nsZXhj4veM9FCRSXq6nbr/Bdjc2PZxz+ea9O8OfHvQbkLHrenXVhJ0LxfvU+vqK+ftW0nVNJnMGp6fc2cg/hmjK5+mapjpU0sdiKLtf7zXE8OZXj1zxilfrH+rH2j4f8ZeF9dUf2XrlnO5/5Z+Ztf/vk4P6VvBgcEEEV8IDg8da39G8aeLNHKjT9ev4kHRGlLrj0w2RXfTzlfbj9x83iuA5b4er8mv1R9o0Zr5k0f47eLbQKt9bWF+o7lDGxH4Gux0r9oDR5MLqWh3tucctE6yD8jiu6GZYeXWx89iOE8zo/8u+ZeTv/AME9qFLXnumfGLwHehd+qvaMf4Z4GXH4gEfrXS6d4w8LagQtn4g02Zj0Vbhc/lmumNelP4ZI8itl2Lo/xKcl6pm7SGo47q2kGY7iJ/8AdcGpMg+9a3RyNNbnL+KfA+ha9ukmt/IuT/y3h+Vs+/Y/jXmPiP4Y69pu6Ww26lAP+efEmP8AdPX8K92ppyTXBictoV9WrPujkrYSlV3Wp8qTxSwStDPG8UinBR1KkH6Gi3nntplmt5pIZVPyujFSPxFfSHizw3p2vWbR3VrG0wHyS7cMPx64rx3WPBbW88kUEzROpwUl5H5+lfHZpFZXUXtG+V7Pp6M5Fk9eSbou/wCZc8O/FHW9P2w6iiajCOMn5ZMfXofxr0fw94/8OaxtjW8FpOf+WVx8nPseh/OvEtW8N61pkYmurCTyD92aMb4yPqOn41j9a9DD5riaKXNqvM544uvQfLNbdz6wVgy5Ugg9waUV8z6H4n13RSP7P1GZEH/LJzvT/vk/0rvtD+LjDbHrOm/WW3P/ALKf8a9mhnNCppP3Wd9LHQqbqx60OlHasDRfGXhvVlH2XVYFkxny5W2OPwP9KkvfF/hayJF14g02IjqGuVz/ADr041qcldSVj0adKdT4It+ht0VwmofFvwFabh/bqTEdoYnfP0IGP1rnNR+PnhiFSLPTdRum7ZVYwfxyazljKEd5I9GjkmYVnaFGX3W/M9cZgAc1zvg4+bcajddpJzj9f8a8d1f9oDUJlKab4fghUgjdPKWP6YFcY3xU8ZLbtBaahFZRs24+REM/mc14WMxUKmMo1Iu8YX+9nu4XhHMZ05KSUW7bv/K59bs6oNzMAPUmvLvjneeH59CRm1ewF7bSbli89d7KeCNvWvnfU/EniHVmIv8AWtQut3VGnbaf+AjirugeB/FmuFf7O0O8kRukjp5afXc2BW2IzD6zB04Qvc65cEUacH9cxCS/rqz2HQ/jdoWl+GLW2u4by9v4U2Hy0wrAcA7j7e1c/r3x91y43Jo+k2lkvZ5mMjD8OBXJ+GvAEt54sj0HWb4ae5kaJyg3EMO2enPSvdfDfwb8F6RtkmspNSmGPmun3DPrtHFGGni8RHljKyWnmZRnwzgVaF60l936I8Gm8RfEXxrObeO71W+DcGK1UogB9duBj610/hj4F+JNQZZtbuodMhPJQHzJf8Afxr6OsrO1s4Vhs7aG3iXokSBVH0AqxXZDLI3vVk5HNX4trKPJg6caa8lr/kcH4Q+FXhHw9slSw+3XS8+fdfOQfUL0H5V3aKqgKqgAdABgUvalr0adKFNWirHzOIxdbEz560nJ+YUUUVZz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BpMetLRQBS1e8ksbGS5hsbm+ZASYbfbvYY7BiAfzryX4Y6D/wmmuax448Wq8eqSyta2Vh5hSXTIUOAOMFXJ7/APxRr2YrWRrvh3TtWPnSiW3vAu2O7tnMcyfRh1+hyK1p1OVNd+phVpc8k+3Qo+HdJ1mG81Fdb1RtRsd4jsYZUXd5W1SWkI+827IGewHcmukPAqloelQaTZLbQzXE7Z3STXEhkklbuzE9/wBKvMOKzk7s0hHlVjnNa1XxBZ6oxsfDy3umQxZnl+1LFKzdcRq3ysAOuSvsaj8I+O/C/iiINpeqRNKWKmCX93IGBwRg9cHuMj3rm/jtr15a6JaeFNEc/wBt+IpfskG08xxn/WSe2BW5D4A0NfAdl4S+zoLa0SPZIF+cMpBZgeoJwec9625IqmpS3ZjzydRxjsjrwc0oNeeW/j+51zxLdeHfBOlR6imn/u7zUbmYx2sLD+FSAWkb6Y+vets+JLzSdRsrLxNZ29sl9KILa8tpS8LTEZEbBgCjHBx1B6ZzUOlJbmka0ZbM6ikYEjigGg1mala/sbO/gMF9awXMTDBSVAwP4GuF1/4OeCNVLSR2Emnyn+K1kKjP+6eK9DorKpShUXvq51YbG4jDO9Gbj6M+fNd/Z/v4yz6LrsMy/wAMd1GVP/fS5/lXD6z8K/HOlli+hy3UY/jtCJQfwHP6V9d4oxXDUyqhPa6PosLxnmNHSbUvVf5Hwxe6ff2LmO8sri3ZeokjK4/OquR6192XNrbXKbLm3imX+7IgYfrXP6p4B8Hakxa68O6ezH+JYgp/SuSeTP7Mj3KHHsX/ABaP3P8AzPjSkOD15+tfVN/8E/AtzuMdndWzHvFcNgfgeKwLz9n3Q3z9l1zUYj2DqjAfoK5pZViI7anq0uNMsn8XNH5f5Hz3Bc3NucwXM8J7GOQr/KtG28T+JLfHk69qaY/6enP8zXrlz+z3cDJt/E8Z9A9of5hqy7j4BeJl/wBRqumS/wC9vX+hrP6li47J/edD4hyWt8U184/5o4mD4ieOIBiPxRqAHu4P8xVuP4qePk/5mK4b/eRT/Sugf4E+M16XGlN9Jm/+JqM/A3xvnj+zT/28H/Cq9ljV/MS8bw/Pdw+5GUvxc8fgf8hvP1hX/Cqd98SPF99KJLnUkdwMZEKiuh/4Ub449NN/8CD/AIU9fgV40PWXS1+s7f8AxNZV8HiMRH2daLkvMUcXw/TfNFwT+Rztv8TfG1vAYIdaZIz/AA+UpH6isXUfEes6hP51zd5kPVkjVf5Cu/k+BPiyKBpZL3TPlGdqO7E/+O1T074TzzXCx3muQWyk4LLAzYPvyK8/E1o4Nwo1ny32T2BYnIKqc1GDtv7t/wBDgG1K/YfNdyn8aje6um+9cSn/AIGRXu9j+z7ZFQ114lnkB5/c26r/ADJrbsPgN4RhIa6utSuvYyhB/wCOgV6kMqryWxxS4hyCi/3cF8oL/gHzQzMx+Zmb6nNNA5wB+lfW1n8IfANspX+xRNnvNKzn9TVHUfg54akDHTWlsW7DAdf15/WrnlNeK92zOWvx1hqa/cUW/uX+Z8uRW08pxHDI/wBFNaeleHNS1C5WAfZ7bd/HcyiNR9a9p1X4U6/bZNjcWt6nYZ8tj+B4/WuY1Lwr4i08N9q0e6VF6sqbl/MVwToYim/egz5zF+I+YL+FQUfW7K8PwcvU09b678QaayMQAtpmXOf9rj+Veg+F/gh4TS0t7nUZL2+d0DFXk2rz7LXmKvPbOQrSwN17qfyrpNJ8feKdOVUj1EzRqAAk6hwAO2aWFxFOOJc6i9yyst7Pqzx6/HWPrw5aknF+Wh7Vong7wvooX+zdDsbdh0cRAt+Z5rdC46cV5BpvxfulwNR0iKQd2hkK/oc/zrpdO+Kfhi5IFwbqzP8A00iyPzXNfTUcwwctIyS/A8mWYwrvmnO78ziPjFZSaT42i1S1+TzwsykDgSKef5Z/GvYvD2ox6tolpqERys8SsfY45H515r8X9U0HXvD1vdabqVvcT203CK/zbWHPHXsKvfAfVTPo93pMjZe1kDoD/cfPH5g/nXHhqkaeOlCL0lr8zkpTUMS4p6M9NopKWvdPR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flSORS0UAcLaeBpYPiZ/wmV1q0mqsLU20ENyoU2oJ5KFQAc9DkA+5rp/Ey3beG9UWx3fazZyiDb18zYduPfOK08Uhq3NtpvoZqmkml1PM/wBmrTrfT/hPp0kaj7RdNJPdtj5jKWIIb3GMfhWR+0nqMl5F4c8GaUS+s6lqcU0aofmiRCfnPpyc59FavQpfDEUNxcXGjale6O1y5knS22NG7nq2x1YBj3K4z3zVfwz4F0bRtZm1x2utT1mddsmoX0gkl2/3VwAqL7KBW6rRVR1X9xzujL2SpL7zqEGFA9qU9KG4Fct4w1zUFc6D4ajS51yaMuNxAS1j6eY57f7I7n2ya5oxcmdMpKKGX3jzSLb4haf4LUmW+u45HkYH5Ydq5Ck92Pp2rqyea8I8ZxxaB4r+HtxJo9/p7W+rNHcT3BV/O8xTuYyKSGYtz/8Aqr2DxprkPhrwpqeuzruSyt2k2/3j0A/PFb1KSXJy9f8AMxpVW+fn6f5GpLNFEu6WVI16ZZgBTlYMoZSCD3HSvLfhB4fbxF4eh8aeMf8Aiaarqo+0RJP80VrCfuJGnReOScZrp7rwvNZ+I9HvdBuZbDT0nc6jZQtiKZfKfY23sQ+M4xnPPSolTjGTjcuNSUoqVtGdaKWvNfFeu+ILf4xeHfC+l6uYbTULaa4vI3t0fYqA7dpxkZwRyTWp8W/FepeC/Cf9vWcVrdmOaKFreUFTKXcLkMDxjOcYNHsZXil1D28UpN9DtqKyBeatH4dN9cWlot6sPmtCJm2D5ckbtuc/hWL8MPGVz428Otrf9kfYYPMeJFM4csyHB7DAzU8krN9EX7SN1HqdiaSuJsPHz33ibVfD1n4b1GW90rZ9pAkiC4fO0gluc4NbWk6/LeavJpd1o99p86wiZTNtKSLnB2spIyDjI9xQ6co7ijVi9jcoFcbD4+tZPHg8GPpGoQ6kYvPzLsWMxZ++pz83fgc8Gtjxlr3/AAjegz6ubGe+jgALxQsocjOONxGT7UOnJNK24KpFpvsbXeiuY8X+JNS0HwTceJBooke1tzPPaS3AV1A7AqCCaqaBrXizxB4ctNZsbfQrWK8gE0XmTSykAjgMAq/zo9nK3N0B1Y35ep2JGa5XxVoHmb72yj+brJGB973HvW7oE2oXGjWs2qwR2988YM8cZyqv3A9qukda8rNcqoZlQdGsvR9U+6OnD15UZKUTivC+vm1K2d65MX8Dn+H2PtXaowZQVIIPIPqK5XxVoG8vfWKfN1kjHf3HvVHwzr7WRW0vGLQdFY9U/wDrV8lluaYjJa6y/MX7v2Z9Lef9aHo1qEMTH21HfqjuqO9MjkWRA6MGU8gjoaeK++UlJXWx5ImKSnVBeSrDbSzN91ELH8BU1JRhFylshpXdjiNVtrTVvGKQS20M0SuqsGQHdjls/rWlf/Dzwldkk6WsB9YXKfoDiqngpDc63NdyDJClif8AaY//AK67cV8nwvSjiqFXE1Ffnk2r9lpodWY0aanGnbZHmt78ItGkybXUL2A+jbXH8gf1rHu/g/fKf9E1q3kHpLEV/kTXsVFe9PKsLL7B5UsFRl0PCLr4V+J4j+6NlP8A7kuP5gVs/Dfwt4o8PeK4ri6sQLWWNopmSVWABGQevqB+devYpMCop5RQpzU430JjgacJKUdxaKKK9Q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DRRQAYooooARqydP8ADujabqc+p6fp8NpdXP8Ar2hyglPYso4Y8nkjPNa9FGomk9zh/iv4M1Dxlp1lbWerQWJs7pLpBJbl97ocgFgeB+BrY8W6EfFHgm/0DUGSOS+tjFIyElVfqCO+MgV0FFX7SVkuxHso3b7nm/w512bw74bsvDPizT73T7/TYhbiZLZ5YLlV4V0dARyOxwRXcaXqQ1FneC2uFthjZNKhTzD3wp+bHuQK0KR1DqVZQykYIPeiclJ3sEIOKtc8cNoniH9pXVQLy6t/7I0KKESW8m1ld3DdcEdHPGKrfHbS7rd4S0KTXdRv11PXIYzDciLG1cnOURT1x1Jr1Gy8J+HbHVW1Ox0m2tLx/wDWTW6mNnGc4bbjcPY5qj4l8D6Vr+t6brN5cagl5psnm2jRz4WNuOdpBB6DrXRHELni+iRzSwzcJLq2ani+dbbwpq9wxChLOY5/4Aa5L9nS1Ft8HPD5xgzQmY/VmNdT4r0P/hIPD1xos19cW8NzEYpZIgu9lI55IwPyqPwdoDeGfDVtoVvetcQ2kYjt2kjAKqOm7HX9KyU0qTj1ubOEvaqXSx5v4JfWH+NfxAl0lbFyHto3+1O69A2MbQfevR/CTa/JJqjeIo7ZJlu9tt9nJaMQ+WmNpIB+9uz75rnPD/gXW9D8Ua5r9n4gtpJ9ZmEs8ctnlUxnAUhs9+9dBpOk64NebUtZ1aC5ijhMdtbW8BjRGJ+Z2yTuOAAPQZ9autOMno+iM6MJR3XVnKfHbRryOxsPHWgp/wATnw5J9oCr/wAtrf8A5axn1GOfz9avprNn46vPDsemuJdNaJdWuuc4CnEUbe/mc4/6ZtXdSorxsjruVgVYHuK5X4beBdO8D2mo2+nuzreXbTLu6xx/wRj2XLY+tJVYuFnutvmN0pKpdbPc1fGtqt74Q1e1dcrJZSgj1+U15p8HdN1fxB8EtNtoPFFzYq9m9sogt48xkZXBZgSfwwa9Z1O2kvLGW1SYw+apUuFDEAjBwDXJ+FPh3a+G9IXSdM8Qa7FZh2k8oTRgbmOTzsyPzpU6iVJx63HUpt1VLyOo0iRFt1sTOklxaRpHPtPRtoIz9Rg/jV7tWX4d0Kw0OCeOxE7NcTGaaSaZpJJHPUlm5PQVqjpWLtfQ6I3tqNIrmPE/h4TbruxUCXq8fZvp711NIa83M8roZlQdGsrrv1XmjehXnRlzQOA8P65Npkn2e43Nb5wVPVD7f4V3VrcRXMKzQyB0YZBFYfiTw+l4GurUBLgdR2euZ0vUrzRrsqVbaDiSJuK+Jw2Y4zhyqsNjbyo/Zl2/rsepOjTxsfaUtJdUekVgeN7ryNJMKn5p22/h1P8An3rS0vUbbUbcS28mf7ynqp964/xrefaNV8lTlIFxj3PWvd4lzSFPKpToyvz6K3mcmBoOWISkttWbHgK32adLcEcyyYH0H/1810tUdEtvsulW8GMMqDd9ep/Wr1erkmF+qYClS7JHPiantK0peYUUUV6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GiigBKKWigBD0opaKACiiigBKXvRRQAUUUUAFIaWigBMVla7otvqce7HlzqPlkA/Q1rUlc2LwlHF0nSrRvFl06kqclKL1PNJE1DRL8Z3RSDkEdHH9aXSIZNQ1uESZYySb5D6gcmvQNRsba+gMNxGGHY9x7isrQNBOm6jPM0gkQrtjPcDvn9K/OqvB+Io42lCnJyoc1/Q9lZlCVKTatOxvgcelLSUtfpqVjw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oxS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2Q==">
            <a:extLst>
              <a:ext uri="{FF2B5EF4-FFF2-40B4-BE49-F238E27FC236}">
                <a16:creationId xmlns:a16="http://schemas.microsoft.com/office/drawing/2014/main" id="{CF03525E-288F-490D-8770-F3402280F1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Picture Placeholder 4"/>
          <p:cNvSpPr>
            <a:spLocks noGrp="1"/>
          </p:cNvSpPr>
          <p:nvPr>
            <p:ph type="pic" sz="quarter" idx="10"/>
          </p:nvPr>
        </p:nvSpPr>
        <p:spPr/>
      </p:sp>
    </p:spTree>
    <p:extLst>
      <p:ext uri="{BB962C8B-B14F-4D97-AF65-F5344CB8AC3E}">
        <p14:creationId xmlns:p14="http://schemas.microsoft.com/office/powerpoint/2010/main" val="3180729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duotone>
              <a:schemeClr val="bg2">
                <a:shade val="45000"/>
                <a:satMod val="135000"/>
              </a:schemeClr>
              <a:prstClr val="white"/>
            </a:duotone>
          </a:blip>
          <a:stretch>
            <a:fillRect/>
          </a:stretch>
        </p:blipFill>
        <p:spPr>
          <a:xfrm>
            <a:off x="4732186" y="508461"/>
            <a:ext cx="7378841" cy="5419453"/>
          </a:xfrm>
          <a:prstGeom prst="rect">
            <a:avLst/>
          </a:prstGeom>
        </p:spPr>
      </p:pic>
      <p:sp>
        <p:nvSpPr>
          <p:cNvPr id="3" name="Content Placeholder 2"/>
          <p:cNvSpPr>
            <a:spLocks noGrp="1"/>
          </p:cNvSpPr>
          <p:nvPr>
            <p:ph idx="1"/>
          </p:nvPr>
        </p:nvSpPr>
        <p:spPr>
          <a:xfrm>
            <a:off x="1425678" y="95697"/>
            <a:ext cx="10515600" cy="6253842"/>
          </a:xfrm>
        </p:spPr>
        <p:txBody>
          <a:bodyPr vert="horz" lIns="91440" tIns="45720" rIns="91440" bIns="45720" rtlCol="0" anchor="t">
            <a:noAutofit/>
          </a:bodyPr>
          <a:lstStyle/>
          <a:p>
            <a:pPr marL="0" indent="0">
              <a:lnSpc>
                <a:spcPct val="150000"/>
              </a:lnSpc>
              <a:buNone/>
            </a:pPr>
            <a:r>
              <a:rPr lang="en-GB" sz="3200"/>
              <a:t>Please stay in touch with your child’s English work by:</a:t>
            </a:r>
          </a:p>
          <a:p>
            <a:pPr>
              <a:lnSpc>
                <a:spcPct val="150000"/>
              </a:lnSpc>
              <a:buFont typeface="Wingdings" panose="05000000000000000000" pitchFamily="2" charset="2"/>
              <a:buChar char="ü"/>
            </a:pPr>
            <a:r>
              <a:rPr lang="en-GB" sz="3200"/>
              <a:t>Talking to them about what they are doing in English.</a:t>
            </a:r>
            <a:endParaRPr lang="en-GB" sz="3200">
              <a:ea typeface="Calibri"/>
              <a:cs typeface="Calibri"/>
            </a:endParaRPr>
          </a:p>
          <a:p>
            <a:pPr>
              <a:lnSpc>
                <a:spcPct val="150000"/>
              </a:lnSpc>
              <a:buFont typeface="Wingdings" panose="05000000000000000000" pitchFamily="2" charset="2"/>
              <a:buChar char="ü"/>
            </a:pPr>
            <a:r>
              <a:rPr lang="en-GB" sz="3200"/>
              <a:t>Having a look at their planner to see what homework they have.</a:t>
            </a:r>
            <a:endParaRPr lang="en-GB" sz="3200">
              <a:ea typeface="Calibri"/>
              <a:cs typeface="Calibri"/>
            </a:endParaRPr>
          </a:p>
          <a:p>
            <a:pPr>
              <a:lnSpc>
                <a:spcPct val="150000"/>
              </a:lnSpc>
              <a:buFont typeface="Wingdings" panose="05000000000000000000" pitchFamily="2" charset="2"/>
              <a:buChar char="ü"/>
            </a:pPr>
            <a:r>
              <a:rPr lang="en-GB" sz="3200"/>
              <a:t>Asking them to bring home their books so you can see what they have been doing in lessons.</a:t>
            </a:r>
            <a:endParaRPr lang="en-GB" sz="3200">
              <a:ea typeface="Calibri"/>
              <a:cs typeface="Calibri"/>
            </a:endParaRPr>
          </a:p>
          <a:p>
            <a:pPr marL="0" indent="0">
              <a:lnSpc>
                <a:spcPct val="150000"/>
              </a:lnSpc>
              <a:buNone/>
            </a:pPr>
            <a:endParaRPr lang="en-GB" sz="200" i="1"/>
          </a:p>
          <a:p>
            <a:pPr marL="0" indent="0">
              <a:lnSpc>
                <a:spcPct val="100000"/>
              </a:lnSpc>
              <a:buNone/>
            </a:pPr>
            <a:r>
              <a:rPr lang="en-GB" i="1"/>
              <a:t>If you would like to discuss your child’s progress in English, please feel free to contact the school.</a:t>
            </a:r>
            <a:endParaRPr lang="en-GB" i="1">
              <a:ea typeface="Calibri"/>
              <a:cs typeface="Calibri"/>
            </a:endParaRPr>
          </a:p>
        </p:txBody>
      </p:sp>
    </p:spTree>
    <p:extLst>
      <p:ext uri="{BB962C8B-B14F-4D97-AF65-F5344CB8AC3E}">
        <p14:creationId xmlns:p14="http://schemas.microsoft.com/office/powerpoint/2010/main" val="2167300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E9E2FF-1388-4BF2-986E-AC149216BB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231173"/>
          </a:xfrm>
          <a:prstGeom prst="rect">
            <a:avLst/>
          </a:prstGeom>
        </p:spPr>
      </p:pic>
    </p:spTree>
    <p:extLst>
      <p:ext uri="{BB962C8B-B14F-4D97-AF65-F5344CB8AC3E}">
        <p14:creationId xmlns:p14="http://schemas.microsoft.com/office/powerpoint/2010/main" val="857144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B833-3F55-45B6-B8FF-F75222772C49}"/>
              </a:ext>
            </a:extLst>
          </p:cNvPr>
          <p:cNvSpPr>
            <a:spLocks noGrp="1"/>
          </p:cNvSpPr>
          <p:nvPr>
            <p:ph type="title"/>
          </p:nvPr>
        </p:nvSpPr>
        <p:spPr>
          <a:xfrm>
            <a:off x="3352312" y="247871"/>
            <a:ext cx="5018035" cy="1325563"/>
          </a:xfrm>
        </p:spPr>
        <p:txBody>
          <a:bodyPr>
            <a:normAutofit/>
          </a:bodyPr>
          <a:lstStyle/>
          <a:p>
            <a:r>
              <a:rPr lang="en-GB" sz="6000" b="1">
                <a:latin typeface="+mn-lt"/>
              </a:rPr>
              <a:t>Mathematics</a:t>
            </a:r>
          </a:p>
        </p:txBody>
      </p:sp>
      <p:sp>
        <p:nvSpPr>
          <p:cNvPr id="3" name="Content Placeholder 2">
            <a:extLst>
              <a:ext uri="{FF2B5EF4-FFF2-40B4-BE49-F238E27FC236}">
                <a16:creationId xmlns:a16="http://schemas.microsoft.com/office/drawing/2014/main" id="{2B803FC1-26C8-47CA-A5B1-6640DE5D9769}"/>
              </a:ext>
            </a:extLst>
          </p:cNvPr>
          <p:cNvSpPr>
            <a:spLocks noGrp="1"/>
          </p:cNvSpPr>
          <p:nvPr>
            <p:ph idx="1"/>
          </p:nvPr>
        </p:nvSpPr>
        <p:spPr>
          <a:xfrm>
            <a:off x="603530" y="1596009"/>
            <a:ext cx="10515600" cy="4351338"/>
          </a:xfrm>
        </p:spPr>
        <p:txBody>
          <a:bodyPr vert="horz" lIns="91440" tIns="45720" rIns="91440" bIns="45720" rtlCol="0" anchor="t">
            <a:normAutofit/>
          </a:bodyPr>
          <a:lstStyle/>
          <a:p>
            <a:r>
              <a:rPr lang="en-GB"/>
              <a:t>In Mathematics students will be develop their Maths skills and learn how to apply them in everyday life.</a:t>
            </a:r>
          </a:p>
          <a:p>
            <a:r>
              <a:rPr lang="en-GB"/>
              <a:t>Our exam board is Pearson. In KS3 students are in mixed ability groups. KS4 students are split into the groups according to their abilities.</a:t>
            </a:r>
          </a:p>
          <a:p>
            <a:r>
              <a:rPr lang="en-GB"/>
              <a:t>As a part of the whole school, Mathematics also provides electronic version of textbooks (Kerboodle) that could be logged in on any platform.</a:t>
            </a:r>
          </a:p>
          <a:p>
            <a:r>
              <a:rPr lang="en-GB"/>
              <a:t>Students results and homework is recorded on Go4Schools.</a:t>
            </a:r>
          </a:p>
        </p:txBody>
      </p:sp>
    </p:spTree>
    <p:extLst>
      <p:ext uri="{BB962C8B-B14F-4D97-AF65-F5344CB8AC3E}">
        <p14:creationId xmlns:p14="http://schemas.microsoft.com/office/powerpoint/2010/main" val="4894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lock Arc 7">
            <a:extLst>
              <a:ext uri="{FF2B5EF4-FFF2-40B4-BE49-F238E27FC236}">
                <a16:creationId xmlns:a16="http://schemas.microsoft.com/office/drawing/2014/main" id="{6D9ED26A-A026-4945-99F7-D337E7008247}"/>
              </a:ext>
            </a:extLst>
          </p:cNvPr>
          <p:cNvSpPr/>
          <p:nvPr/>
        </p:nvSpPr>
        <p:spPr>
          <a:xfrm rot="16200000">
            <a:off x="2810686" y="3958693"/>
            <a:ext cx="1402154" cy="1246052"/>
          </a:xfrm>
          <a:prstGeom prst="blockArc">
            <a:avLst>
              <a:gd name="adj1" fmla="val 10794187"/>
              <a:gd name="adj2" fmla="val 156513"/>
              <a:gd name="adj3" fmla="val 28217"/>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solidFill>
                <a:schemeClr val="tx1"/>
              </a:solidFill>
            </a:endParaRPr>
          </a:p>
        </p:txBody>
      </p:sp>
      <p:sp>
        <p:nvSpPr>
          <p:cNvPr id="9" name="Rectangle 8">
            <a:extLst>
              <a:ext uri="{FF2B5EF4-FFF2-40B4-BE49-F238E27FC236}">
                <a16:creationId xmlns:a16="http://schemas.microsoft.com/office/drawing/2014/main" id="{7311F1D7-5C92-4E3B-9CBB-2B580C3A94BC}"/>
              </a:ext>
            </a:extLst>
          </p:cNvPr>
          <p:cNvSpPr/>
          <p:nvPr/>
        </p:nvSpPr>
        <p:spPr>
          <a:xfrm>
            <a:off x="3489564" y="4924386"/>
            <a:ext cx="4838660" cy="34295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0" name="Block Arc 9">
            <a:extLst>
              <a:ext uri="{FF2B5EF4-FFF2-40B4-BE49-F238E27FC236}">
                <a16:creationId xmlns:a16="http://schemas.microsoft.com/office/drawing/2014/main" id="{9E755BB3-980D-4EED-9350-2AE69F54CD1A}"/>
              </a:ext>
            </a:extLst>
          </p:cNvPr>
          <p:cNvSpPr/>
          <p:nvPr/>
        </p:nvSpPr>
        <p:spPr>
          <a:xfrm rot="5400000" flipH="1">
            <a:off x="7440644" y="2830750"/>
            <a:ext cx="1554620" cy="1275961"/>
          </a:xfrm>
          <a:prstGeom prst="blockArc">
            <a:avLst>
              <a:gd name="adj1" fmla="val 10800009"/>
              <a:gd name="adj2" fmla="val 1572"/>
              <a:gd name="adj3" fmla="val 2764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solidFill>
                <a:schemeClr val="tx1"/>
              </a:solidFill>
            </a:endParaRPr>
          </a:p>
        </p:txBody>
      </p:sp>
      <p:sp>
        <p:nvSpPr>
          <p:cNvPr id="11" name="Rectangle 10">
            <a:extLst>
              <a:ext uri="{FF2B5EF4-FFF2-40B4-BE49-F238E27FC236}">
                <a16:creationId xmlns:a16="http://schemas.microsoft.com/office/drawing/2014/main" id="{3DA21554-75A1-40C9-AAC1-9E382E92D21C}"/>
              </a:ext>
            </a:extLst>
          </p:cNvPr>
          <p:cNvSpPr/>
          <p:nvPr/>
        </p:nvSpPr>
        <p:spPr>
          <a:xfrm>
            <a:off x="3501224" y="3889078"/>
            <a:ext cx="4742962" cy="34919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2" name="Rectangle 11">
            <a:extLst>
              <a:ext uri="{FF2B5EF4-FFF2-40B4-BE49-F238E27FC236}">
                <a16:creationId xmlns:a16="http://schemas.microsoft.com/office/drawing/2014/main" id="{B4ABEBB2-75B2-4905-895E-2F2DA54B20EA}"/>
              </a:ext>
            </a:extLst>
          </p:cNvPr>
          <p:cNvSpPr/>
          <p:nvPr/>
        </p:nvSpPr>
        <p:spPr>
          <a:xfrm>
            <a:off x="3690334" y="2729256"/>
            <a:ext cx="4570352" cy="36780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3" name="Block Arc 12">
            <a:extLst>
              <a:ext uri="{FF2B5EF4-FFF2-40B4-BE49-F238E27FC236}">
                <a16:creationId xmlns:a16="http://schemas.microsoft.com/office/drawing/2014/main" id="{10F22735-6748-4058-8DC8-EF20E333CE68}"/>
              </a:ext>
            </a:extLst>
          </p:cNvPr>
          <p:cNvSpPr/>
          <p:nvPr/>
        </p:nvSpPr>
        <p:spPr>
          <a:xfrm rot="16200000">
            <a:off x="2892091" y="1725085"/>
            <a:ext cx="1505214" cy="1251875"/>
          </a:xfrm>
          <a:prstGeom prst="blockArc">
            <a:avLst>
              <a:gd name="adj1" fmla="val 10532807"/>
              <a:gd name="adj2" fmla="val 263439"/>
              <a:gd name="adj3" fmla="val 28511"/>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solidFill>
                <a:schemeClr val="tx1"/>
              </a:solidFill>
            </a:endParaRPr>
          </a:p>
        </p:txBody>
      </p:sp>
      <p:sp>
        <p:nvSpPr>
          <p:cNvPr id="14" name="Rectangle 140">
            <a:extLst>
              <a:ext uri="{FF2B5EF4-FFF2-40B4-BE49-F238E27FC236}">
                <a16:creationId xmlns:a16="http://schemas.microsoft.com/office/drawing/2014/main" id="{AAC946E3-B9CA-4905-8A56-0A5A9D41CF92}"/>
              </a:ext>
            </a:extLst>
          </p:cNvPr>
          <p:cNvSpPr/>
          <p:nvPr/>
        </p:nvSpPr>
        <p:spPr>
          <a:xfrm>
            <a:off x="3573206" y="1598418"/>
            <a:ext cx="4143459" cy="366567"/>
          </a:xfrm>
          <a:custGeom>
            <a:avLst/>
            <a:gdLst>
              <a:gd name="connsiteX0" fmla="*/ 0 w 5909338"/>
              <a:gd name="connsiteY0" fmla="*/ 0 h 642380"/>
              <a:gd name="connsiteX1" fmla="*/ 5909338 w 5909338"/>
              <a:gd name="connsiteY1" fmla="*/ 0 h 642380"/>
              <a:gd name="connsiteX2" fmla="*/ 5909338 w 5909338"/>
              <a:gd name="connsiteY2" fmla="*/ 642380 h 642380"/>
              <a:gd name="connsiteX3" fmla="*/ 0 w 5909338"/>
              <a:gd name="connsiteY3" fmla="*/ 642380 h 642380"/>
              <a:gd name="connsiteX4" fmla="*/ 0 w 5909338"/>
              <a:gd name="connsiteY4" fmla="*/ 0 h 642380"/>
              <a:gd name="connsiteX0" fmla="*/ 0 w 5909338"/>
              <a:gd name="connsiteY0" fmla="*/ 0 h 642380"/>
              <a:gd name="connsiteX1" fmla="*/ 5909338 w 5909338"/>
              <a:gd name="connsiteY1" fmla="*/ 0 h 642380"/>
              <a:gd name="connsiteX2" fmla="*/ 5909338 w 5909338"/>
              <a:gd name="connsiteY2" fmla="*/ 637185 h 642380"/>
              <a:gd name="connsiteX3" fmla="*/ 0 w 5909338"/>
              <a:gd name="connsiteY3" fmla="*/ 642380 h 642380"/>
              <a:gd name="connsiteX4" fmla="*/ 0 w 5909338"/>
              <a:gd name="connsiteY4" fmla="*/ 0 h 642380"/>
              <a:gd name="connsiteX0" fmla="*/ 0 w 5909338"/>
              <a:gd name="connsiteY0" fmla="*/ 0 h 642381"/>
              <a:gd name="connsiteX1" fmla="*/ 5909338 w 5909338"/>
              <a:gd name="connsiteY1" fmla="*/ 0 h 642381"/>
              <a:gd name="connsiteX2" fmla="*/ 5831406 w 5909338"/>
              <a:gd name="connsiteY2" fmla="*/ 642381 h 642381"/>
              <a:gd name="connsiteX3" fmla="*/ 0 w 5909338"/>
              <a:gd name="connsiteY3" fmla="*/ 642380 h 642381"/>
              <a:gd name="connsiteX4" fmla="*/ 0 w 5909338"/>
              <a:gd name="connsiteY4" fmla="*/ 0 h 642381"/>
              <a:gd name="connsiteX0" fmla="*/ 0 w 5909338"/>
              <a:gd name="connsiteY0" fmla="*/ 0 h 652772"/>
              <a:gd name="connsiteX1" fmla="*/ 5909338 w 5909338"/>
              <a:gd name="connsiteY1" fmla="*/ 0 h 652772"/>
              <a:gd name="connsiteX2" fmla="*/ 5826211 w 5909338"/>
              <a:gd name="connsiteY2" fmla="*/ 652772 h 652772"/>
              <a:gd name="connsiteX3" fmla="*/ 0 w 5909338"/>
              <a:gd name="connsiteY3" fmla="*/ 642380 h 652772"/>
              <a:gd name="connsiteX4" fmla="*/ 0 w 5909338"/>
              <a:gd name="connsiteY4" fmla="*/ 0 h 652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338" h="652772">
                <a:moveTo>
                  <a:pt x="0" y="0"/>
                </a:moveTo>
                <a:lnTo>
                  <a:pt x="5909338" y="0"/>
                </a:lnTo>
                <a:lnTo>
                  <a:pt x="5826211" y="652772"/>
                </a:lnTo>
                <a:lnTo>
                  <a:pt x="0" y="642380"/>
                </a:lnTo>
                <a:lnTo>
                  <a:pt x="0" y="0"/>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5" name="Oval 14">
            <a:extLst>
              <a:ext uri="{FF2B5EF4-FFF2-40B4-BE49-F238E27FC236}">
                <a16:creationId xmlns:a16="http://schemas.microsoft.com/office/drawing/2014/main" id="{EF056CF1-8AB7-4830-AA67-2233A32FFC9B}"/>
              </a:ext>
            </a:extLst>
          </p:cNvPr>
          <p:cNvSpPr/>
          <p:nvPr/>
        </p:nvSpPr>
        <p:spPr>
          <a:xfrm>
            <a:off x="8084317" y="4760500"/>
            <a:ext cx="710961" cy="73275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6" name="Oval 15">
            <a:extLst>
              <a:ext uri="{FF2B5EF4-FFF2-40B4-BE49-F238E27FC236}">
                <a16:creationId xmlns:a16="http://schemas.microsoft.com/office/drawing/2014/main" id="{8BA1DCDC-EFDC-4544-9C3D-60E219E91A6E}"/>
              </a:ext>
            </a:extLst>
          </p:cNvPr>
          <p:cNvSpPr/>
          <p:nvPr/>
        </p:nvSpPr>
        <p:spPr>
          <a:xfrm>
            <a:off x="8188609" y="4861405"/>
            <a:ext cx="509117" cy="50725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1"/>
          </a:p>
        </p:txBody>
      </p:sp>
      <p:sp>
        <p:nvSpPr>
          <p:cNvPr id="17" name="TextBox 16">
            <a:extLst>
              <a:ext uri="{FF2B5EF4-FFF2-40B4-BE49-F238E27FC236}">
                <a16:creationId xmlns:a16="http://schemas.microsoft.com/office/drawing/2014/main" id="{1D5E2F9C-1CF1-42DE-894C-97B435D9E75E}"/>
              </a:ext>
            </a:extLst>
          </p:cNvPr>
          <p:cNvSpPr txBox="1"/>
          <p:nvPr/>
        </p:nvSpPr>
        <p:spPr>
          <a:xfrm>
            <a:off x="8202840" y="4924386"/>
            <a:ext cx="497686" cy="507062"/>
          </a:xfrm>
          <a:prstGeom prst="rect">
            <a:avLst/>
          </a:prstGeom>
          <a:noFill/>
        </p:spPr>
        <p:txBody>
          <a:bodyPr wrap="square" rtlCol="0">
            <a:spAutoFit/>
          </a:bodyPr>
          <a:lstStyle/>
          <a:p>
            <a:pPr algn="ctr"/>
            <a:r>
              <a:rPr lang="en-US" sz="2695" b="1"/>
              <a:t>7</a:t>
            </a:r>
          </a:p>
        </p:txBody>
      </p:sp>
      <p:sp>
        <p:nvSpPr>
          <p:cNvPr id="18" name="TextBox 17">
            <a:extLst>
              <a:ext uri="{FF2B5EF4-FFF2-40B4-BE49-F238E27FC236}">
                <a16:creationId xmlns:a16="http://schemas.microsoft.com/office/drawing/2014/main" id="{ABE8A85A-6625-45B2-91A4-229709007897}"/>
              </a:ext>
            </a:extLst>
          </p:cNvPr>
          <p:cNvSpPr txBox="1"/>
          <p:nvPr/>
        </p:nvSpPr>
        <p:spPr>
          <a:xfrm>
            <a:off x="8207710" y="4877975"/>
            <a:ext cx="492165" cy="196208"/>
          </a:xfrm>
          <a:prstGeom prst="rect">
            <a:avLst/>
          </a:prstGeom>
          <a:noFill/>
        </p:spPr>
        <p:txBody>
          <a:bodyPr wrap="square" rtlCol="0">
            <a:spAutoFit/>
          </a:bodyPr>
          <a:lstStyle/>
          <a:p>
            <a:pPr algn="ctr"/>
            <a:r>
              <a:rPr lang="en-US" sz="675" b="1"/>
              <a:t>YEAR</a:t>
            </a:r>
          </a:p>
        </p:txBody>
      </p:sp>
      <p:pic>
        <p:nvPicPr>
          <p:cNvPr id="23" name="Picture 22">
            <a:extLst>
              <a:ext uri="{FF2B5EF4-FFF2-40B4-BE49-F238E27FC236}">
                <a16:creationId xmlns:a16="http://schemas.microsoft.com/office/drawing/2014/main" id="{8FAFF5A7-5246-4A3B-884A-0A831D7D0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78796" y="4841045"/>
            <a:ext cx="509639" cy="509639"/>
          </a:xfrm>
          <a:prstGeom prst="rect">
            <a:avLst/>
          </a:prstGeom>
        </p:spPr>
      </p:pic>
      <p:pic>
        <p:nvPicPr>
          <p:cNvPr id="24" name="Picture 23">
            <a:extLst>
              <a:ext uri="{FF2B5EF4-FFF2-40B4-BE49-F238E27FC236}">
                <a16:creationId xmlns:a16="http://schemas.microsoft.com/office/drawing/2014/main" id="{A416108D-28BF-4F27-895D-2101A05C68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0686" y="5576596"/>
            <a:ext cx="437040" cy="391035"/>
          </a:xfrm>
          <a:prstGeom prst="rect">
            <a:avLst/>
          </a:prstGeom>
        </p:spPr>
      </p:pic>
      <p:pic>
        <p:nvPicPr>
          <p:cNvPr id="25" name="Picture 24">
            <a:extLst>
              <a:ext uri="{FF2B5EF4-FFF2-40B4-BE49-F238E27FC236}">
                <a16:creationId xmlns:a16="http://schemas.microsoft.com/office/drawing/2014/main" id="{080DA52E-5983-417E-8BD1-EA6720349E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8925" y="1581646"/>
            <a:ext cx="393780" cy="393780"/>
          </a:xfrm>
          <a:prstGeom prst="rect">
            <a:avLst/>
          </a:prstGeom>
        </p:spPr>
      </p:pic>
      <p:pic>
        <p:nvPicPr>
          <p:cNvPr id="26" name="Picture 25">
            <a:extLst>
              <a:ext uri="{FF2B5EF4-FFF2-40B4-BE49-F238E27FC236}">
                <a16:creationId xmlns:a16="http://schemas.microsoft.com/office/drawing/2014/main" id="{4063DBD0-E28F-4F5E-81B3-A39CC134D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693" y="2782191"/>
            <a:ext cx="297207" cy="297207"/>
          </a:xfrm>
          <a:prstGeom prst="rect">
            <a:avLst/>
          </a:prstGeom>
        </p:spPr>
      </p:pic>
      <p:sp>
        <p:nvSpPr>
          <p:cNvPr id="27" name="TextBox 26">
            <a:extLst>
              <a:ext uri="{FF2B5EF4-FFF2-40B4-BE49-F238E27FC236}">
                <a16:creationId xmlns:a16="http://schemas.microsoft.com/office/drawing/2014/main" id="{9416037B-0201-4887-B8BF-0E1FA23C26BE}"/>
              </a:ext>
            </a:extLst>
          </p:cNvPr>
          <p:cNvSpPr txBox="1"/>
          <p:nvPr/>
        </p:nvSpPr>
        <p:spPr>
          <a:xfrm>
            <a:off x="7306757" y="4877715"/>
            <a:ext cx="922047" cy="400110"/>
          </a:xfrm>
          <a:prstGeom prst="rect">
            <a:avLst/>
          </a:prstGeom>
          <a:noFill/>
        </p:spPr>
        <p:txBody>
          <a:bodyPr wrap="none" rtlCol="0">
            <a:spAutoFit/>
          </a:bodyPr>
          <a:lstStyle/>
          <a:p>
            <a:r>
              <a:rPr lang="en-GB" sz="1000"/>
              <a:t>Into to Maths </a:t>
            </a:r>
          </a:p>
          <a:p>
            <a:r>
              <a:rPr lang="en-GB" sz="1000"/>
              <a:t>CAT testing </a:t>
            </a:r>
          </a:p>
        </p:txBody>
      </p:sp>
      <p:sp>
        <p:nvSpPr>
          <p:cNvPr id="28" name="TextBox 27">
            <a:extLst>
              <a:ext uri="{FF2B5EF4-FFF2-40B4-BE49-F238E27FC236}">
                <a16:creationId xmlns:a16="http://schemas.microsoft.com/office/drawing/2014/main" id="{7DD732C5-3252-4134-9B32-A4AE5B82B601}"/>
              </a:ext>
            </a:extLst>
          </p:cNvPr>
          <p:cNvSpPr txBox="1"/>
          <p:nvPr/>
        </p:nvSpPr>
        <p:spPr>
          <a:xfrm>
            <a:off x="5952603" y="4877715"/>
            <a:ext cx="1220405" cy="400110"/>
          </a:xfrm>
          <a:prstGeom prst="rect">
            <a:avLst/>
          </a:prstGeom>
          <a:noFill/>
        </p:spPr>
        <p:txBody>
          <a:bodyPr wrap="square" rtlCol="0">
            <a:spAutoFit/>
          </a:bodyPr>
          <a:lstStyle/>
          <a:p>
            <a:r>
              <a:rPr lang="en-GB" sz="1000"/>
              <a:t>Measure, Perimeter </a:t>
            </a:r>
          </a:p>
          <a:p>
            <a:r>
              <a:rPr lang="en-GB" sz="1000"/>
              <a:t>and area</a:t>
            </a:r>
          </a:p>
        </p:txBody>
      </p:sp>
      <p:sp>
        <p:nvSpPr>
          <p:cNvPr id="29" name="Rectangle 28">
            <a:extLst>
              <a:ext uri="{FF2B5EF4-FFF2-40B4-BE49-F238E27FC236}">
                <a16:creationId xmlns:a16="http://schemas.microsoft.com/office/drawing/2014/main" id="{50BC72F9-F25D-47EC-8C47-80B867531906}"/>
              </a:ext>
            </a:extLst>
          </p:cNvPr>
          <p:cNvSpPr/>
          <p:nvPr/>
        </p:nvSpPr>
        <p:spPr>
          <a:xfrm>
            <a:off x="4164713" y="4904846"/>
            <a:ext cx="1045479" cy="400110"/>
          </a:xfrm>
          <a:prstGeom prst="rect">
            <a:avLst/>
          </a:prstGeom>
        </p:spPr>
        <p:txBody>
          <a:bodyPr wrap="none">
            <a:spAutoFit/>
          </a:bodyPr>
          <a:lstStyle/>
          <a:p>
            <a:r>
              <a:rPr lang="en-GB" sz="1000"/>
              <a:t>Expressions and </a:t>
            </a:r>
          </a:p>
          <a:p>
            <a:r>
              <a:rPr lang="en-GB" sz="1000"/>
              <a:t>Formulae</a:t>
            </a:r>
          </a:p>
        </p:txBody>
      </p:sp>
      <p:sp>
        <p:nvSpPr>
          <p:cNvPr id="30" name="TextBox 29">
            <a:extLst>
              <a:ext uri="{FF2B5EF4-FFF2-40B4-BE49-F238E27FC236}">
                <a16:creationId xmlns:a16="http://schemas.microsoft.com/office/drawing/2014/main" id="{03F8E90D-8E8C-4DB1-B8B7-B4AB2E8F64EB}"/>
              </a:ext>
            </a:extLst>
          </p:cNvPr>
          <p:cNvSpPr txBox="1"/>
          <p:nvPr/>
        </p:nvSpPr>
        <p:spPr>
          <a:xfrm>
            <a:off x="3060094" y="4932689"/>
            <a:ext cx="1218603" cy="400110"/>
          </a:xfrm>
          <a:prstGeom prst="rect">
            <a:avLst/>
          </a:prstGeom>
          <a:noFill/>
        </p:spPr>
        <p:txBody>
          <a:bodyPr wrap="none" rtlCol="0">
            <a:spAutoFit/>
          </a:bodyPr>
          <a:lstStyle/>
          <a:p>
            <a:r>
              <a:rPr lang="en-GB" sz="1000"/>
              <a:t>Fractions, Decimals </a:t>
            </a:r>
          </a:p>
          <a:p>
            <a:r>
              <a:rPr lang="en-GB" sz="1000"/>
              <a:t>and Percentages </a:t>
            </a:r>
          </a:p>
        </p:txBody>
      </p:sp>
      <p:sp>
        <p:nvSpPr>
          <p:cNvPr id="31" name="TextBox 30">
            <a:extLst>
              <a:ext uri="{FF2B5EF4-FFF2-40B4-BE49-F238E27FC236}">
                <a16:creationId xmlns:a16="http://schemas.microsoft.com/office/drawing/2014/main" id="{6A6E4AB1-1F00-4563-8EDB-CB2CA14A6CDB}"/>
              </a:ext>
            </a:extLst>
          </p:cNvPr>
          <p:cNvSpPr txBox="1"/>
          <p:nvPr/>
        </p:nvSpPr>
        <p:spPr>
          <a:xfrm>
            <a:off x="3221532" y="3875354"/>
            <a:ext cx="782587" cy="400110"/>
          </a:xfrm>
          <a:prstGeom prst="rect">
            <a:avLst/>
          </a:prstGeom>
          <a:noFill/>
        </p:spPr>
        <p:txBody>
          <a:bodyPr wrap="none" rtlCol="0">
            <a:spAutoFit/>
          </a:bodyPr>
          <a:lstStyle/>
          <a:p>
            <a:r>
              <a:rPr lang="en-GB" sz="1000"/>
              <a:t>Angles and </a:t>
            </a:r>
          </a:p>
          <a:p>
            <a:r>
              <a:rPr lang="en-GB" sz="1000"/>
              <a:t>2D shapes </a:t>
            </a:r>
          </a:p>
        </p:txBody>
      </p:sp>
      <p:sp>
        <p:nvSpPr>
          <p:cNvPr id="32" name="TextBox 31">
            <a:extLst>
              <a:ext uri="{FF2B5EF4-FFF2-40B4-BE49-F238E27FC236}">
                <a16:creationId xmlns:a16="http://schemas.microsoft.com/office/drawing/2014/main" id="{7FDBC678-AA12-4E76-9DC2-5F37A3166950}"/>
              </a:ext>
            </a:extLst>
          </p:cNvPr>
          <p:cNvSpPr txBox="1"/>
          <p:nvPr/>
        </p:nvSpPr>
        <p:spPr>
          <a:xfrm>
            <a:off x="4041305" y="3938372"/>
            <a:ext cx="554960" cy="246221"/>
          </a:xfrm>
          <a:prstGeom prst="rect">
            <a:avLst/>
          </a:prstGeom>
          <a:noFill/>
        </p:spPr>
        <p:txBody>
          <a:bodyPr wrap="none" rtlCol="0">
            <a:spAutoFit/>
          </a:bodyPr>
          <a:lstStyle/>
          <a:p>
            <a:r>
              <a:rPr lang="en-GB" sz="1000"/>
              <a:t>Graphs</a:t>
            </a:r>
          </a:p>
        </p:txBody>
      </p:sp>
      <p:sp>
        <p:nvSpPr>
          <p:cNvPr id="33" name="TextBox 32">
            <a:extLst>
              <a:ext uri="{FF2B5EF4-FFF2-40B4-BE49-F238E27FC236}">
                <a16:creationId xmlns:a16="http://schemas.microsoft.com/office/drawing/2014/main" id="{D15260A1-DBE9-4813-BA21-107E665339ED}"/>
              </a:ext>
            </a:extLst>
          </p:cNvPr>
          <p:cNvSpPr txBox="1"/>
          <p:nvPr/>
        </p:nvSpPr>
        <p:spPr>
          <a:xfrm>
            <a:off x="5414995" y="3906558"/>
            <a:ext cx="3328829" cy="400110"/>
          </a:xfrm>
          <a:prstGeom prst="rect">
            <a:avLst/>
          </a:prstGeom>
          <a:noFill/>
        </p:spPr>
        <p:txBody>
          <a:bodyPr wrap="square" rtlCol="0">
            <a:spAutoFit/>
          </a:bodyPr>
          <a:lstStyle/>
          <a:p>
            <a:r>
              <a:rPr lang="en-GB" sz="1000"/>
              <a:t>Statistics         		Transformations and </a:t>
            </a:r>
          </a:p>
          <a:p>
            <a:r>
              <a:rPr lang="en-GB" sz="1000"/>
              <a:t>			</a:t>
            </a:r>
          </a:p>
        </p:txBody>
      </p:sp>
      <p:sp>
        <p:nvSpPr>
          <p:cNvPr id="34" name="TextBox 33">
            <a:extLst>
              <a:ext uri="{FF2B5EF4-FFF2-40B4-BE49-F238E27FC236}">
                <a16:creationId xmlns:a16="http://schemas.microsoft.com/office/drawing/2014/main" id="{4FC093AF-0AA6-4EEB-931D-70A574549176}"/>
              </a:ext>
            </a:extLst>
          </p:cNvPr>
          <p:cNvSpPr txBox="1"/>
          <p:nvPr/>
        </p:nvSpPr>
        <p:spPr>
          <a:xfrm>
            <a:off x="7121759" y="2412192"/>
            <a:ext cx="1900872" cy="1938992"/>
          </a:xfrm>
          <a:prstGeom prst="rect">
            <a:avLst/>
          </a:prstGeom>
          <a:noFill/>
        </p:spPr>
        <p:txBody>
          <a:bodyPr wrap="square" rtlCol="0">
            <a:spAutoFit/>
          </a:bodyPr>
          <a:lstStyle/>
          <a:p>
            <a:r>
              <a:rPr lang="en-GB" sz="1000"/>
              <a:t>		Factors and </a:t>
            </a:r>
          </a:p>
          <a:p>
            <a:r>
              <a:rPr lang="en-GB" sz="1000"/>
              <a:t>		Multiples</a:t>
            </a:r>
          </a:p>
          <a:p>
            <a:endParaRPr lang="en-GB" sz="1000"/>
          </a:p>
          <a:p>
            <a:endParaRPr lang="en-GB" sz="1000"/>
          </a:p>
          <a:p>
            <a:r>
              <a:rPr lang="en-GB" sz="1000"/>
              <a:t> 	</a:t>
            </a:r>
          </a:p>
          <a:p>
            <a:r>
              <a:rPr lang="en-GB" sz="1000"/>
              <a:t>	</a:t>
            </a:r>
          </a:p>
          <a:p>
            <a:r>
              <a:rPr lang="en-GB" sz="1000"/>
              <a:t>	     Equations</a:t>
            </a:r>
          </a:p>
          <a:p>
            <a:endParaRPr lang="en-GB" sz="1000"/>
          </a:p>
          <a:p>
            <a:r>
              <a:rPr lang="en-GB" sz="1000"/>
              <a:t>	                       </a:t>
            </a:r>
          </a:p>
          <a:p>
            <a:r>
              <a:rPr lang="en-GB" sz="1000"/>
              <a:t>                Symmetry</a:t>
            </a:r>
          </a:p>
        </p:txBody>
      </p:sp>
      <p:sp>
        <p:nvSpPr>
          <p:cNvPr id="35" name="TextBox 34">
            <a:extLst>
              <a:ext uri="{FF2B5EF4-FFF2-40B4-BE49-F238E27FC236}">
                <a16:creationId xmlns:a16="http://schemas.microsoft.com/office/drawing/2014/main" id="{057D89AC-DD4C-4F15-9C1D-FC9EC74143B6}"/>
              </a:ext>
            </a:extLst>
          </p:cNvPr>
          <p:cNvSpPr txBox="1"/>
          <p:nvPr/>
        </p:nvSpPr>
        <p:spPr>
          <a:xfrm>
            <a:off x="5918121" y="2627594"/>
            <a:ext cx="933269" cy="553998"/>
          </a:xfrm>
          <a:prstGeom prst="rect">
            <a:avLst/>
          </a:prstGeom>
          <a:noFill/>
        </p:spPr>
        <p:txBody>
          <a:bodyPr wrap="none" rtlCol="0">
            <a:spAutoFit/>
          </a:bodyPr>
          <a:lstStyle/>
          <a:p>
            <a:r>
              <a:rPr lang="en-GB" sz="1000"/>
              <a:t>Constructions </a:t>
            </a:r>
          </a:p>
          <a:p>
            <a:r>
              <a:rPr lang="en-GB" sz="1000"/>
              <a:t>and</a:t>
            </a:r>
          </a:p>
          <a:p>
            <a:r>
              <a:rPr lang="en-GB" sz="1000"/>
              <a:t>2D Shapes </a:t>
            </a:r>
          </a:p>
        </p:txBody>
      </p:sp>
      <p:sp>
        <p:nvSpPr>
          <p:cNvPr id="36" name="TextBox 35">
            <a:extLst>
              <a:ext uri="{FF2B5EF4-FFF2-40B4-BE49-F238E27FC236}">
                <a16:creationId xmlns:a16="http://schemas.microsoft.com/office/drawing/2014/main" id="{A381159A-CDD1-474C-92C4-EBFE25B6A8B9}"/>
              </a:ext>
            </a:extLst>
          </p:cNvPr>
          <p:cNvSpPr txBox="1"/>
          <p:nvPr/>
        </p:nvSpPr>
        <p:spPr>
          <a:xfrm>
            <a:off x="4670944" y="1581646"/>
            <a:ext cx="748923" cy="400110"/>
          </a:xfrm>
          <a:prstGeom prst="rect">
            <a:avLst/>
          </a:prstGeom>
          <a:noFill/>
        </p:spPr>
        <p:txBody>
          <a:bodyPr wrap="none" rtlCol="0">
            <a:spAutoFit/>
          </a:bodyPr>
          <a:lstStyle/>
          <a:p>
            <a:r>
              <a:rPr lang="en-GB" sz="1000"/>
              <a:t>Ratio and </a:t>
            </a:r>
          </a:p>
          <a:p>
            <a:r>
              <a:rPr lang="en-GB" sz="1000"/>
              <a:t>Proportion</a:t>
            </a:r>
          </a:p>
        </p:txBody>
      </p:sp>
      <p:sp>
        <p:nvSpPr>
          <p:cNvPr id="37" name="TextBox 36">
            <a:extLst>
              <a:ext uri="{FF2B5EF4-FFF2-40B4-BE49-F238E27FC236}">
                <a16:creationId xmlns:a16="http://schemas.microsoft.com/office/drawing/2014/main" id="{A349D10D-0F37-4ACE-B865-D591DE0B3EC3}"/>
              </a:ext>
            </a:extLst>
          </p:cNvPr>
          <p:cNvSpPr txBox="1"/>
          <p:nvPr/>
        </p:nvSpPr>
        <p:spPr>
          <a:xfrm>
            <a:off x="5876963" y="1644158"/>
            <a:ext cx="1569660" cy="246221"/>
          </a:xfrm>
          <a:prstGeom prst="rect">
            <a:avLst/>
          </a:prstGeom>
          <a:noFill/>
        </p:spPr>
        <p:txBody>
          <a:bodyPr wrap="none" rtlCol="0">
            <a:spAutoFit/>
          </a:bodyPr>
          <a:lstStyle/>
          <a:p>
            <a:r>
              <a:rPr lang="en-GB" sz="1000"/>
              <a:t>Probability 		</a:t>
            </a:r>
          </a:p>
        </p:txBody>
      </p:sp>
      <p:pic>
        <p:nvPicPr>
          <p:cNvPr id="38" name="Picture 37">
            <a:extLst>
              <a:ext uri="{FF2B5EF4-FFF2-40B4-BE49-F238E27FC236}">
                <a16:creationId xmlns:a16="http://schemas.microsoft.com/office/drawing/2014/main" id="{196BAB83-3444-45A4-8C43-80E549346900}"/>
              </a:ext>
            </a:extLst>
          </p:cNvPr>
          <p:cNvPicPr/>
          <p:nvPr/>
        </p:nvPicPr>
        <p:blipFill>
          <a:blip r:embed="rId6"/>
          <a:stretch>
            <a:fillRect/>
          </a:stretch>
        </p:blipFill>
        <p:spPr>
          <a:xfrm>
            <a:off x="6654770" y="5124415"/>
            <a:ext cx="665129" cy="642286"/>
          </a:xfrm>
          <a:prstGeom prst="rect">
            <a:avLst/>
          </a:prstGeom>
          <a:noFill/>
          <a:ln>
            <a:noFill/>
            <a:prstDash/>
          </a:ln>
        </p:spPr>
      </p:pic>
      <p:pic>
        <p:nvPicPr>
          <p:cNvPr id="39" name="Picture 38">
            <a:extLst>
              <a:ext uri="{FF2B5EF4-FFF2-40B4-BE49-F238E27FC236}">
                <a16:creationId xmlns:a16="http://schemas.microsoft.com/office/drawing/2014/main" id="{7AEC61AF-274E-4658-BFA5-3CB44A1BF08E}"/>
              </a:ext>
            </a:extLst>
          </p:cNvPr>
          <p:cNvPicPr/>
          <p:nvPr/>
        </p:nvPicPr>
        <p:blipFill>
          <a:blip r:embed="rId7"/>
          <a:stretch>
            <a:fillRect/>
          </a:stretch>
        </p:blipFill>
        <p:spPr>
          <a:xfrm>
            <a:off x="4301485" y="4396036"/>
            <a:ext cx="760042" cy="438186"/>
          </a:xfrm>
          <a:prstGeom prst="rect">
            <a:avLst/>
          </a:prstGeom>
          <a:noFill/>
          <a:ln>
            <a:noFill/>
            <a:prstDash/>
          </a:ln>
        </p:spPr>
      </p:pic>
      <p:pic>
        <p:nvPicPr>
          <p:cNvPr id="40" name="Picture 39">
            <a:extLst>
              <a:ext uri="{FF2B5EF4-FFF2-40B4-BE49-F238E27FC236}">
                <a16:creationId xmlns:a16="http://schemas.microsoft.com/office/drawing/2014/main" id="{3E71412E-B6BD-4C1F-A855-B909407892A6}"/>
              </a:ext>
            </a:extLst>
          </p:cNvPr>
          <p:cNvPicPr/>
          <p:nvPr/>
        </p:nvPicPr>
        <p:blipFill>
          <a:blip r:embed="rId8"/>
          <a:stretch>
            <a:fillRect/>
          </a:stretch>
        </p:blipFill>
        <p:spPr>
          <a:xfrm>
            <a:off x="3566471" y="3207874"/>
            <a:ext cx="789897" cy="514350"/>
          </a:xfrm>
          <a:prstGeom prst="rect">
            <a:avLst/>
          </a:prstGeom>
          <a:noFill/>
          <a:ln>
            <a:noFill/>
            <a:prstDash/>
          </a:ln>
        </p:spPr>
      </p:pic>
      <p:pic>
        <p:nvPicPr>
          <p:cNvPr id="41" name="Picture 40">
            <a:extLst>
              <a:ext uri="{FF2B5EF4-FFF2-40B4-BE49-F238E27FC236}">
                <a16:creationId xmlns:a16="http://schemas.microsoft.com/office/drawing/2014/main" id="{1F1155AC-423C-48B2-8219-483434C5FF26}"/>
              </a:ext>
            </a:extLst>
          </p:cNvPr>
          <p:cNvPicPr/>
          <p:nvPr/>
        </p:nvPicPr>
        <p:blipFill>
          <a:blip r:embed="rId9"/>
          <a:stretch>
            <a:fillRect/>
          </a:stretch>
        </p:blipFill>
        <p:spPr>
          <a:xfrm>
            <a:off x="5634579" y="3323648"/>
            <a:ext cx="756285" cy="630555"/>
          </a:xfrm>
          <a:prstGeom prst="rect">
            <a:avLst/>
          </a:prstGeom>
          <a:noFill/>
          <a:ln>
            <a:noFill/>
            <a:prstDash/>
          </a:ln>
        </p:spPr>
      </p:pic>
      <p:pic>
        <p:nvPicPr>
          <p:cNvPr id="42" name="Picture 41">
            <a:extLst>
              <a:ext uri="{FF2B5EF4-FFF2-40B4-BE49-F238E27FC236}">
                <a16:creationId xmlns:a16="http://schemas.microsoft.com/office/drawing/2014/main" id="{E6B2E71E-4E46-4A88-B231-6D2A05DFE5D5}"/>
              </a:ext>
            </a:extLst>
          </p:cNvPr>
          <p:cNvPicPr/>
          <p:nvPr/>
        </p:nvPicPr>
        <p:blipFill>
          <a:blip r:embed="rId10"/>
          <a:stretch>
            <a:fillRect/>
          </a:stretch>
        </p:blipFill>
        <p:spPr>
          <a:xfrm>
            <a:off x="3093376" y="5373058"/>
            <a:ext cx="653109" cy="506894"/>
          </a:xfrm>
          <a:prstGeom prst="rect">
            <a:avLst/>
          </a:prstGeom>
          <a:noFill/>
          <a:ln>
            <a:noFill/>
            <a:prstDash/>
          </a:ln>
        </p:spPr>
      </p:pic>
      <p:pic>
        <p:nvPicPr>
          <p:cNvPr id="43" name="Picture 42">
            <a:extLst>
              <a:ext uri="{FF2B5EF4-FFF2-40B4-BE49-F238E27FC236}">
                <a16:creationId xmlns:a16="http://schemas.microsoft.com/office/drawing/2014/main" id="{5F19CE52-5610-4E65-B0FC-B796A21A60B7}"/>
              </a:ext>
            </a:extLst>
          </p:cNvPr>
          <p:cNvPicPr/>
          <p:nvPr/>
        </p:nvPicPr>
        <p:blipFill>
          <a:blip r:embed="rId11"/>
          <a:stretch>
            <a:fillRect/>
          </a:stretch>
        </p:blipFill>
        <p:spPr>
          <a:xfrm>
            <a:off x="5197233" y="2616843"/>
            <a:ext cx="664831" cy="468421"/>
          </a:xfrm>
          <a:prstGeom prst="rect">
            <a:avLst/>
          </a:prstGeom>
          <a:noFill/>
          <a:ln>
            <a:noFill/>
            <a:prstDash/>
          </a:ln>
        </p:spPr>
      </p:pic>
      <p:pic>
        <p:nvPicPr>
          <p:cNvPr id="44" name="Picture 43">
            <a:extLst>
              <a:ext uri="{FF2B5EF4-FFF2-40B4-BE49-F238E27FC236}">
                <a16:creationId xmlns:a16="http://schemas.microsoft.com/office/drawing/2014/main" id="{93E971DA-ED32-4586-8A82-ECD7BAC3482B}"/>
              </a:ext>
            </a:extLst>
          </p:cNvPr>
          <p:cNvPicPr/>
          <p:nvPr/>
        </p:nvPicPr>
        <p:blipFill>
          <a:blip r:embed="rId12"/>
          <a:stretch>
            <a:fillRect/>
          </a:stretch>
        </p:blipFill>
        <p:spPr>
          <a:xfrm>
            <a:off x="6618167" y="1644300"/>
            <a:ext cx="464958" cy="448436"/>
          </a:xfrm>
          <a:prstGeom prst="rect">
            <a:avLst/>
          </a:prstGeom>
          <a:noFill/>
          <a:ln>
            <a:noFill/>
            <a:prstDash/>
          </a:ln>
        </p:spPr>
      </p:pic>
      <p:pic>
        <p:nvPicPr>
          <p:cNvPr id="45" name="Picture 44">
            <a:extLst>
              <a:ext uri="{FF2B5EF4-FFF2-40B4-BE49-F238E27FC236}">
                <a16:creationId xmlns:a16="http://schemas.microsoft.com/office/drawing/2014/main" id="{062779A0-BDBD-4DC6-ADDF-9751DFF1A60F}"/>
              </a:ext>
            </a:extLst>
          </p:cNvPr>
          <p:cNvPicPr/>
          <p:nvPr/>
        </p:nvPicPr>
        <p:blipFill>
          <a:blip r:embed="rId13"/>
          <a:stretch>
            <a:fillRect/>
          </a:stretch>
        </p:blipFill>
        <p:spPr>
          <a:xfrm>
            <a:off x="6070034" y="4384256"/>
            <a:ext cx="535940" cy="567055"/>
          </a:xfrm>
          <a:prstGeom prst="rect">
            <a:avLst/>
          </a:prstGeom>
          <a:noFill/>
          <a:ln>
            <a:noFill/>
            <a:prstDash/>
          </a:ln>
        </p:spPr>
      </p:pic>
      <p:pic>
        <p:nvPicPr>
          <p:cNvPr id="46" name="Picture 45">
            <a:extLst>
              <a:ext uri="{FF2B5EF4-FFF2-40B4-BE49-F238E27FC236}">
                <a16:creationId xmlns:a16="http://schemas.microsoft.com/office/drawing/2014/main" id="{85EE0520-9C72-49F6-827D-3F4604613976}"/>
              </a:ext>
            </a:extLst>
          </p:cNvPr>
          <p:cNvPicPr/>
          <p:nvPr/>
        </p:nvPicPr>
        <p:blipFill>
          <a:blip r:embed="rId13"/>
          <a:stretch>
            <a:fillRect/>
          </a:stretch>
        </p:blipFill>
        <p:spPr>
          <a:xfrm>
            <a:off x="4247146" y="1158073"/>
            <a:ext cx="535940" cy="567055"/>
          </a:xfrm>
          <a:prstGeom prst="rect">
            <a:avLst/>
          </a:prstGeom>
          <a:noFill/>
          <a:ln>
            <a:noFill/>
            <a:prstDash/>
          </a:ln>
        </p:spPr>
      </p:pic>
      <p:pic>
        <p:nvPicPr>
          <p:cNvPr id="47" name="Picture 46">
            <a:extLst>
              <a:ext uri="{FF2B5EF4-FFF2-40B4-BE49-F238E27FC236}">
                <a16:creationId xmlns:a16="http://schemas.microsoft.com/office/drawing/2014/main" id="{A36C128D-6F2A-40B3-AF42-B94EE1716B41}"/>
              </a:ext>
            </a:extLst>
          </p:cNvPr>
          <p:cNvPicPr/>
          <p:nvPr/>
        </p:nvPicPr>
        <p:blipFill>
          <a:blip r:embed="rId14"/>
          <a:stretch>
            <a:fillRect/>
          </a:stretch>
        </p:blipFill>
        <p:spPr>
          <a:xfrm>
            <a:off x="8063745" y="3057601"/>
            <a:ext cx="1001235" cy="448388"/>
          </a:xfrm>
          <a:prstGeom prst="rect">
            <a:avLst/>
          </a:prstGeom>
          <a:noFill/>
          <a:ln>
            <a:noFill/>
            <a:prstDash/>
          </a:ln>
        </p:spPr>
      </p:pic>
      <p:pic>
        <p:nvPicPr>
          <p:cNvPr id="48" name="Picture 47">
            <a:extLst>
              <a:ext uri="{FF2B5EF4-FFF2-40B4-BE49-F238E27FC236}">
                <a16:creationId xmlns:a16="http://schemas.microsoft.com/office/drawing/2014/main" id="{FDD24EBE-42E0-4EF2-B622-776978909F9A}"/>
              </a:ext>
            </a:extLst>
          </p:cNvPr>
          <p:cNvPicPr/>
          <p:nvPr/>
        </p:nvPicPr>
        <p:blipFill>
          <a:blip r:embed="rId15"/>
          <a:stretch>
            <a:fillRect/>
          </a:stretch>
        </p:blipFill>
        <p:spPr>
          <a:xfrm>
            <a:off x="4598254" y="3248567"/>
            <a:ext cx="707558" cy="780715"/>
          </a:xfrm>
          <a:prstGeom prst="rect">
            <a:avLst/>
          </a:prstGeom>
          <a:noFill/>
          <a:ln>
            <a:noFill/>
            <a:prstDash/>
          </a:ln>
        </p:spPr>
      </p:pic>
      <p:pic>
        <p:nvPicPr>
          <p:cNvPr id="49" name="Picture 48">
            <a:extLst>
              <a:ext uri="{FF2B5EF4-FFF2-40B4-BE49-F238E27FC236}">
                <a16:creationId xmlns:a16="http://schemas.microsoft.com/office/drawing/2014/main" id="{C2BA6986-F094-4878-A2A5-20C4F6BBBE33}"/>
              </a:ext>
            </a:extLst>
          </p:cNvPr>
          <p:cNvPicPr/>
          <p:nvPr/>
        </p:nvPicPr>
        <p:blipFill>
          <a:blip r:embed="rId16"/>
          <a:stretch>
            <a:fillRect/>
          </a:stretch>
        </p:blipFill>
        <p:spPr>
          <a:xfrm>
            <a:off x="3139797" y="2551121"/>
            <a:ext cx="638741" cy="488009"/>
          </a:xfrm>
          <a:prstGeom prst="rect">
            <a:avLst/>
          </a:prstGeom>
          <a:noFill/>
          <a:ln>
            <a:noFill/>
            <a:prstDash/>
          </a:ln>
        </p:spPr>
      </p:pic>
      <p:pic>
        <p:nvPicPr>
          <p:cNvPr id="50" name="Picture 2" descr="Image result for warning signs">
            <a:extLst>
              <a:ext uri="{FF2B5EF4-FFF2-40B4-BE49-F238E27FC236}">
                <a16:creationId xmlns:a16="http://schemas.microsoft.com/office/drawing/2014/main" id="{C8E1D1E9-9A67-4D14-8F69-59688907C77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24536" y="2171029"/>
            <a:ext cx="603580" cy="58163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Image result for warning signs">
            <a:extLst>
              <a:ext uri="{FF2B5EF4-FFF2-40B4-BE49-F238E27FC236}">
                <a16:creationId xmlns:a16="http://schemas.microsoft.com/office/drawing/2014/main" id="{EEDDEB6B-9179-46B9-9743-9378EDA485A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69465" y="4398150"/>
            <a:ext cx="528665" cy="50944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2CE90C5-86AB-4C9A-9492-1C33C32546F7}"/>
              </a:ext>
            </a:extLst>
          </p:cNvPr>
          <p:cNvSpPr/>
          <p:nvPr/>
        </p:nvSpPr>
        <p:spPr>
          <a:xfrm>
            <a:off x="3925430" y="2761733"/>
            <a:ext cx="580845" cy="369332"/>
          </a:xfrm>
          <a:prstGeom prst="rect">
            <a:avLst/>
          </a:prstGeom>
        </p:spPr>
        <p:txBody>
          <a:bodyPr wrap="square">
            <a:spAutoFit/>
          </a:bodyPr>
          <a:lstStyle/>
          <a:p>
            <a:r>
              <a:rPr lang="en-GB"/>
              <a:t>PPE</a:t>
            </a:r>
            <a:endParaRPr lang="en-GB" sz="1000"/>
          </a:p>
        </p:txBody>
      </p:sp>
      <p:grpSp>
        <p:nvGrpSpPr>
          <p:cNvPr id="53" name="Group 52">
            <a:extLst>
              <a:ext uri="{FF2B5EF4-FFF2-40B4-BE49-F238E27FC236}">
                <a16:creationId xmlns:a16="http://schemas.microsoft.com/office/drawing/2014/main" id="{71B883D2-802A-46BA-AC22-05B1698380A0}"/>
              </a:ext>
            </a:extLst>
          </p:cNvPr>
          <p:cNvGrpSpPr/>
          <p:nvPr/>
        </p:nvGrpSpPr>
        <p:grpSpPr>
          <a:xfrm>
            <a:off x="5168484" y="4725949"/>
            <a:ext cx="877679" cy="701916"/>
            <a:chOff x="3751905" y="8584492"/>
            <a:chExt cx="877679" cy="701916"/>
          </a:xfrm>
        </p:grpSpPr>
        <p:sp>
          <p:nvSpPr>
            <p:cNvPr id="54" name="Oval 53">
              <a:extLst>
                <a:ext uri="{FF2B5EF4-FFF2-40B4-BE49-F238E27FC236}">
                  <a16:creationId xmlns:a16="http://schemas.microsoft.com/office/drawing/2014/main" id="{BE048233-A090-4CED-A86F-7206635EE18F}"/>
                </a:ext>
              </a:extLst>
            </p:cNvPr>
            <p:cNvSpPr/>
            <p:nvPr/>
          </p:nvSpPr>
          <p:spPr>
            <a:xfrm>
              <a:off x="3763565" y="8584492"/>
              <a:ext cx="734263" cy="701916"/>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solidFill>
                  <a:schemeClr val="tx1"/>
                </a:solidFill>
              </a:endParaRPr>
            </a:p>
          </p:txBody>
        </p:sp>
        <p:sp>
          <p:nvSpPr>
            <p:cNvPr id="55" name="TextBox 54">
              <a:extLst>
                <a:ext uri="{FF2B5EF4-FFF2-40B4-BE49-F238E27FC236}">
                  <a16:creationId xmlns:a16="http://schemas.microsoft.com/office/drawing/2014/main" id="{54BE46D8-7662-4614-BC39-7BB79D3D9E9C}"/>
                </a:ext>
              </a:extLst>
            </p:cNvPr>
            <p:cNvSpPr txBox="1"/>
            <p:nvPr/>
          </p:nvSpPr>
          <p:spPr>
            <a:xfrm>
              <a:off x="3751905" y="8755494"/>
              <a:ext cx="877679" cy="338554"/>
            </a:xfrm>
            <a:prstGeom prst="rect">
              <a:avLst/>
            </a:prstGeom>
            <a:noFill/>
          </p:spPr>
          <p:txBody>
            <a:bodyPr wrap="square" rtlCol="0">
              <a:spAutoFit/>
            </a:bodyPr>
            <a:lstStyle/>
            <a:p>
              <a:r>
                <a:rPr lang="en-GB" sz="1600"/>
                <a:t>Term 1</a:t>
              </a:r>
            </a:p>
          </p:txBody>
        </p:sp>
      </p:grpSp>
      <p:grpSp>
        <p:nvGrpSpPr>
          <p:cNvPr id="56" name="Group 55">
            <a:extLst>
              <a:ext uri="{FF2B5EF4-FFF2-40B4-BE49-F238E27FC236}">
                <a16:creationId xmlns:a16="http://schemas.microsoft.com/office/drawing/2014/main" id="{C35CDA33-EFBB-44F3-8D87-BD7C14380978}"/>
              </a:ext>
            </a:extLst>
          </p:cNvPr>
          <p:cNvGrpSpPr/>
          <p:nvPr/>
        </p:nvGrpSpPr>
        <p:grpSpPr>
          <a:xfrm>
            <a:off x="2575939" y="4222470"/>
            <a:ext cx="877679" cy="701916"/>
            <a:chOff x="3751905" y="8584492"/>
            <a:chExt cx="877679" cy="701916"/>
          </a:xfrm>
        </p:grpSpPr>
        <p:sp>
          <p:nvSpPr>
            <p:cNvPr id="57" name="Oval 56">
              <a:extLst>
                <a:ext uri="{FF2B5EF4-FFF2-40B4-BE49-F238E27FC236}">
                  <a16:creationId xmlns:a16="http://schemas.microsoft.com/office/drawing/2014/main" id="{D7475857-5912-452D-B9F6-B906046625AF}"/>
                </a:ext>
              </a:extLst>
            </p:cNvPr>
            <p:cNvSpPr/>
            <p:nvPr/>
          </p:nvSpPr>
          <p:spPr>
            <a:xfrm>
              <a:off x="3763565" y="8584492"/>
              <a:ext cx="734263" cy="701916"/>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solidFill>
                  <a:schemeClr val="tx1"/>
                </a:solidFill>
              </a:endParaRPr>
            </a:p>
          </p:txBody>
        </p:sp>
        <p:sp>
          <p:nvSpPr>
            <p:cNvPr id="58" name="TextBox 57">
              <a:extLst>
                <a:ext uri="{FF2B5EF4-FFF2-40B4-BE49-F238E27FC236}">
                  <a16:creationId xmlns:a16="http://schemas.microsoft.com/office/drawing/2014/main" id="{ACFDBDA6-AF80-4609-9E56-06E1EF4F5BF4}"/>
                </a:ext>
              </a:extLst>
            </p:cNvPr>
            <p:cNvSpPr txBox="1"/>
            <p:nvPr/>
          </p:nvSpPr>
          <p:spPr>
            <a:xfrm>
              <a:off x="3751905" y="8755494"/>
              <a:ext cx="877679" cy="338554"/>
            </a:xfrm>
            <a:prstGeom prst="rect">
              <a:avLst/>
            </a:prstGeom>
            <a:noFill/>
          </p:spPr>
          <p:txBody>
            <a:bodyPr wrap="square" rtlCol="0">
              <a:spAutoFit/>
            </a:bodyPr>
            <a:lstStyle/>
            <a:p>
              <a:r>
                <a:rPr lang="en-GB" sz="1600"/>
                <a:t>Term 2</a:t>
              </a:r>
            </a:p>
          </p:txBody>
        </p:sp>
      </p:grpSp>
      <p:grpSp>
        <p:nvGrpSpPr>
          <p:cNvPr id="59" name="Group 58">
            <a:extLst>
              <a:ext uri="{FF2B5EF4-FFF2-40B4-BE49-F238E27FC236}">
                <a16:creationId xmlns:a16="http://schemas.microsoft.com/office/drawing/2014/main" id="{B737E424-F3CC-4AE0-AEBB-C4DC1BBB3AAD}"/>
              </a:ext>
            </a:extLst>
          </p:cNvPr>
          <p:cNvGrpSpPr/>
          <p:nvPr/>
        </p:nvGrpSpPr>
        <p:grpSpPr>
          <a:xfrm>
            <a:off x="6477794" y="3665578"/>
            <a:ext cx="877679" cy="701916"/>
            <a:chOff x="3751905" y="8584492"/>
            <a:chExt cx="877679" cy="701916"/>
          </a:xfrm>
        </p:grpSpPr>
        <p:sp>
          <p:nvSpPr>
            <p:cNvPr id="60" name="Oval 59">
              <a:extLst>
                <a:ext uri="{FF2B5EF4-FFF2-40B4-BE49-F238E27FC236}">
                  <a16:creationId xmlns:a16="http://schemas.microsoft.com/office/drawing/2014/main" id="{66B53E5D-D62F-481B-AD15-5E0FB2D433E8}"/>
                </a:ext>
              </a:extLst>
            </p:cNvPr>
            <p:cNvSpPr/>
            <p:nvPr/>
          </p:nvSpPr>
          <p:spPr>
            <a:xfrm>
              <a:off x="3763565" y="8584492"/>
              <a:ext cx="734263" cy="701916"/>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solidFill>
                  <a:schemeClr val="tx1"/>
                </a:solidFill>
              </a:endParaRPr>
            </a:p>
          </p:txBody>
        </p:sp>
        <p:sp>
          <p:nvSpPr>
            <p:cNvPr id="61" name="TextBox 60">
              <a:extLst>
                <a:ext uri="{FF2B5EF4-FFF2-40B4-BE49-F238E27FC236}">
                  <a16:creationId xmlns:a16="http://schemas.microsoft.com/office/drawing/2014/main" id="{4E46DA19-0ED3-427B-AB2B-A101E7C4D005}"/>
                </a:ext>
              </a:extLst>
            </p:cNvPr>
            <p:cNvSpPr txBox="1"/>
            <p:nvPr/>
          </p:nvSpPr>
          <p:spPr>
            <a:xfrm>
              <a:off x="3751905" y="8755494"/>
              <a:ext cx="877679" cy="338554"/>
            </a:xfrm>
            <a:prstGeom prst="rect">
              <a:avLst/>
            </a:prstGeom>
            <a:noFill/>
          </p:spPr>
          <p:txBody>
            <a:bodyPr wrap="square" rtlCol="0">
              <a:spAutoFit/>
            </a:bodyPr>
            <a:lstStyle/>
            <a:p>
              <a:r>
                <a:rPr lang="en-GB" sz="1600"/>
                <a:t>Term 3</a:t>
              </a:r>
            </a:p>
          </p:txBody>
        </p:sp>
      </p:grpSp>
      <p:grpSp>
        <p:nvGrpSpPr>
          <p:cNvPr id="62" name="Group 61">
            <a:extLst>
              <a:ext uri="{FF2B5EF4-FFF2-40B4-BE49-F238E27FC236}">
                <a16:creationId xmlns:a16="http://schemas.microsoft.com/office/drawing/2014/main" id="{908C984C-1856-4B0C-9B7F-11643D749F92}"/>
              </a:ext>
            </a:extLst>
          </p:cNvPr>
          <p:cNvGrpSpPr/>
          <p:nvPr/>
        </p:nvGrpSpPr>
        <p:grpSpPr>
          <a:xfrm>
            <a:off x="6838986" y="2514825"/>
            <a:ext cx="877679" cy="701916"/>
            <a:chOff x="3751905" y="8584492"/>
            <a:chExt cx="877679" cy="701916"/>
          </a:xfrm>
        </p:grpSpPr>
        <p:sp>
          <p:nvSpPr>
            <p:cNvPr id="63" name="Oval 62">
              <a:extLst>
                <a:ext uri="{FF2B5EF4-FFF2-40B4-BE49-F238E27FC236}">
                  <a16:creationId xmlns:a16="http://schemas.microsoft.com/office/drawing/2014/main" id="{9383A738-FA74-4D51-92AD-7B0271228EF9}"/>
                </a:ext>
              </a:extLst>
            </p:cNvPr>
            <p:cNvSpPr/>
            <p:nvPr/>
          </p:nvSpPr>
          <p:spPr>
            <a:xfrm>
              <a:off x="3763565" y="8584492"/>
              <a:ext cx="734263" cy="701916"/>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solidFill>
                  <a:schemeClr val="tx1"/>
                </a:solidFill>
              </a:endParaRPr>
            </a:p>
          </p:txBody>
        </p:sp>
        <p:sp>
          <p:nvSpPr>
            <p:cNvPr id="64" name="TextBox 63">
              <a:extLst>
                <a:ext uri="{FF2B5EF4-FFF2-40B4-BE49-F238E27FC236}">
                  <a16:creationId xmlns:a16="http://schemas.microsoft.com/office/drawing/2014/main" id="{AC47DDE8-58B6-4DD8-B57C-20D50CB6C6FC}"/>
                </a:ext>
              </a:extLst>
            </p:cNvPr>
            <p:cNvSpPr txBox="1"/>
            <p:nvPr/>
          </p:nvSpPr>
          <p:spPr>
            <a:xfrm>
              <a:off x="3751905" y="8755494"/>
              <a:ext cx="877679" cy="338554"/>
            </a:xfrm>
            <a:prstGeom prst="rect">
              <a:avLst/>
            </a:prstGeom>
            <a:noFill/>
          </p:spPr>
          <p:txBody>
            <a:bodyPr wrap="square" rtlCol="0">
              <a:spAutoFit/>
            </a:bodyPr>
            <a:lstStyle/>
            <a:p>
              <a:r>
                <a:rPr lang="en-GB" sz="1600"/>
                <a:t>Term 4</a:t>
              </a:r>
            </a:p>
          </p:txBody>
        </p:sp>
      </p:grpSp>
      <p:grpSp>
        <p:nvGrpSpPr>
          <p:cNvPr id="65" name="Group 64">
            <a:extLst>
              <a:ext uri="{FF2B5EF4-FFF2-40B4-BE49-F238E27FC236}">
                <a16:creationId xmlns:a16="http://schemas.microsoft.com/office/drawing/2014/main" id="{C07FC1FC-3856-4B60-8305-C95E0FE19918}"/>
              </a:ext>
            </a:extLst>
          </p:cNvPr>
          <p:cNvGrpSpPr/>
          <p:nvPr/>
        </p:nvGrpSpPr>
        <p:grpSpPr>
          <a:xfrm>
            <a:off x="3489563" y="1469113"/>
            <a:ext cx="877679" cy="701916"/>
            <a:chOff x="3751905" y="8584492"/>
            <a:chExt cx="877679" cy="701916"/>
          </a:xfrm>
        </p:grpSpPr>
        <p:sp>
          <p:nvSpPr>
            <p:cNvPr id="66" name="Oval 65">
              <a:extLst>
                <a:ext uri="{FF2B5EF4-FFF2-40B4-BE49-F238E27FC236}">
                  <a16:creationId xmlns:a16="http://schemas.microsoft.com/office/drawing/2014/main" id="{44C515F9-C8B9-4F35-99FE-277496503DA3}"/>
                </a:ext>
              </a:extLst>
            </p:cNvPr>
            <p:cNvSpPr/>
            <p:nvPr/>
          </p:nvSpPr>
          <p:spPr>
            <a:xfrm>
              <a:off x="3763565" y="8584492"/>
              <a:ext cx="734263" cy="701916"/>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solidFill>
                  <a:schemeClr val="tx1"/>
                </a:solidFill>
              </a:endParaRPr>
            </a:p>
          </p:txBody>
        </p:sp>
        <p:sp>
          <p:nvSpPr>
            <p:cNvPr id="67" name="TextBox 66">
              <a:extLst>
                <a:ext uri="{FF2B5EF4-FFF2-40B4-BE49-F238E27FC236}">
                  <a16:creationId xmlns:a16="http://schemas.microsoft.com/office/drawing/2014/main" id="{3F644347-B169-4F40-9899-ADA49240D910}"/>
                </a:ext>
              </a:extLst>
            </p:cNvPr>
            <p:cNvSpPr txBox="1"/>
            <p:nvPr/>
          </p:nvSpPr>
          <p:spPr>
            <a:xfrm>
              <a:off x="3751905" y="8755494"/>
              <a:ext cx="877679" cy="338554"/>
            </a:xfrm>
            <a:prstGeom prst="rect">
              <a:avLst/>
            </a:prstGeom>
            <a:noFill/>
          </p:spPr>
          <p:txBody>
            <a:bodyPr wrap="square" rtlCol="0">
              <a:spAutoFit/>
            </a:bodyPr>
            <a:lstStyle/>
            <a:p>
              <a:r>
                <a:rPr lang="en-GB" sz="1600"/>
                <a:t>Term 5</a:t>
              </a:r>
            </a:p>
          </p:txBody>
        </p:sp>
      </p:grpSp>
      <p:grpSp>
        <p:nvGrpSpPr>
          <p:cNvPr id="68" name="Group 67">
            <a:extLst>
              <a:ext uri="{FF2B5EF4-FFF2-40B4-BE49-F238E27FC236}">
                <a16:creationId xmlns:a16="http://schemas.microsoft.com/office/drawing/2014/main" id="{BA092A06-9158-40BD-964C-E84A08CF2B16}"/>
              </a:ext>
            </a:extLst>
          </p:cNvPr>
          <p:cNvGrpSpPr/>
          <p:nvPr/>
        </p:nvGrpSpPr>
        <p:grpSpPr>
          <a:xfrm>
            <a:off x="7478221" y="1423071"/>
            <a:ext cx="877679" cy="701916"/>
            <a:chOff x="3751905" y="8584492"/>
            <a:chExt cx="877679" cy="701916"/>
          </a:xfrm>
        </p:grpSpPr>
        <p:sp>
          <p:nvSpPr>
            <p:cNvPr id="69" name="Oval 68">
              <a:extLst>
                <a:ext uri="{FF2B5EF4-FFF2-40B4-BE49-F238E27FC236}">
                  <a16:creationId xmlns:a16="http://schemas.microsoft.com/office/drawing/2014/main" id="{3E02F1B3-7562-4D00-8AF9-33219743FD1E}"/>
                </a:ext>
              </a:extLst>
            </p:cNvPr>
            <p:cNvSpPr/>
            <p:nvPr/>
          </p:nvSpPr>
          <p:spPr>
            <a:xfrm>
              <a:off x="3763565" y="8584492"/>
              <a:ext cx="734263" cy="701916"/>
            </a:xfrm>
            <a:prstGeom prst="ellipse">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a:solidFill>
                  <a:schemeClr val="tx1"/>
                </a:solidFill>
              </a:endParaRPr>
            </a:p>
          </p:txBody>
        </p:sp>
        <p:sp>
          <p:nvSpPr>
            <p:cNvPr id="70" name="TextBox 69">
              <a:extLst>
                <a:ext uri="{FF2B5EF4-FFF2-40B4-BE49-F238E27FC236}">
                  <a16:creationId xmlns:a16="http://schemas.microsoft.com/office/drawing/2014/main" id="{CCC37519-D62B-4ECC-AF53-8CAB28178880}"/>
                </a:ext>
              </a:extLst>
            </p:cNvPr>
            <p:cNvSpPr txBox="1"/>
            <p:nvPr/>
          </p:nvSpPr>
          <p:spPr>
            <a:xfrm>
              <a:off x="3751905" y="8755494"/>
              <a:ext cx="877679" cy="338554"/>
            </a:xfrm>
            <a:prstGeom prst="rect">
              <a:avLst/>
            </a:prstGeom>
            <a:noFill/>
          </p:spPr>
          <p:txBody>
            <a:bodyPr wrap="square" rtlCol="0">
              <a:spAutoFit/>
            </a:bodyPr>
            <a:lstStyle/>
            <a:p>
              <a:r>
                <a:rPr lang="en-GB" sz="1600"/>
                <a:t>Term 6</a:t>
              </a:r>
            </a:p>
          </p:txBody>
        </p:sp>
      </p:grpSp>
      <p:sp>
        <p:nvSpPr>
          <p:cNvPr id="73" name="Rectangle 72">
            <a:extLst>
              <a:ext uri="{FF2B5EF4-FFF2-40B4-BE49-F238E27FC236}">
                <a16:creationId xmlns:a16="http://schemas.microsoft.com/office/drawing/2014/main" id="{95DF011C-574F-4D8D-8A98-A1C227FAEAC6}"/>
              </a:ext>
            </a:extLst>
          </p:cNvPr>
          <p:cNvSpPr/>
          <p:nvPr/>
        </p:nvSpPr>
        <p:spPr>
          <a:xfrm>
            <a:off x="2482712" y="171182"/>
            <a:ext cx="8578865" cy="1015663"/>
          </a:xfrm>
          <a:prstGeom prst="rect">
            <a:avLst/>
          </a:prstGeom>
        </p:spPr>
        <p:txBody>
          <a:bodyPr wrap="square">
            <a:spAutoFit/>
          </a:bodyPr>
          <a:lstStyle/>
          <a:p>
            <a:r>
              <a:rPr lang="en-GB" sz="6000" b="1"/>
              <a:t>Curriculum map year 7</a:t>
            </a:r>
            <a:endParaRPr lang="en-GB" sz="6000"/>
          </a:p>
        </p:txBody>
      </p:sp>
    </p:spTree>
    <p:extLst>
      <p:ext uri="{BB962C8B-B14F-4D97-AF65-F5344CB8AC3E}">
        <p14:creationId xmlns:p14="http://schemas.microsoft.com/office/powerpoint/2010/main" val="3653846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B0B4A0-556D-421E-B1CF-459D895B33E0}"/>
              </a:ext>
            </a:extLst>
          </p:cNvPr>
          <p:cNvPicPr>
            <a:picLocks noChangeAspect="1"/>
          </p:cNvPicPr>
          <p:nvPr/>
        </p:nvPicPr>
        <p:blipFill>
          <a:blip r:embed="rId2"/>
          <a:stretch>
            <a:fillRect/>
          </a:stretch>
        </p:blipFill>
        <p:spPr>
          <a:xfrm>
            <a:off x="-53516" y="1620900"/>
            <a:ext cx="3416573" cy="1979802"/>
          </a:xfrm>
          <a:prstGeom prst="rect">
            <a:avLst/>
          </a:prstGeom>
          <a:ln>
            <a:noFill/>
          </a:ln>
          <a:effectLst>
            <a:softEdge rad="112500"/>
          </a:effectLst>
        </p:spPr>
      </p:pic>
      <p:pic>
        <p:nvPicPr>
          <p:cNvPr id="5" name="Picture 4">
            <a:extLst>
              <a:ext uri="{FF2B5EF4-FFF2-40B4-BE49-F238E27FC236}">
                <a16:creationId xmlns:a16="http://schemas.microsoft.com/office/drawing/2014/main" id="{9009634E-C868-463D-93D4-582091A19BBC}"/>
              </a:ext>
            </a:extLst>
          </p:cNvPr>
          <p:cNvPicPr>
            <a:picLocks noChangeAspect="1"/>
          </p:cNvPicPr>
          <p:nvPr/>
        </p:nvPicPr>
        <p:blipFill>
          <a:blip r:embed="rId3"/>
          <a:stretch>
            <a:fillRect/>
          </a:stretch>
        </p:blipFill>
        <p:spPr>
          <a:xfrm>
            <a:off x="3523831" y="933849"/>
            <a:ext cx="4351221" cy="2240820"/>
          </a:xfrm>
          <a:prstGeom prst="rect">
            <a:avLst/>
          </a:prstGeom>
          <a:ln>
            <a:noFill/>
          </a:ln>
          <a:effectLst>
            <a:softEdge rad="112500"/>
          </a:effectLst>
        </p:spPr>
      </p:pic>
      <p:pic>
        <p:nvPicPr>
          <p:cNvPr id="6" name="Picture 5">
            <a:extLst>
              <a:ext uri="{FF2B5EF4-FFF2-40B4-BE49-F238E27FC236}">
                <a16:creationId xmlns:a16="http://schemas.microsoft.com/office/drawing/2014/main" id="{DE708523-997A-4A35-BA38-EA6D16CED9AA}"/>
              </a:ext>
            </a:extLst>
          </p:cNvPr>
          <p:cNvPicPr>
            <a:picLocks noChangeAspect="1"/>
          </p:cNvPicPr>
          <p:nvPr/>
        </p:nvPicPr>
        <p:blipFill>
          <a:blip r:embed="rId4"/>
          <a:stretch>
            <a:fillRect/>
          </a:stretch>
        </p:blipFill>
        <p:spPr>
          <a:xfrm>
            <a:off x="8056676" y="731137"/>
            <a:ext cx="3859084" cy="2517058"/>
          </a:xfrm>
          <a:prstGeom prst="rect">
            <a:avLst/>
          </a:prstGeom>
          <a:ln>
            <a:noFill/>
          </a:ln>
          <a:effectLst>
            <a:softEdge rad="112500"/>
          </a:effectLst>
        </p:spPr>
      </p:pic>
      <p:pic>
        <p:nvPicPr>
          <p:cNvPr id="7" name="Picture 6">
            <a:extLst>
              <a:ext uri="{FF2B5EF4-FFF2-40B4-BE49-F238E27FC236}">
                <a16:creationId xmlns:a16="http://schemas.microsoft.com/office/drawing/2014/main" id="{AC3C5107-DDB0-4A06-B84C-8C77BA47D242}"/>
              </a:ext>
            </a:extLst>
          </p:cNvPr>
          <p:cNvPicPr>
            <a:picLocks noChangeAspect="1"/>
          </p:cNvPicPr>
          <p:nvPr/>
        </p:nvPicPr>
        <p:blipFill>
          <a:blip r:embed="rId5"/>
          <a:stretch>
            <a:fillRect/>
          </a:stretch>
        </p:blipFill>
        <p:spPr>
          <a:xfrm>
            <a:off x="8288273" y="3609805"/>
            <a:ext cx="3416573" cy="2283634"/>
          </a:xfrm>
          <a:prstGeom prst="rect">
            <a:avLst/>
          </a:prstGeom>
          <a:ln>
            <a:noFill/>
          </a:ln>
          <a:effectLst>
            <a:softEdge rad="112500"/>
          </a:effectLst>
        </p:spPr>
      </p:pic>
      <p:pic>
        <p:nvPicPr>
          <p:cNvPr id="8" name="Picture 7">
            <a:extLst>
              <a:ext uri="{FF2B5EF4-FFF2-40B4-BE49-F238E27FC236}">
                <a16:creationId xmlns:a16="http://schemas.microsoft.com/office/drawing/2014/main" id="{5888FA28-DA37-49FF-BE93-BF69C214F6E4}"/>
              </a:ext>
            </a:extLst>
          </p:cNvPr>
          <p:cNvPicPr>
            <a:picLocks noChangeAspect="1"/>
          </p:cNvPicPr>
          <p:nvPr/>
        </p:nvPicPr>
        <p:blipFill>
          <a:blip r:embed="rId6"/>
          <a:stretch>
            <a:fillRect/>
          </a:stretch>
        </p:blipFill>
        <p:spPr>
          <a:xfrm>
            <a:off x="4181160" y="3144170"/>
            <a:ext cx="2638425" cy="1933575"/>
          </a:xfrm>
          <a:prstGeom prst="rect">
            <a:avLst/>
          </a:prstGeom>
          <a:ln>
            <a:noFill/>
          </a:ln>
          <a:effectLst>
            <a:softEdge rad="112500"/>
          </a:effectLst>
        </p:spPr>
      </p:pic>
      <p:pic>
        <p:nvPicPr>
          <p:cNvPr id="9" name="Picture 8">
            <a:extLst>
              <a:ext uri="{FF2B5EF4-FFF2-40B4-BE49-F238E27FC236}">
                <a16:creationId xmlns:a16="http://schemas.microsoft.com/office/drawing/2014/main" id="{8DBB7664-FB9D-4D12-8A3C-A5CB3C0E10A3}"/>
              </a:ext>
            </a:extLst>
          </p:cNvPr>
          <p:cNvPicPr>
            <a:picLocks noChangeAspect="1"/>
          </p:cNvPicPr>
          <p:nvPr/>
        </p:nvPicPr>
        <p:blipFill>
          <a:blip r:embed="rId7"/>
          <a:stretch>
            <a:fillRect/>
          </a:stretch>
        </p:blipFill>
        <p:spPr>
          <a:xfrm>
            <a:off x="432575" y="4536464"/>
            <a:ext cx="4918324" cy="1130911"/>
          </a:xfrm>
          <a:prstGeom prst="rect">
            <a:avLst/>
          </a:prstGeom>
          <a:ln>
            <a:noFill/>
          </a:ln>
          <a:effectLst>
            <a:softEdge rad="112500"/>
          </a:effectLst>
        </p:spPr>
      </p:pic>
      <p:pic>
        <p:nvPicPr>
          <p:cNvPr id="10" name="Picture 9">
            <a:extLst>
              <a:ext uri="{FF2B5EF4-FFF2-40B4-BE49-F238E27FC236}">
                <a16:creationId xmlns:a16="http://schemas.microsoft.com/office/drawing/2014/main" id="{402100EB-A94A-4EFF-987A-0F313CF1D6AD}"/>
              </a:ext>
            </a:extLst>
          </p:cNvPr>
          <p:cNvPicPr>
            <a:picLocks noChangeAspect="1"/>
          </p:cNvPicPr>
          <p:nvPr/>
        </p:nvPicPr>
        <p:blipFill>
          <a:blip r:embed="rId8"/>
          <a:stretch>
            <a:fillRect/>
          </a:stretch>
        </p:blipFill>
        <p:spPr>
          <a:xfrm>
            <a:off x="5981350" y="4475384"/>
            <a:ext cx="1838325" cy="542925"/>
          </a:xfrm>
          <a:prstGeom prst="rect">
            <a:avLst/>
          </a:prstGeom>
          <a:ln>
            <a:noFill/>
          </a:ln>
          <a:effectLst>
            <a:softEdge rad="112500"/>
          </a:effectLst>
        </p:spPr>
      </p:pic>
      <p:sp>
        <p:nvSpPr>
          <p:cNvPr id="2" name="Arrow: Curved Up 1">
            <a:extLst>
              <a:ext uri="{FF2B5EF4-FFF2-40B4-BE49-F238E27FC236}">
                <a16:creationId xmlns:a16="http://schemas.microsoft.com/office/drawing/2014/main" id="{11CCA185-E4D1-47B2-9CE1-5632D0A91816}"/>
              </a:ext>
            </a:extLst>
          </p:cNvPr>
          <p:cNvSpPr/>
          <p:nvPr/>
        </p:nvSpPr>
        <p:spPr>
          <a:xfrm>
            <a:off x="2433322" y="2354932"/>
            <a:ext cx="3067050" cy="752475"/>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urved Up 14">
            <a:extLst>
              <a:ext uri="{FF2B5EF4-FFF2-40B4-BE49-F238E27FC236}">
                <a16:creationId xmlns:a16="http://schemas.microsoft.com/office/drawing/2014/main" id="{7916EA9D-DF70-4C06-8424-CB03BD7EF143}"/>
              </a:ext>
            </a:extLst>
          </p:cNvPr>
          <p:cNvSpPr/>
          <p:nvPr/>
        </p:nvSpPr>
        <p:spPr>
          <a:xfrm>
            <a:off x="6754748" y="2234564"/>
            <a:ext cx="3067050" cy="752475"/>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urved Up 15">
            <a:extLst>
              <a:ext uri="{FF2B5EF4-FFF2-40B4-BE49-F238E27FC236}">
                <a16:creationId xmlns:a16="http://schemas.microsoft.com/office/drawing/2014/main" id="{FEF2B1A8-C808-47FD-B031-010C164CD92A}"/>
              </a:ext>
            </a:extLst>
          </p:cNvPr>
          <p:cNvSpPr/>
          <p:nvPr/>
        </p:nvSpPr>
        <p:spPr>
          <a:xfrm rot="-16200000" flipV="1">
            <a:off x="10086586" y="3014833"/>
            <a:ext cx="3733800" cy="466725"/>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7E6F5127-F65E-402C-B372-DCBD42D651DF}"/>
              </a:ext>
            </a:extLst>
          </p:cNvPr>
          <p:cNvSpPr txBox="1"/>
          <p:nvPr/>
        </p:nvSpPr>
        <p:spPr>
          <a:xfrm>
            <a:off x="7153275" y="56673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0000"/>
                </a:solidFill>
                <a:cs typeface="Calibri"/>
              </a:rPr>
              <a:t>Still not sure? Then...</a:t>
            </a:r>
          </a:p>
        </p:txBody>
      </p:sp>
      <p:sp>
        <p:nvSpPr>
          <p:cNvPr id="14" name="Rectangle 13">
            <a:extLst>
              <a:ext uri="{FF2B5EF4-FFF2-40B4-BE49-F238E27FC236}">
                <a16:creationId xmlns:a16="http://schemas.microsoft.com/office/drawing/2014/main" id="{46539F68-E3D3-41B8-ADBA-9260A0AD3F7F}"/>
              </a:ext>
            </a:extLst>
          </p:cNvPr>
          <p:cNvSpPr/>
          <p:nvPr/>
        </p:nvSpPr>
        <p:spPr>
          <a:xfrm>
            <a:off x="2243015" y="-89788"/>
            <a:ext cx="8578865" cy="1015663"/>
          </a:xfrm>
          <a:prstGeom prst="rect">
            <a:avLst/>
          </a:prstGeom>
        </p:spPr>
        <p:txBody>
          <a:bodyPr wrap="square">
            <a:spAutoFit/>
          </a:bodyPr>
          <a:lstStyle/>
          <a:p>
            <a:r>
              <a:rPr lang="en-GB" sz="6000" b="1"/>
              <a:t>Mathematics resources</a:t>
            </a:r>
            <a:endParaRPr lang="en-GB" sz="6000"/>
          </a:p>
        </p:txBody>
      </p:sp>
    </p:spTree>
    <p:extLst>
      <p:ext uri="{BB962C8B-B14F-4D97-AF65-F5344CB8AC3E}">
        <p14:creationId xmlns:p14="http://schemas.microsoft.com/office/powerpoint/2010/main" val="4131858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B833-3F55-45B6-B8FF-F75222772C49}"/>
              </a:ext>
            </a:extLst>
          </p:cNvPr>
          <p:cNvSpPr>
            <a:spLocks noGrp="1"/>
          </p:cNvSpPr>
          <p:nvPr>
            <p:ph type="title"/>
          </p:nvPr>
        </p:nvSpPr>
        <p:spPr>
          <a:xfrm>
            <a:off x="3835557" y="392899"/>
            <a:ext cx="4520886" cy="1325563"/>
          </a:xfrm>
        </p:spPr>
        <p:txBody>
          <a:bodyPr>
            <a:normAutofit/>
          </a:bodyPr>
          <a:lstStyle/>
          <a:p>
            <a:r>
              <a:rPr lang="en-GB" sz="6000" b="1">
                <a:latin typeface="+mn-lt"/>
              </a:rPr>
              <a:t>Homework</a:t>
            </a:r>
          </a:p>
        </p:txBody>
      </p:sp>
      <p:sp>
        <p:nvSpPr>
          <p:cNvPr id="3" name="Content Placeholder 2">
            <a:extLst>
              <a:ext uri="{FF2B5EF4-FFF2-40B4-BE49-F238E27FC236}">
                <a16:creationId xmlns:a16="http://schemas.microsoft.com/office/drawing/2014/main" id="{2B803FC1-26C8-47CA-A5B1-6640DE5D9769}"/>
              </a:ext>
            </a:extLst>
          </p:cNvPr>
          <p:cNvSpPr>
            <a:spLocks noGrp="1"/>
          </p:cNvSpPr>
          <p:nvPr>
            <p:ph idx="1"/>
          </p:nvPr>
        </p:nvSpPr>
        <p:spPr>
          <a:xfrm>
            <a:off x="630163" y="2141537"/>
            <a:ext cx="10515600" cy="4351338"/>
          </a:xfrm>
        </p:spPr>
        <p:txBody>
          <a:bodyPr vert="horz" lIns="91440" tIns="45720" rIns="91440" bIns="45720" rtlCol="0" anchor="t">
            <a:normAutofit/>
          </a:bodyPr>
          <a:lstStyle/>
          <a:p>
            <a:r>
              <a:rPr lang="en-GB"/>
              <a:t>All homework is to be written in the planner by the pupil during the lesson.</a:t>
            </a:r>
            <a:endParaRPr lang="en-GB">
              <a:cs typeface="Calibri" panose="020F0502020204030204"/>
            </a:endParaRPr>
          </a:p>
          <a:p>
            <a:r>
              <a:rPr lang="en-GB"/>
              <a:t>Homework will be given to students on weekly basis.</a:t>
            </a:r>
          </a:p>
          <a:p>
            <a:r>
              <a:rPr lang="en-GB"/>
              <a:t>Students will receive the hard copy and it will also be set on Go 4 Schools so it can be viewed by parents and pupils who lose the homework.</a:t>
            </a:r>
            <a:endParaRPr lang="en-GB">
              <a:cs typeface="Calibri"/>
            </a:endParaRPr>
          </a:p>
          <a:p>
            <a:r>
              <a:rPr lang="en-GB"/>
              <a:t>If students need help with homework, they can ask their teachers or attend the Maths Surgery afterschool club on Tuesday.  </a:t>
            </a:r>
            <a:endParaRPr lang="en-GB">
              <a:cs typeface="Calibri"/>
            </a:endParaRPr>
          </a:p>
          <a:p>
            <a:r>
              <a:rPr lang="en-GB">
                <a:cs typeface="Calibri"/>
              </a:rPr>
              <a:t>It is important that homework is completed on time.</a:t>
            </a:r>
          </a:p>
        </p:txBody>
      </p:sp>
    </p:spTree>
    <p:extLst>
      <p:ext uri="{BB962C8B-B14F-4D97-AF65-F5344CB8AC3E}">
        <p14:creationId xmlns:p14="http://schemas.microsoft.com/office/powerpoint/2010/main" val="3091466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B833-3F55-45B6-B8FF-F75222772C49}"/>
              </a:ext>
            </a:extLst>
          </p:cNvPr>
          <p:cNvSpPr>
            <a:spLocks noGrp="1"/>
          </p:cNvSpPr>
          <p:nvPr>
            <p:ph type="title"/>
          </p:nvPr>
        </p:nvSpPr>
        <p:spPr>
          <a:xfrm>
            <a:off x="3352312" y="247871"/>
            <a:ext cx="5018035" cy="1325563"/>
          </a:xfrm>
        </p:spPr>
        <p:txBody>
          <a:bodyPr>
            <a:normAutofit/>
          </a:bodyPr>
          <a:lstStyle/>
          <a:p>
            <a:r>
              <a:rPr lang="en-GB" sz="6000" b="1">
                <a:latin typeface="+mn-lt"/>
              </a:rPr>
              <a:t>Assessments</a:t>
            </a:r>
          </a:p>
        </p:txBody>
      </p:sp>
      <p:sp>
        <p:nvSpPr>
          <p:cNvPr id="3" name="Content Placeholder 2">
            <a:extLst>
              <a:ext uri="{FF2B5EF4-FFF2-40B4-BE49-F238E27FC236}">
                <a16:creationId xmlns:a16="http://schemas.microsoft.com/office/drawing/2014/main" id="{2B803FC1-26C8-47CA-A5B1-6640DE5D9769}"/>
              </a:ext>
            </a:extLst>
          </p:cNvPr>
          <p:cNvSpPr>
            <a:spLocks noGrp="1"/>
          </p:cNvSpPr>
          <p:nvPr>
            <p:ph idx="1"/>
          </p:nvPr>
        </p:nvSpPr>
        <p:spPr>
          <a:xfrm>
            <a:off x="603530" y="1596009"/>
            <a:ext cx="10515600" cy="4351338"/>
          </a:xfrm>
        </p:spPr>
        <p:txBody>
          <a:bodyPr vert="horz" lIns="91440" tIns="45720" rIns="91440" bIns="45720" rtlCol="0" anchor="t">
            <a:normAutofit/>
          </a:bodyPr>
          <a:lstStyle/>
          <a:p>
            <a:r>
              <a:rPr lang="en-GB">
                <a:ea typeface="+mn-lt"/>
                <a:cs typeface="+mn-lt"/>
              </a:rPr>
              <a:t>To build knowledge important for further development of Mathematical skills.</a:t>
            </a:r>
            <a:r>
              <a:rPr lang="en-GB"/>
              <a:t> Every topic will be followed by an assessment. </a:t>
            </a:r>
            <a:endParaRPr lang="en-GB">
              <a:cs typeface="Calibri"/>
            </a:endParaRPr>
          </a:p>
          <a:p>
            <a:r>
              <a:rPr lang="en-GB"/>
              <a:t>Students are allowed to take their books home with them in order to prepare for all the lessons and assessments.</a:t>
            </a:r>
          </a:p>
          <a:p>
            <a:r>
              <a:rPr lang="en-GB"/>
              <a:t>The assessments will be marked and detailed feedback will be provided to all the students.</a:t>
            </a:r>
          </a:p>
          <a:p>
            <a:r>
              <a:rPr lang="en-GB"/>
              <a:t>Following lesson with WWW and EBI students will use their feedback from teachers to write NTIW to improve outcome on their future assessments. </a:t>
            </a:r>
          </a:p>
        </p:txBody>
      </p:sp>
    </p:spTree>
    <p:extLst>
      <p:ext uri="{BB962C8B-B14F-4D97-AF65-F5344CB8AC3E}">
        <p14:creationId xmlns:p14="http://schemas.microsoft.com/office/powerpoint/2010/main" val="44879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26B5B-BFFE-4EAE-AC95-453D6B319D4B}"/>
              </a:ext>
            </a:extLst>
          </p:cNvPr>
          <p:cNvPicPr>
            <a:picLocks noChangeAspect="1"/>
          </p:cNvPicPr>
          <p:nvPr/>
        </p:nvPicPr>
        <p:blipFill>
          <a:blip r:embed="rId2"/>
          <a:stretch>
            <a:fillRect/>
          </a:stretch>
        </p:blipFill>
        <p:spPr>
          <a:xfrm>
            <a:off x="0" y="0"/>
            <a:ext cx="12192000" cy="6782963"/>
          </a:xfrm>
          <a:prstGeom prst="rect">
            <a:avLst/>
          </a:prstGeom>
        </p:spPr>
      </p:pic>
    </p:spTree>
    <p:extLst>
      <p:ext uri="{BB962C8B-B14F-4D97-AF65-F5344CB8AC3E}">
        <p14:creationId xmlns:p14="http://schemas.microsoft.com/office/powerpoint/2010/main" val="3899062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4DF2B-3637-A5B1-A466-CA5F4AC01107}"/>
              </a:ext>
            </a:extLst>
          </p:cNvPr>
          <p:cNvSpPr>
            <a:spLocks noGrp="1"/>
          </p:cNvSpPr>
          <p:nvPr>
            <p:ph type="title"/>
          </p:nvPr>
        </p:nvSpPr>
        <p:spPr/>
        <p:txBody>
          <a:bodyPr/>
          <a:lstStyle/>
          <a:p>
            <a:r>
              <a:rPr lang="en-US"/>
              <a:t>Aim</a:t>
            </a:r>
          </a:p>
        </p:txBody>
      </p:sp>
      <p:sp>
        <p:nvSpPr>
          <p:cNvPr id="4" name="TextBox 3">
            <a:extLst>
              <a:ext uri="{FF2B5EF4-FFF2-40B4-BE49-F238E27FC236}">
                <a16:creationId xmlns:a16="http://schemas.microsoft.com/office/drawing/2014/main" id="{BDBA7180-A856-1186-21B9-00CEFBB74EC9}"/>
              </a:ext>
            </a:extLst>
          </p:cNvPr>
          <p:cNvSpPr txBox="1"/>
          <p:nvPr/>
        </p:nvSpPr>
        <p:spPr>
          <a:xfrm>
            <a:off x="116541" y="1484499"/>
            <a:ext cx="12075459" cy="4431983"/>
          </a:xfrm>
          <a:prstGeom prst="rect">
            <a:avLst/>
          </a:prstGeom>
          <a:noFill/>
        </p:spPr>
        <p:txBody>
          <a:bodyPr wrap="square" lIns="91440" tIns="45720" rIns="91440" bIns="45720" anchor="t">
            <a:spAutoFit/>
          </a:bodyPr>
          <a:lstStyle/>
          <a:p>
            <a:r>
              <a:rPr lang="en-GB" sz="2400">
                <a:solidFill>
                  <a:srgbClr val="000000"/>
                </a:solidFill>
                <a:effectLst/>
                <a:latin typeface="Calibri"/>
                <a:ea typeface="Times New Roman" panose="02020603050405020304" pitchFamily="18" charset="0"/>
                <a:cs typeface="Calibri"/>
              </a:rPr>
              <a:t>We aim:</a:t>
            </a:r>
          </a:p>
          <a:p>
            <a:endParaRPr lang="en-GB" sz="2400">
              <a:effectLst/>
              <a:latin typeface="Times New Roman" panose="02020603050405020304" pitchFamily="18" charset="0"/>
              <a:ea typeface="Times New Roman" panose="02020603050405020304" pitchFamily="18" charset="0"/>
            </a:endParaRPr>
          </a:p>
          <a:p>
            <a:r>
              <a:rPr lang="en-GB" sz="2400">
                <a:solidFill>
                  <a:srgbClr val="000000"/>
                </a:solidFill>
                <a:latin typeface="Calibri" panose="020F0502020204030204" pitchFamily="34" charset="0"/>
                <a:ea typeface="Times New Roman" panose="02020603050405020304" pitchFamily="18" charset="0"/>
              </a:rPr>
              <a:t>T</a:t>
            </a:r>
            <a:r>
              <a:rPr lang="en-GB" sz="2400">
                <a:solidFill>
                  <a:srgbClr val="000000"/>
                </a:solidFill>
                <a:effectLst/>
                <a:latin typeface="Calibri" panose="020F0502020204030204" pitchFamily="34" charset="0"/>
                <a:ea typeface="Times New Roman" panose="02020603050405020304" pitchFamily="18" charset="0"/>
              </a:rPr>
              <a:t>o help students to grow an analytical mind and encourage curiosity about science.</a:t>
            </a:r>
          </a:p>
          <a:p>
            <a:endParaRPr lang="en-GB" sz="2400">
              <a:effectLst/>
              <a:latin typeface="Times New Roman" panose="02020603050405020304" pitchFamily="18" charset="0"/>
              <a:ea typeface="Times New Roman" panose="02020603050405020304" pitchFamily="18" charset="0"/>
            </a:endParaRPr>
          </a:p>
          <a:p>
            <a:r>
              <a:rPr lang="en-GB" sz="2400">
                <a:solidFill>
                  <a:srgbClr val="000000"/>
                </a:solidFill>
                <a:latin typeface="Calibri" panose="020F0502020204030204" pitchFamily="34" charset="0"/>
                <a:ea typeface="Times New Roman" panose="02020603050405020304" pitchFamily="18" charset="0"/>
              </a:rPr>
              <a:t>T</a:t>
            </a:r>
            <a:r>
              <a:rPr lang="en-GB" sz="2400">
                <a:solidFill>
                  <a:srgbClr val="000000"/>
                </a:solidFill>
                <a:effectLst/>
                <a:latin typeface="Calibri" panose="020F0502020204030204" pitchFamily="34" charset="0"/>
                <a:ea typeface="Times New Roman" panose="02020603050405020304" pitchFamily="18" charset="0"/>
              </a:rPr>
              <a:t>o support students to obtain knowledge, understanding and skills to solve problems.</a:t>
            </a:r>
          </a:p>
          <a:p>
            <a:endParaRPr lang="en-GB" sz="2400">
              <a:effectLst/>
              <a:latin typeface="Times New Roman" panose="02020603050405020304" pitchFamily="18" charset="0"/>
              <a:ea typeface="Times New Roman" panose="02020603050405020304" pitchFamily="18" charset="0"/>
            </a:endParaRPr>
          </a:p>
          <a:p>
            <a:r>
              <a:rPr lang="en-GB" sz="2400">
                <a:solidFill>
                  <a:srgbClr val="000000"/>
                </a:solidFill>
                <a:effectLst/>
                <a:latin typeface="Calibri"/>
                <a:ea typeface="Times New Roman" panose="02020603050405020304" pitchFamily="18" charset="0"/>
                <a:cs typeface="Calibri"/>
              </a:rPr>
              <a:t>To encourage students</a:t>
            </a:r>
            <a:r>
              <a:rPr lang="en-GB" sz="2400">
                <a:solidFill>
                  <a:srgbClr val="000000"/>
                </a:solidFill>
                <a:latin typeface="Calibri"/>
                <a:ea typeface="Times New Roman" panose="02020603050405020304" pitchFamily="18" charset="0"/>
                <a:cs typeface="Calibri"/>
              </a:rPr>
              <a:t> </a:t>
            </a:r>
            <a:r>
              <a:rPr lang="en-GB" sz="2400">
                <a:solidFill>
                  <a:srgbClr val="000000"/>
                </a:solidFill>
                <a:effectLst/>
                <a:latin typeface="Calibri"/>
                <a:ea typeface="Times New Roman" panose="02020603050405020304" pitchFamily="18" charset="0"/>
                <a:cs typeface="Calibri"/>
              </a:rPr>
              <a:t>to plan and carry out </a:t>
            </a:r>
            <a:r>
              <a:rPr lang="en-GB" sz="2400" err="1">
                <a:solidFill>
                  <a:srgbClr val="000000"/>
                </a:solidFill>
                <a:latin typeface="Calibri"/>
                <a:ea typeface="Times New Roman" panose="02020603050405020304" pitchFamily="18" charset="0"/>
                <a:cs typeface="Calibri"/>
              </a:rPr>
              <a:t>practicals</a:t>
            </a:r>
            <a:r>
              <a:rPr lang="en-GB" sz="2400">
                <a:solidFill>
                  <a:srgbClr val="000000"/>
                </a:solidFill>
                <a:latin typeface="Calibri"/>
                <a:ea typeface="Times New Roman" panose="02020603050405020304" pitchFamily="18" charset="0"/>
                <a:cs typeface="Calibri"/>
              </a:rPr>
              <a:t> and</a:t>
            </a:r>
            <a:r>
              <a:rPr lang="en-GB" sz="2400">
                <a:solidFill>
                  <a:srgbClr val="000000"/>
                </a:solidFill>
                <a:effectLst/>
                <a:latin typeface="Calibri"/>
                <a:ea typeface="Times New Roman" panose="02020603050405020304" pitchFamily="18" charset="0"/>
                <a:cs typeface="Calibri"/>
              </a:rPr>
              <a:t> draw relevant conclusions.</a:t>
            </a:r>
          </a:p>
          <a:p>
            <a:endParaRPr lang="en-GB" sz="2400">
              <a:effectLst/>
              <a:latin typeface="Times New Roman" panose="02020603050405020304" pitchFamily="18" charset="0"/>
              <a:ea typeface="Times New Roman" panose="02020603050405020304" pitchFamily="18" charset="0"/>
            </a:endParaRPr>
          </a:p>
          <a:p>
            <a:r>
              <a:rPr lang="en-GB" sz="2400">
                <a:solidFill>
                  <a:srgbClr val="000000"/>
                </a:solidFill>
                <a:latin typeface="Calibri"/>
                <a:ea typeface="Times New Roman" panose="02020603050405020304" pitchFamily="18" charset="0"/>
                <a:cs typeface="Calibri"/>
              </a:rPr>
              <a:t>T</a:t>
            </a:r>
            <a:r>
              <a:rPr lang="en-GB" sz="2400">
                <a:solidFill>
                  <a:srgbClr val="000000"/>
                </a:solidFill>
                <a:effectLst/>
                <a:latin typeface="Calibri"/>
                <a:ea typeface="Times New Roman" panose="02020603050405020304" pitchFamily="18" charset="0"/>
                <a:cs typeface="Calibri"/>
              </a:rPr>
              <a:t>o present scientific ideas</a:t>
            </a:r>
            <a:r>
              <a:rPr lang="en-GB" sz="2400">
                <a:solidFill>
                  <a:srgbClr val="000000"/>
                </a:solidFill>
                <a:latin typeface="Calibri"/>
                <a:ea typeface="Times New Roman" panose="02020603050405020304" pitchFamily="18" charset="0"/>
                <a:cs typeface="Calibri"/>
              </a:rPr>
              <a:t>.</a:t>
            </a:r>
            <a:endParaRPr lang="en-GB" sz="2400">
              <a:effectLst/>
              <a:latin typeface="Calibri"/>
              <a:ea typeface="Times New Roman" panose="02020603050405020304" pitchFamily="18" charset="0"/>
              <a:cs typeface="Calibri"/>
            </a:endParaRPr>
          </a:p>
          <a:p>
            <a:endParaRPr lang="en-GB" sz="2400">
              <a:solidFill>
                <a:srgbClr val="000000"/>
              </a:solidFill>
              <a:latin typeface="Calibri"/>
              <a:ea typeface="Times New Roman" panose="02020603050405020304" pitchFamily="18" charset="0"/>
              <a:cs typeface="Calibri"/>
            </a:endParaRPr>
          </a:p>
          <a:p>
            <a:r>
              <a:rPr lang="en-GB" sz="2400">
                <a:solidFill>
                  <a:srgbClr val="000000"/>
                </a:solidFill>
                <a:latin typeface="Calibri"/>
                <a:ea typeface="Times New Roman" panose="02020603050405020304" pitchFamily="18" charset="0"/>
                <a:cs typeface="Calibri"/>
              </a:rPr>
              <a:t>T</a:t>
            </a:r>
            <a:r>
              <a:rPr lang="en-GB" sz="2400">
                <a:solidFill>
                  <a:srgbClr val="000000"/>
                </a:solidFill>
                <a:effectLst/>
                <a:latin typeface="Calibri"/>
                <a:ea typeface="Times New Roman" panose="02020603050405020304" pitchFamily="18" charset="0"/>
                <a:cs typeface="Calibri"/>
              </a:rPr>
              <a:t>o think analytically,</a:t>
            </a:r>
            <a:r>
              <a:rPr lang="en-GB" sz="2400">
                <a:solidFill>
                  <a:srgbClr val="000000"/>
                </a:solidFill>
                <a:latin typeface="Calibri"/>
                <a:ea typeface="Times New Roman" panose="02020603050405020304" pitchFamily="18" charset="0"/>
                <a:cs typeface="Calibri"/>
              </a:rPr>
              <a:t> and</a:t>
            </a:r>
            <a:r>
              <a:rPr lang="en-GB" sz="2400">
                <a:solidFill>
                  <a:srgbClr val="000000"/>
                </a:solidFill>
                <a:effectLst/>
                <a:latin typeface="Calibri"/>
                <a:ea typeface="Times New Roman" panose="02020603050405020304" pitchFamily="18" charset="0"/>
                <a:cs typeface="Calibri"/>
              </a:rPr>
              <a:t> judge arguments and make decisions in scientific and other contexts</a:t>
            </a:r>
            <a:r>
              <a:rPr lang="en-GB" sz="2400">
                <a:solidFill>
                  <a:srgbClr val="000000"/>
                </a:solidFill>
                <a:latin typeface="Calibri"/>
                <a:ea typeface="Times New Roman" panose="02020603050405020304" pitchFamily="18" charset="0"/>
                <a:cs typeface="Calibri"/>
              </a:rPr>
              <a:t>.</a:t>
            </a:r>
            <a:endParaRPr lang="en-GB" sz="2400">
              <a:solidFill>
                <a:srgbClr val="000000"/>
              </a:solidFill>
              <a:effectLst/>
              <a:latin typeface="Calibri" panose="020F0502020204030204" pitchFamily="34" charset="0"/>
              <a:ea typeface="Times New Roman" panose="02020603050405020304" pitchFamily="18" charset="0"/>
              <a:cs typeface="Calibri"/>
            </a:endParaRPr>
          </a:p>
          <a:p>
            <a:endParaRPr lang="en-GB" sz="1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90589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 name="Picture 16" descr="Image result for earth  clipart black and white">
            <a:extLst>
              <a:ext uri="{FF2B5EF4-FFF2-40B4-BE49-F238E27FC236}">
                <a16:creationId xmlns:a16="http://schemas.microsoft.com/office/drawing/2014/main" id="{88CE470A-743B-48E2-A8F2-7864F09BFA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53726" y="4547318"/>
            <a:ext cx="114517" cy="117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DEBF8A3-9689-4939-8761-E9C9D1F87685}"/>
              </a:ext>
            </a:extLst>
          </p:cNvPr>
          <p:cNvPicPr>
            <a:picLocks noChangeAspect="1"/>
          </p:cNvPicPr>
          <p:nvPr/>
        </p:nvPicPr>
        <p:blipFill rotWithShape="1">
          <a:blip r:embed="rId4"/>
          <a:srcRect l="40454" t="17105" r="37652" b="13401"/>
          <a:stretch/>
        </p:blipFill>
        <p:spPr>
          <a:xfrm>
            <a:off x="8188975" y="15317"/>
            <a:ext cx="3823854" cy="6827366"/>
          </a:xfrm>
          <a:prstGeom prst="rect">
            <a:avLst/>
          </a:prstGeom>
        </p:spPr>
      </p:pic>
      <p:pic>
        <p:nvPicPr>
          <p:cNvPr id="12" name="Picture 11">
            <a:extLst>
              <a:ext uri="{FF2B5EF4-FFF2-40B4-BE49-F238E27FC236}">
                <a16:creationId xmlns:a16="http://schemas.microsoft.com/office/drawing/2014/main" id="{42499E3C-9846-4F86-A037-6256A31A1E0B}"/>
              </a:ext>
            </a:extLst>
          </p:cNvPr>
          <p:cNvPicPr>
            <a:picLocks noChangeAspect="1"/>
          </p:cNvPicPr>
          <p:nvPr/>
        </p:nvPicPr>
        <p:blipFill rotWithShape="1">
          <a:blip r:embed="rId4"/>
          <a:srcRect l="40954" t="46535" r="37629" b="22473"/>
          <a:stretch/>
        </p:blipFill>
        <p:spPr>
          <a:xfrm>
            <a:off x="1492610" y="800586"/>
            <a:ext cx="6317675" cy="5142350"/>
          </a:xfrm>
          <a:prstGeom prst="rect">
            <a:avLst/>
          </a:prstGeom>
        </p:spPr>
      </p:pic>
      <p:sp>
        <p:nvSpPr>
          <p:cNvPr id="13" name="TextBox 12">
            <a:extLst>
              <a:ext uri="{FF2B5EF4-FFF2-40B4-BE49-F238E27FC236}">
                <a16:creationId xmlns:a16="http://schemas.microsoft.com/office/drawing/2014/main" id="{284E60B9-19C1-4056-B99E-34255D42E545}"/>
              </a:ext>
            </a:extLst>
          </p:cNvPr>
          <p:cNvSpPr txBox="1"/>
          <p:nvPr/>
        </p:nvSpPr>
        <p:spPr>
          <a:xfrm>
            <a:off x="2309091" y="147781"/>
            <a:ext cx="4276436" cy="523220"/>
          </a:xfrm>
          <a:prstGeom prst="rect">
            <a:avLst/>
          </a:prstGeom>
          <a:noFill/>
        </p:spPr>
        <p:txBody>
          <a:bodyPr wrap="square" rtlCol="0">
            <a:spAutoFit/>
          </a:bodyPr>
          <a:lstStyle/>
          <a:p>
            <a:pPr algn="ctr"/>
            <a:r>
              <a:rPr lang="en-GB" sz="2800" b="1">
                <a:solidFill>
                  <a:srgbClr val="FF0000"/>
                </a:solidFill>
              </a:rPr>
              <a:t>Year 7 Science Curriculum</a:t>
            </a:r>
          </a:p>
        </p:txBody>
      </p:sp>
    </p:spTree>
    <p:extLst>
      <p:ext uri="{BB962C8B-B14F-4D97-AF65-F5344CB8AC3E}">
        <p14:creationId xmlns:p14="http://schemas.microsoft.com/office/powerpoint/2010/main" val="2792485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1FEAED0-3E04-4662-9B16-F2826EF0247F}"/>
              </a:ext>
            </a:extLst>
          </p:cNvPr>
          <p:cNvSpPr>
            <a:spLocks noGrp="1"/>
          </p:cNvSpPr>
          <p:nvPr>
            <p:ph type="pic" sz="quarter" idx="14"/>
          </p:nvPr>
        </p:nvSpPr>
        <p:spPr/>
      </p:sp>
      <p:sp>
        <p:nvSpPr>
          <p:cNvPr id="3" name="Picture Placeholder 2">
            <a:extLst>
              <a:ext uri="{FF2B5EF4-FFF2-40B4-BE49-F238E27FC236}">
                <a16:creationId xmlns:a16="http://schemas.microsoft.com/office/drawing/2014/main" id="{412BBD77-A740-4E8E-B1BC-5FC7C522C929}"/>
              </a:ext>
            </a:extLst>
          </p:cNvPr>
          <p:cNvSpPr>
            <a:spLocks noGrp="1"/>
          </p:cNvSpPr>
          <p:nvPr>
            <p:ph type="pic" sz="quarter" idx="13"/>
          </p:nvPr>
        </p:nvSpPr>
        <p:spPr/>
      </p:sp>
      <p:sp>
        <p:nvSpPr>
          <p:cNvPr id="4" name="Picture Placeholder 3">
            <a:extLst>
              <a:ext uri="{FF2B5EF4-FFF2-40B4-BE49-F238E27FC236}">
                <a16:creationId xmlns:a16="http://schemas.microsoft.com/office/drawing/2014/main" id="{A33B1EE8-E12C-48E7-A5F8-FA34A41EB874}"/>
              </a:ext>
            </a:extLst>
          </p:cNvPr>
          <p:cNvSpPr>
            <a:spLocks noGrp="1"/>
          </p:cNvSpPr>
          <p:nvPr>
            <p:ph type="pic" sz="quarter" idx="11"/>
          </p:nvPr>
        </p:nvSpPr>
        <p:spPr/>
      </p:sp>
      <p:sp>
        <p:nvSpPr>
          <p:cNvPr id="5" name="Picture Placeholder 4">
            <a:extLst>
              <a:ext uri="{FF2B5EF4-FFF2-40B4-BE49-F238E27FC236}">
                <a16:creationId xmlns:a16="http://schemas.microsoft.com/office/drawing/2014/main" id="{874AEDD5-F892-44C0-81DE-F4033807A4AB}"/>
              </a:ext>
            </a:extLst>
          </p:cNvPr>
          <p:cNvSpPr>
            <a:spLocks noGrp="1"/>
          </p:cNvSpPr>
          <p:nvPr>
            <p:ph type="pic" sz="quarter" idx="10"/>
          </p:nvPr>
        </p:nvSpPr>
        <p:spPr/>
      </p:sp>
      <p:pic>
        <p:nvPicPr>
          <p:cNvPr id="6" name="Picture 5">
            <a:extLst>
              <a:ext uri="{FF2B5EF4-FFF2-40B4-BE49-F238E27FC236}">
                <a16:creationId xmlns:a16="http://schemas.microsoft.com/office/drawing/2014/main" id="{C540D5A6-07E5-41B8-A95F-433C9DFD3FBE}"/>
              </a:ext>
            </a:extLst>
          </p:cNvPr>
          <p:cNvPicPr>
            <a:picLocks noChangeAspect="1"/>
          </p:cNvPicPr>
          <p:nvPr/>
        </p:nvPicPr>
        <p:blipFill>
          <a:blip r:embed="rId2"/>
          <a:stretch>
            <a:fillRect/>
          </a:stretch>
        </p:blipFill>
        <p:spPr>
          <a:xfrm>
            <a:off x="0" y="0"/>
            <a:ext cx="12188952" cy="6856286"/>
          </a:xfrm>
          <a:prstGeom prst="rect">
            <a:avLst/>
          </a:prstGeom>
        </p:spPr>
      </p:pic>
    </p:spTree>
    <p:extLst>
      <p:ext uri="{BB962C8B-B14F-4D97-AF65-F5344CB8AC3E}">
        <p14:creationId xmlns:p14="http://schemas.microsoft.com/office/powerpoint/2010/main" val="329232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B262-29D3-4211-CB81-E8527114D36F}"/>
              </a:ext>
            </a:extLst>
          </p:cNvPr>
          <p:cNvSpPr>
            <a:spLocks noGrp="1"/>
          </p:cNvSpPr>
          <p:nvPr>
            <p:ph type="title"/>
          </p:nvPr>
        </p:nvSpPr>
        <p:spPr/>
        <p:txBody>
          <a:bodyPr/>
          <a:lstStyle/>
          <a:p>
            <a:r>
              <a:rPr lang="en-US"/>
              <a:t>Classwork, Homework and Assessment</a:t>
            </a:r>
          </a:p>
        </p:txBody>
      </p:sp>
      <p:graphicFrame>
        <p:nvGraphicFramePr>
          <p:cNvPr id="4" name="Content Placeholder 3">
            <a:extLst>
              <a:ext uri="{FF2B5EF4-FFF2-40B4-BE49-F238E27FC236}">
                <a16:creationId xmlns:a16="http://schemas.microsoft.com/office/drawing/2014/main" id="{503B35A8-95B3-8AD2-4850-2DC447D0F509}"/>
              </a:ext>
            </a:extLst>
          </p:cNvPr>
          <p:cNvGraphicFramePr>
            <a:graphicFrameLocks noGrp="1"/>
          </p:cNvGraphicFramePr>
          <p:nvPr>
            <p:ph idx="1"/>
            <p:extLst>
              <p:ext uri="{D42A27DB-BD31-4B8C-83A1-F6EECF244321}">
                <p14:modId xmlns:p14="http://schemas.microsoft.com/office/powerpoint/2010/main" val="401414083"/>
              </p:ext>
            </p:extLst>
          </p:nvPr>
        </p:nvGraphicFramePr>
        <p:xfrm>
          <a:off x="1294481" y="1266939"/>
          <a:ext cx="9781148" cy="5056620"/>
        </p:xfrm>
        <a:graphic>
          <a:graphicData uri="http://schemas.openxmlformats.org/drawingml/2006/table">
            <a:tbl>
              <a:tblPr firstRow="1" firstCol="1" bandRow="1">
                <a:tableStyleId>{5C22544A-7EE6-4342-B048-85BDC9FD1C3A}</a:tableStyleId>
              </a:tblPr>
              <a:tblGrid>
                <a:gridCol w="581526">
                  <a:extLst>
                    <a:ext uri="{9D8B030D-6E8A-4147-A177-3AD203B41FA5}">
                      <a16:colId xmlns:a16="http://schemas.microsoft.com/office/drawing/2014/main" val="1790716658"/>
                    </a:ext>
                  </a:extLst>
                </a:gridCol>
                <a:gridCol w="856398">
                  <a:extLst>
                    <a:ext uri="{9D8B030D-6E8A-4147-A177-3AD203B41FA5}">
                      <a16:colId xmlns:a16="http://schemas.microsoft.com/office/drawing/2014/main" val="2553174149"/>
                    </a:ext>
                  </a:extLst>
                </a:gridCol>
                <a:gridCol w="1885113">
                  <a:extLst>
                    <a:ext uri="{9D8B030D-6E8A-4147-A177-3AD203B41FA5}">
                      <a16:colId xmlns:a16="http://schemas.microsoft.com/office/drawing/2014/main" val="2807421805"/>
                    </a:ext>
                  </a:extLst>
                </a:gridCol>
                <a:gridCol w="3084599">
                  <a:extLst>
                    <a:ext uri="{9D8B030D-6E8A-4147-A177-3AD203B41FA5}">
                      <a16:colId xmlns:a16="http://schemas.microsoft.com/office/drawing/2014/main" val="952383167"/>
                    </a:ext>
                  </a:extLst>
                </a:gridCol>
                <a:gridCol w="3373512">
                  <a:extLst>
                    <a:ext uri="{9D8B030D-6E8A-4147-A177-3AD203B41FA5}">
                      <a16:colId xmlns:a16="http://schemas.microsoft.com/office/drawing/2014/main" val="303834089"/>
                    </a:ext>
                  </a:extLst>
                </a:gridCol>
              </a:tblGrid>
              <a:tr h="159005">
                <a:tc>
                  <a:txBody>
                    <a:bodyPr/>
                    <a:lstStyle/>
                    <a:p>
                      <a:r>
                        <a:rPr lang="en-GB" sz="1000">
                          <a:ln>
                            <a:noFill/>
                          </a:ln>
                          <a:effectLst>
                            <a:outerShdw blurRad="38100" dist="19050" dir="2700000" algn="tl">
                              <a:schemeClr val="dk1">
                                <a:alpha val="40000"/>
                              </a:schemeClr>
                            </a:outerShdw>
                          </a:effectLst>
                        </a:rPr>
                        <a:t>Date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Title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Objective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Video</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Homework</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extLst>
                  <a:ext uri="{0D108BD9-81ED-4DB2-BD59-A6C34878D82A}">
                    <a16:rowId xmlns:a16="http://schemas.microsoft.com/office/drawing/2014/main" val="923962169"/>
                  </a:ext>
                </a:extLst>
              </a:tr>
              <a:tr h="1749060">
                <a:tc>
                  <a:txBody>
                    <a:bodyPr/>
                    <a:lstStyle/>
                    <a:p>
                      <a:r>
                        <a:rPr lang="en-GB" sz="1000">
                          <a:ln>
                            <a:noFill/>
                          </a:ln>
                          <a:effectLst>
                            <a:outerShdw blurRad="38100" dist="19050" dir="2700000" algn="tl">
                              <a:schemeClr val="dk1">
                                <a:alpha val="40000"/>
                              </a:schemeClr>
                            </a:outerShdw>
                          </a:effectLst>
                        </a:rPr>
                        <a:t>6.9.24</a:t>
                      </a:r>
                      <a:endParaRPr lang="en-GB" sz="1000">
                        <a:effectLst/>
                      </a:endParaRPr>
                    </a:p>
                    <a:p>
                      <a:endParaRPr lang="en-GB" sz="1000">
                        <a:effectLst/>
                      </a:endParaRPr>
                    </a:p>
                    <a:p>
                      <a:r>
                        <a:rPr lang="en-GB" sz="1000" err="1">
                          <a:ln>
                            <a:noFill/>
                          </a:ln>
                          <a:effectLst>
                            <a:outerShdw blurRad="38100" dist="19050" dir="2700000" algn="tl">
                              <a:schemeClr val="dk1">
                                <a:alpha val="40000"/>
                              </a:schemeClr>
                            </a:outerShdw>
                          </a:effectLst>
                        </a:rPr>
                        <a:t>Wk</a:t>
                      </a:r>
                      <a:r>
                        <a:rPr lang="en-GB" sz="1000">
                          <a:ln>
                            <a:noFill/>
                          </a:ln>
                          <a:effectLst>
                            <a:outerShdw blurRad="38100" dist="19050" dir="2700000" algn="tl">
                              <a:schemeClr val="dk1">
                                <a:alpha val="40000"/>
                              </a:schemeClr>
                            </a:outerShdw>
                          </a:effectLst>
                        </a:rPr>
                        <a:t> 1</a:t>
                      </a:r>
                      <a:endParaRPr lang="en-GB" sz="1000">
                        <a:effectLst/>
                      </a:endParaRPr>
                    </a:p>
                    <a:p>
                      <a:endParaRPr lang="en-GB" sz="1000">
                        <a:effectLst/>
                      </a:endParaRPr>
                    </a:p>
                    <a:p>
                      <a:r>
                        <a:rPr lang="en-GB" sz="1000">
                          <a:ln>
                            <a:noFill/>
                          </a:ln>
                          <a:effectLst>
                            <a:outerShdw blurRad="38100" dist="19050" dir="2700000" algn="tl">
                              <a:schemeClr val="dk1">
                                <a:alpha val="40000"/>
                              </a:schemeClr>
                            </a:outerShdw>
                          </a:effectLst>
                        </a:rPr>
                        <a:t>1</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Levels of Organisation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State what is meant by a tissue, an organ, and an organ system</a:t>
                      </a:r>
                      <a:endParaRPr lang="en-GB" sz="1000">
                        <a:effectLst/>
                      </a:endParaRPr>
                    </a:p>
                    <a:p>
                      <a:r>
                        <a:rPr lang="en-GB" sz="1000">
                          <a:ln>
                            <a:noFill/>
                          </a:ln>
                          <a:effectLst>
                            <a:outerShdw blurRad="38100" dist="19050" dir="2700000" algn="tl">
                              <a:schemeClr val="dk1">
                                <a:alpha val="40000"/>
                              </a:schemeClr>
                            </a:outerShdw>
                          </a:effectLst>
                        </a:rPr>
                        <a:t>State the sequence of the hierarchy of organisation in a multicellular organism</a:t>
                      </a:r>
                      <a:endParaRPr lang="en-GB" sz="1000">
                        <a:effectLst/>
                      </a:endParaRPr>
                    </a:p>
                    <a:p>
                      <a:r>
                        <a:rPr lang="en-GB" sz="1000">
                          <a:ln>
                            <a:noFill/>
                          </a:ln>
                          <a:effectLst>
                            <a:outerShdw blurRad="38100" dist="19050" dir="2700000" algn="tl">
                              <a:schemeClr val="dk1">
                                <a:alpha val="40000"/>
                              </a:schemeClr>
                            </a:outerShdw>
                          </a:effectLst>
                        </a:rPr>
                        <a:t>Use information provided to list the organs found in a given organ system, and state the function of that system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u="sng">
                          <a:ln>
                            <a:noFill/>
                          </a:ln>
                          <a:effectLst>
                            <a:outerShdw blurRad="38100" dist="19050" dir="2700000" algn="tl">
                              <a:schemeClr val="dk1">
                                <a:alpha val="40000"/>
                              </a:schemeClr>
                            </a:outerShdw>
                          </a:effectLst>
                          <a:hlinkClick r:id="rId2"/>
                        </a:rPr>
                        <a:t>https://www.youtube.com/watch?v=SzKKYYIlJ-c</a:t>
                      </a:r>
                      <a:endParaRPr lang="en-GB" sz="1000">
                        <a:effectLst/>
                      </a:endParaRPr>
                    </a:p>
                    <a:p>
                      <a:r>
                        <a:rPr lang="en-GB" sz="1000" u="none" strike="noStrike">
                          <a:ln>
                            <a:noFill/>
                          </a:ln>
                          <a:effectLst>
                            <a:outerShdw blurRad="38100" dist="19050" dir="2700000" algn="tl">
                              <a:schemeClr val="dk1">
                                <a:alpha val="40000"/>
                              </a:schemeClr>
                            </a:outerShdw>
                          </a:effectLst>
                        </a:rPr>
                        <a:t> </a:t>
                      </a:r>
                      <a:endParaRPr lang="en-GB" sz="1000">
                        <a:effectLst/>
                      </a:endParaRPr>
                    </a:p>
                    <a:p>
                      <a:r>
                        <a:rPr lang="en-GB" sz="1000">
                          <a:effectLst/>
                        </a:rPr>
                        <a:t>Levels of organisation an organism | Cells | Biology | FuseSchool</a:t>
                      </a:r>
                    </a:p>
                    <a:p>
                      <a:r>
                        <a:rPr lang="en-GB" sz="1000" u="none" strike="noStrike">
                          <a:ln>
                            <a:noFill/>
                          </a:ln>
                          <a:effectLst>
                            <a:outerShdw blurRad="38100" dist="19050" dir="2700000" algn="tl">
                              <a:schemeClr val="dk1">
                                <a:alpha val="40000"/>
                              </a:schemeClr>
                            </a:outerShdw>
                          </a:effectLst>
                        </a:rPr>
                        <a:t> </a:t>
                      </a:r>
                      <a:endParaRPr lang="en-GB" sz="10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Organising a body </a:t>
                      </a:r>
                      <a:endParaRPr lang="en-GB" sz="10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1857735255"/>
                  </a:ext>
                </a:extLst>
              </a:tr>
              <a:tr h="954033">
                <a:tc>
                  <a:txBody>
                    <a:bodyPr/>
                    <a:lstStyle/>
                    <a:p>
                      <a:r>
                        <a:rPr lang="en-GB" sz="1000">
                          <a:ln>
                            <a:noFill/>
                          </a:ln>
                          <a:effectLst>
                            <a:outerShdw blurRad="38100" dist="19050" dir="2700000" algn="tl">
                              <a:schemeClr val="dk1">
                                <a:alpha val="40000"/>
                              </a:schemeClr>
                            </a:outerShdw>
                          </a:effectLst>
                        </a:rPr>
                        <a:t>7.9.24</a:t>
                      </a:r>
                      <a:endParaRPr lang="en-GB" sz="1000">
                        <a:effectLst/>
                      </a:endParaRPr>
                    </a:p>
                    <a:p>
                      <a:endParaRPr lang="en-GB" sz="1000">
                        <a:effectLst/>
                      </a:endParaRPr>
                    </a:p>
                    <a:p>
                      <a:r>
                        <a:rPr lang="en-GB" sz="1000">
                          <a:ln>
                            <a:noFill/>
                          </a:ln>
                          <a:effectLst>
                            <a:outerShdw blurRad="38100" dist="19050" dir="2700000" algn="tl">
                              <a:schemeClr val="dk1">
                                <a:alpha val="40000"/>
                              </a:schemeClr>
                            </a:outerShdw>
                          </a:effectLst>
                        </a:rPr>
                        <a:t>Wk1</a:t>
                      </a:r>
                      <a:endParaRPr lang="en-GB" sz="1000">
                        <a:effectLst/>
                      </a:endParaRPr>
                    </a:p>
                    <a:p>
                      <a:endParaRPr lang="en-GB" sz="1000">
                        <a:effectLst/>
                      </a:endParaRPr>
                    </a:p>
                    <a:p>
                      <a:r>
                        <a:rPr lang="en-GB" sz="1000">
                          <a:ln>
                            <a:noFill/>
                          </a:ln>
                          <a:effectLst>
                            <a:outerShdw blurRad="38100" dist="19050" dir="2700000" algn="tl">
                              <a:schemeClr val="dk1">
                                <a:alpha val="40000"/>
                              </a:schemeClr>
                            </a:outerShdw>
                          </a:effectLst>
                        </a:rPr>
                        <a:t> 2</a:t>
                      </a:r>
                      <a:endParaRPr lang="en-GB" sz="1000">
                        <a:effectLst/>
                      </a:endParaRPr>
                    </a:p>
                    <a:p>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The Skeleton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Name the main parts in the skeleton</a:t>
                      </a:r>
                      <a:endParaRPr lang="en-GB" sz="1000">
                        <a:effectLst/>
                      </a:endParaRPr>
                    </a:p>
                    <a:p>
                      <a:r>
                        <a:rPr lang="en-GB" sz="1000">
                          <a:ln>
                            <a:noFill/>
                          </a:ln>
                          <a:effectLst>
                            <a:outerShdw blurRad="38100" dist="19050" dir="2700000" algn="tl">
                              <a:schemeClr val="dk1">
                                <a:alpha val="40000"/>
                              </a:schemeClr>
                            </a:outerShdw>
                          </a:effectLst>
                        </a:rPr>
                        <a:t>List the functions of the muscular skeletal system</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u="sng">
                          <a:ln>
                            <a:noFill/>
                          </a:ln>
                          <a:effectLst>
                            <a:outerShdw blurRad="38100" dist="19050" dir="2700000" algn="tl">
                              <a:schemeClr val="dk1">
                                <a:alpha val="40000"/>
                              </a:schemeClr>
                            </a:outerShdw>
                          </a:effectLst>
                          <a:hlinkClick r:id="rId3"/>
                        </a:rPr>
                        <a:t>https://www.youtube.com/watch?v=tYqL1ajCu6s</a:t>
                      </a:r>
                      <a:endParaRPr lang="en-GB" sz="1000">
                        <a:effectLst/>
                      </a:endParaRPr>
                    </a:p>
                    <a:p>
                      <a:r>
                        <a:rPr lang="en-GB" sz="1000">
                          <a:ln>
                            <a:noFill/>
                          </a:ln>
                          <a:effectLst>
                            <a:outerShdw blurRad="38100" dist="19050" dir="2700000" algn="tl">
                              <a:schemeClr val="dk1">
                                <a:alpha val="40000"/>
                              </a:schemeClr>
                            </a:outerShdw>
                          </a:effectLst>
                        </a:rPr>
                        <a:t> </a:t>
                      </a:r>
                      <a:endParaRPr lang="en-GB" sz="1000">
                        <a:effectLst/>
                      </a:endParaRPr>
                    </a:p>
                    <a:p>
                      <a:r>
                        <a:rPr lang="en-GB" sz="1000">
                          <a:effectLst/>
                        </a:rPr>
                        <a:t>The Skeleton | Physiology | Biology | FuseSchool</a:t>
                      </a:r>
                    </a:p>
                    <a:p>
                      <a:r>
                        <a:rPr lang="en-GB" sz="1000">
                          <a:ln>
                            <a:noFill/>
                          </a:ln>
                          <a:effectLst>
                            <a:outerShdw blurRad="38100" dist="19050" dir="2700000" algn="tl">
                              <a:schemeClr val="dk1">
                                <a:alpha val="40000"/>
                              </a:schemeClr>
                            </a:outerShdw>
                          </a:effectLst>
                        </a:rPr>
                        <a:t> </a:t>
                      </a:r>
                      <a:endParaRPr lang="en-GB" sz="1000">
                        <a:effectLst/>
                      </a:endParaRPr>
                    </a:p>
                    <a:p>
                      <a:r>
                        <a:rPr lang="en-GB" sz="1000" u="none" strike="noStrike">
                          <a:ln>
                            <a:noFill/>
                          </a:ln>
                          <a:effectLst>
                            <a:outerShdw blurRad="38100" dist="19050" dir="2700000" algn="tl">
                              <a:schemeClr val="dk1">
                                <a:alpha val="40000"/>
                              </a:schemeClr>
                            </a:outerShdw>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pPr>
                        <a:spcBef>
                          <a:spcPts val="1200"/>
                        </a:spcBef>
                        <a:spcAft>
                          <a:spcPts val="600"/>
                        </a:spcAft>
                      </a:pPr>
                      <a:r>
                        <a:rPr lang="en-GB" sz="1000">
                          <a:effectLst/>
                        </a:rPr>
                        <a:t>Build your own skeleton</a:t>
                      </a:r>
                      <a:endParaRPr lang="en-GB" sz="1600">
                        <a:effectLst/>
                      </a:endParaRPr>
                    </a:p>
                    <a:p>
                      <a:r>
                        <a:rPr lang="en-GB" sz="1000">
                          <a:ln>
                            <a:noFill/>
                          </a:ln>
                          <a:effectLst>
                            <a:outerShdw blurRad="38100" dist="19050" dir="2700000" algn="tl">
                              <a:schemeClr val="dk1">
                                <a:alpha val="40000"/>
                              </a:schemeClr>
                            </a:outerShdw>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extLst>
                  <a:ext uri="{0D108BD9-81ED-4DB2-BD59-A6C34878D82A}">
                    <a16:rowId xmlns:a16="http://schemas.microsoft.com/office/drawing/2014/main" val="544006649"/>
                  </a:ext>
                </a:extLst>
              </a:tr>
              <a:tr h="1081484">
                <a:tc>
                  <a:txBody>
                    <a:bodyPr/>
                    <a:lstStyle/>
                    <a:p>
                      <a:r>
                        <a:rPr lang="en-GB" sz="1000">
                          <a:ln>
                            <a:noFill/>
                          </a:ln>
                          <a:effectLst>
                            <a:outerShdw blurRad="38100" dist="19050" dir="2700000" algn="tl">
                              <a:schemeClr val="dk1">
                                <a:alpha val="40000"/>
                              </a:schemeClr>
                            </a:outerShdw>
                          </a:effectLst>
                        </a:rPr>
                        <a:t>8.9.24</a:t>
                      </a:r>
                      <a:endParaRPr lang="en-GB" sz="1000">
                        <a:effectLst/>
                      </a:endParaRPr>
                    </a:p>
                    <a:p>
                      <a:endParaRPr lang="en-GB" sz="1000">
                        <a:effectLst/>
                      </a:endParaRPr>
                    </a:p>
                    <a:p>
                      <a:r>
                        <a:rPr lang="en-GB" sz="1000">
                          <a:ln>
                            <a:noFill/>
                          </a:ln>
                          <a:effectLst>
                            <a:outerShdw blurRad="38100" dist="19050" dir="2700000" algn="tl">
                              <a:schemeClr val="dk1">
                                <a:alpha val="40000"/>
                              </a:schemeClr>
                            </a:outerShdw>
                          </a:effectLst>
                        </a:rPr>
                        <a:t>Wk1</a:t>
                      </a:r>
                      <a:endParaRPr lang="en-GB" sz="1000">
                        <a:effectLst/>
                      </a:endParaRPr>
                    </a:p>
                    <a:p>
                      <a:endParaRPr lang="en-GB" sz="1000">
                        <a:effectLst/>
                      </a:endParaRPr>
                    </a:p>
                    <a:p>
                      <a:r>
                        <a:rPr lang="en-GB" sz="1000">
                          <a:ln>
                            <a:noFill/>
                          </a:ln>
                          <a:effectLst>
                            <a:outerShdw blurRad="38100" dist="19050" dir="2700000" algn="tl">
                              <a:schemeClr val="dk1">
                                <a:alpha val="40000"/>
                              </a:schemeClr>
                            </a:outerShdw>
                          </a:effectLst>
                        </a:rPr>
                        <a:t> 3</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Movement: Joint</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State where joints are found in the body</a:t>
                      </a:r>
                      <a:endParaRPr lang="en-GB" sz="1000">
                        <a:effectLst/>
                      </a:endParaRPr>
                    </a:p>
                    <a:p>
                      <a:r>
                        <a:rPr lang="en-GB" sz="1000">
                          <a:ln>
                            <a:noFill/>
                          </a:ln>
                          <a:effectLst>
                            <a:outerShdw blurRad="38100" dist="19050" dir="2700000" algn="tl">
                              <a:schemeClr val="dk1">
                                <a:alpha val="40000"/>
                              </a:schemeClr>
                            </a:outerShdw>
                          </a:effectLst>
                        </a:rPr>
                        <a:t>State how a muscle exerts force during movement</a:t>
                      </a:r>
                      <a:endParaRPr lang="en-GB" sz="1000">
                        <a:effectLst/>
                      </a:endParaRPr>
                    </a:p>
                    <a:p>
                      <a:r>
                        <a:rPr lang="en-GB" sz="1000">
                          <a:ln>
                            <a:noFill/>
                          </a:ln>
                          <a:effectLst>
                            <a:outerShdw blurRad="38100" dist="19050" dir="2700000" algn="tl">
                              <a:schemeClr val="dk1">
                                <a:alpha val="40000"/>
                              </a:schemeClr>
                            </a:outerShdw>
                          </a:effectLst>
                        </a:rPr>
                        <a:t>Carry out an experiment to make simple observations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u="sng">
                          <a:ln>
                            <a:noFill/>
                          </a:ln>
                          <a:effectLst>
                            <a:outerShdw blurRad="38100" dist="19050" dir="2700000" algn="tl">
                              <a:schemeClr val="dk1">
                                <a:alpha val="40000"/>
                              </a:schemeClr>
                            </a:outerShdw>
                          </a:effectLst>
                          <a:hlinkClick r:id="rId4"/>
                        </a:rPr>
                        <a:t>https://www.youtube.com/watch?v=NF51ioK6U14</a:t>
                      </a:r>
                      <a:endParaRPr lang="en-GB" sz="1000">
                        <a:effectLst/>
                      </a:endParaRPr>
                    </a:p>
                    <a:p>
                      <a:r>
                        <a:rPr lang="en-GB" sz="1000" u="none" strike="noStrike">
                          <a:ln>
                            <a:noFill/>
                          </a:ln>
                          <a:effectLst>
                            <a:outerShdw blurRad="38100" dist="19050" dir="2700000" algn="tl">
                              <a:schemeClr val="dk1">
                                <a:alpha val="40000"/>
                              </a:schemeClr>
                            </a:outerShdw>
                          </a:effectLst>
                        </a:rPr>
                        <a:t> </a:t>
                      </a:r>
                      <a:endParaRPr lang="en-GB" sz="1000">
                        <a:effectLst/>
                      </a:endParaRPr>
                    </a:p>
                    <a:p>
                      <a:r>
                        <a:rPr lang="en-GB" sz="1000">
                          <a:effectLst/>
                        </a:rPr>
                        <a:t>Joints | Physiology | Biology | FuseSchool</a:t>
                      </a:r>
                    </a:p>
                    <a:p>
                      <a:r>
                        <a:rPr lang="en-GB" sz="1000" u="none" strike="noStrike">
                          <a:ln>
                            <a:noFill/>
                          </a:ln>
                          <a:effectLst>
                            <a:outerShdw blurRad="38100" dist="19050" dir="2700000" algn="tl">
                              <a:schemeClr val="dk1">
                                <a:alpha val="40000"/>
                              </a:schemeClr>
                            </a:outerShdw>
                          </a:effectLst>
                        </a:rPr>
                        <a:t> </a:t>
                      </a:r>
                      <a:endParaRPr lang="en-GB" sz="10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9336" marR="59336" marT="0" marB="0"/>
                </a:tc>
                <a:tc>
                  <a:txBody>
                    <a:bodyPr/>
                    <a:lstStyle/>
                    <a:p>
                      <a:pPr>
                        <a:spcBef>
                          <a:spcPts val="1200"/>
                        </a:spcBef>
                        <a:spcAft>
                          <a:spcPts val="600"/>
                        </a:spcAft>
                      </a:pPr>
                      <a:r>
                        <a:rPr lang="en-GB" sz="1000">
                          <a:effectLst/>
                        </a:rPr>
                        <a:t>Forces for lifting</a:t>
                      </a:r>
                      <a:endParaRPr lang="en-GB" sz="1600">
                        <a:effectLst/>
                      </a:endParaRPr>
                    </a:p>
                    <a:p>
                      <a:r>
                        <a:rPr lang="en-GB" sz="1000" u="sng">
                          <a:ln>
                            <a:noFill/>
                          </a:ln>
                          <a:effectLst>
                            <a:outerShdw blurRad="38100" dist="19050" dir="2700000" algn="tl">
                              <a:schemeClr val="dk1">
                                <a:alpha val="40000"/>
                              </a:schemeClr>
                            </a:outerShdw>
                          </a:effectLst>
                        </a:rPr>
                        <a:t>Practical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extLst>
                  <a:ext uri="{0D108BD9-81ED-4DB2-BD59-A6C34878D82A}">
                    <a16:rowId xmlns:a16="http://schemas.microsoft.com/office/drawing/2014/main" val="3108990284"/>
                  </a:ext>
                </a:extLst>
              </a:tr>
              <a:tr h="1113038">
                <a:tc>
                  <a:txBody>
                    <a:bodyPr/>
                    <a:lstStyle/>
                    <a:p>
                      <a:r>
                        <a:rPr lang="en-GB" sz="1000">
                          <a:ln>
                            <a:noFill/>
                          </a:ln>
                          <a:effectLst>
                            <a:outerShdw blurRad="38100" dist="19050" dir="2700000" algn="tl">
                              <a:schemeClr val="dk1">
                                <a:alpha val="40000"/>
                              </a:schemeClr>
                            </a:outerShdw>
                          </a:effectLst>
                        </a:rPr>
                        <a:t>12.9.24</a:t>
                      </a:r>
                      <a:endParaRPr lang="en-GB" sz="1000">
                        <a:effectLst/>
                      </a:endParaRPr>
                    </a:p>
                    <a:p>
                      <a:endParaRPr lang="en-GB" sz="1000">
                        <a:effectLst/>
                      </a:endParaRPr>
                    </a:p>
                    <a:p>
                      <a:r>
                        <a:rPr lang="en-GB" sz="1000">
                          <a:ln>
                            <a:noFill/>
                          </a:ln>
                          <a:effectLst>
                            <a:outerShdw blurRad="38100" dist="19050" dir="2700000" algn="tl">
                              <a:schemeClr val="dk1">
                                <a:alpha val="40000"/>
                              </a:schemeClr>
                            </a:outerShdw>
                          </a:effectLst>
                        </a:rPr>
                        <a:t>Wk2</a:t>
                      </a:r>
                      <a:endParaRPr lang="en-GB" sz="1000">
                        <a:effectLst/>
                      </a:endParaRPr>
                    </a:p>
                    <a:p>
                      <a:r>
                        <a:rPr lang="en-GB" sz="1000">
                          <a:ln>
                            <a:noFill/>
                          </a:ln>
                          <a:effectLst>
                            <a:outerShdw blurRad="38100" dist="19050" dir="2700000" algn="tl">
                              <a:schemeClr val="dk1">
                                <a:alpha val="40000"/>
                              </a:schemeClr>
                            </a:outerShdw>
                          </a:effectLst>
                        </a:rPr>
                        <a:t> 4</a:t>
                      </a:r>
                      <a:endParaRPr lang="en-GB" sz="1000">
                        <a:effectLst/>
                      </a:endParaRPr>
                    </a:p>
                    <a:p>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Movement: Muscles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a:ln>
                            <a:noFill/>
                          </a:ln>
                          <a:effectLst>
                            <a:outerShdw blurRad="38100" dist="19050" dir="2700000" algn="tl">
                              <a:schemeClr val="dk1">
                                <a:alpha val="40000"/>
                              </a:schemeClr>
                            </a:outerShdw>
                          </a:effectLst>
                        </a:rPr>
                        <a:t>State the function of major muscle groups</a:t>
                      </a:r>
                      <a:endParaRPr lang="en-GB" sz="1000">
                        <a:effectLst/>
                      </a:endParaRPr>
                    </a:p>
                    <a:p>
                      <a:r>
                        <a:rPr lang="en-GB" sz="1000">
                          <a:ln>
                            <a:noFill/>
                          </a:ln>
                          <a:effectLst>
                            <a:outerShdw blurRad="38100" dist="19050" dir="2700000" algn="tl">
                              <a:schemeClr val="dk1">
                                <a:alpha val="40000"/>
                              </a:schemeClr>
                            </a:outerShdw>
                          </a:effectLst>
                        </a:rPr>
                        <a:t>State the definition of antagonistic muscles</a:t>
                      </a:r>
                      <a:endParaRPr lang="en-GB" sz="1000">
                        <a:effectLst/>
                      </a:endParaRPr>
                    </a:p>
                    <a:p>
                      <a:r>
                        <a:rPr lang="en-GB" sz="1000">
                          <a:ln>
                            <a:noFill/>
                          </a:ln>
                          <a:effectLst>
                            <a:outerShdw blurRad="38100" dist="19050" dir="2700000" algn="tl">
                              <a:schemeClr val="dk1">
                                <a:alpha val="40000"/>
                              </a:schemeClr>
                            </a:outerShdw>
                          </a:effectLst>
                        </a:rPr>
                        <a:t>Carry out an experiment to study the muscle system in a chicken wing</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r>
                        <a:rPr lang="en-GB" sz="1000" u="sng">
                          <a:effectLst/>
                          <a:hlinkClick r:id="rId5"/>
                        </a:rPr>
                        <a:t>https://www.youtube.com/watch?v=qwnySVtllTA</a:t>
                      </a:r>
                      <a:endParaRPr lang="en-GB" sz="1000">
                        <a:effectLst/>
                      </a:endParaRPr>
                    </a:p>
                    <a:p>
                      <a:r>
                        <a:rPr lang="en-GB" sz="1000">
                          <a:effectLst/>
                        </a:rPr>
                        <a:t> </a:t>
                      </a:r>
                    </a:p>
                    <a:p>
                      <a:r>
                        <a:rPr lang="en-GB" sz="1000">
                          <a:effectLst/>
                        </a:rPr>
                        <a:t>Muscles | Physiology | Biology | FuseSchool</a:t>
                      </a:r>
                    </a:p>
                    <a:p>
                      <a:r>
                        <a:rPr lang="en-GB" sz="1000">
                          <a:effectLst/>
                        </a:rPr>
                        <a:t> </a:t>
                      </a:r>
                    </a:p>
                    <a:p>
                      <a:r>
                        <a:rPr lang="en-GB" sz="1000" u="none" strike="noStrike">
                          <a:ln>
                            <a:noFill/>
                          </a:ln>
                          <a:effectLst>
                            <a:outerShdw blurRad="38100" dist="19050" dir="2700000" algn="tl">
                              <a:schemeClr val="dk1">
                                <a:alpha val="40000"/>
                              </a:schemeClr>
                            </a:outerShdw>
                          </a:effectLst>
                        </a:rPr>
                        <a:t> </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59336" marR="59336" marT="0" marB="0"/>
                </a:tc>
                <a:tc>
                  <a:txBody>
                    <a:bodyPr/>
                    <a:lstStyle/>
                    <a:p>
                      <a:pPr>
                        <a:spcBef>
                          <a:spcPts val="1200"/>
                        </a:spcBef>
                        <a:spcAft>
                          <a:spcPts val="600"/>
                        </a:spcAft>
                      </a:pPr>
                      <a:r>
                        <a:rPr lang="en-GB" sz="1000">
                          <a:effectLst/>
                        </a:rPr>
                        <a:t>Investigating how a chicken wing works</a:t>
                      </a:r>
                      <a:endParaRPr lang="en-GB" sz="1600">
                        <a:effectLst/>
                      </a:endParaRPr>
                    </a:p>
                    <a:p>
                      <a:r>
                        <a:rPr lang="en-GB" sz="1000" u="sng">
                          <a:ln>
                            <a:noFill/>
                          </a:ln>
                          <a:effectLst>
                            <a:outerShdw blurRad="38100" dist="19050" dir="2700000" algn="tl">
                              <a:schemeClr val="dk1">
                                <a:alpha val="40000"/>
                              </a:schemeClr>
                            </a:outerShdw>
                          </a:effectLst>
                        </a:rPr>
                        <a:t>Practical </a:t>
                      </a:r>
                      <a:endParaRPr lang="en-GB" sz="1000" b="1">
                        <a:effectLst/>
                        <a:latin typeface="Calibri" panose="020F0502020204030204" pitchFamily="34" charset="0"/>
                        <a:ea typeface="Times New Roman" panose="02020603050405020304" pitchFamily="18" charset="0"/>
                        <a:cs typeface="Times New Roman" panose="02020603050405020304" pitchFamily="18" charset="0"/>
                      </a:endParaRPr>
                    </a:p>
                  </a:txBody>
                  <a:tcPr marL="59336" marR="59336" marT="0" marB="0"/>
                </a:tc>
                <a:extLst>
                  <a:ext uri="{0D108BD9-81ED-4DB2-BD59-A6C34878D82A}">
                    <a16:rowId xmlns:a16="http://schemas.microsoft.com/office/drawing/2014/main" val="2125455957"/>
                  </a:ext>
                </a:extLst>
              </a:tr>
            </a:tbl>
          </a:graphicData>
        </a:graphic>
      </p:graphicFrame>
    </p:spTree>
    <p:extLst>
      <p:ext uri="{BB962C8B-B14F-4D97-AF65-F5344CB8AC3E}">
        <p14:creationId xmlns:p14="http://schemas.microsoft.com/office/powerpoint/2010/main" val="125693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Mosaics in the Cathedral of Cefalù (1145-60)">
            <a:extLst>
              <a:ext uri="{FF2B5EF4-FFF2-40B4-BE49-F238E27FC236}">
                <a16:creationId xmlns:a16="http://schemas.microsoft.com/office/drawing/2014/main" id="{0C1E4F1F-98AB-49CF-A06D-BDC55A76B7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4" descr="Symmetry in Islamic Art">
            <a:extLst>
              <a:ext uri="{FF2B5EF4-FFF2-40B4-BE49-F238E27FC236}">
                <a16:creationId xmlns:a16="http://schemas.microsoft.com/office/drawing/2014/main" id="{A5F109FF-F11D-4684-869C-26440555464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6" descr="Who Was the Buddha, and What Did He Teach? - Lion's Roar">
            <a:extLst>
              <a:ext uri="{FF2B5EF4-FFF2-40B4-BE49-F238E27FC236}">
                <a16:creationId xmlns:a16="http://schemas.microsoft.com/office/drawing/2014/main" id="{2651F3AA-0CD1-40E8-B78C-F5A22ADF9A8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 name="Picture 9">
            <a:extLst>
              <a:ext uri="{FF2B5EF4-FFF2-40B4-BE49-F238E27FC236}">
                <a16:creationId xmlns:a16="http://schemas.microsoft.com/office/drawing/2014/main" id="{258F617F-92DF-45D8-B137-21FFA2072756}"/>
              </a:ext>
            </a:extLst>
          </p:cNvPr>
          <p:cNvPicPr>
            <a:picLocks noChangeAspect="1"/>
          </p:cNvPicPr>
          <p:nvPr/>
        </p:nvPicPr>
        <p:blipFill>
          <a:blip r:embed="rId3"/>
          <a:stretch>
            <a:fillRect/>
          </a:stretch>
        </p:blipFill>
        <p:spPr>
          <a:xfrm>
            <a:off x="-1" y="14111"/>
            <a:ext cx="12192001" cy="6868733"/>
          </a:xfrm>
          <a:prstGeom prst="rect">
            <a:avLst/>
          </a:prstGeom>
        </p:spPr>
      </p:pic>
    </p:spTree>
    <p:extLst>
      <p:ext uri="{BB962C8B-B14F-4D97-AF65-F5344CB8AC3E}">
        <p14:creationId xmlns:p14="http://schemas.microsoft.com/office/powerpoint/2010/main" val="320150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AC0B25-96D4-4805-B377-A4DDC42959A3}"/>
              </a:ext>
            </a:extLst>
          </p:cNvPr>
          <p:cNvSpPr/>
          <p:nvPr/>
        </p:nvSpPr>
        <p:spPr>
          <a:xfrm>
            <a:off x="1837458" y="971549"/>
            <a:ext cx="3792680" cy="516081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48DFA7A-F1BE-488D-8D97-2A89FCEE2EE4}"/>
              </a:ext>
            </a:extLst>
          </p:cNvPr>
          <p:cNvSpPr>
            <a:spLocks noGrp="1"/>
          </p:cNvSpPr>
          <p:nvPr/>
        </p:nvSpPr>
        <p:spPr>
          <a:xfrm>
            <a:off x="1691911" y="-178983"/>
            <a:ext cx="72428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RE: Building something deeper</a:t>
            </a:r>
          </a:p>
        </p:txBody>
      </p:sp>
      <p:sp>
        <p:nvSpPr>
          <p:cNvPr id="5" name="Content Placeholder 2">
            <a:extLst>
              <a:ext uri="{FF2B5EF4-FFF2-40B4-BE49-F238E27FC236}">
                <a16:creationId xmlns:a16="http://schemas.microsoft.com/office/drawing/2014/main" id="{41C755C4-CBFA-48D5-B68C-88F195FAC543}"/>
              </a:ext>
            </a:extLst>
          </p:cNvPr>
          <p:cNvSpPr>
            <a:spLocks noGrp="1"/>
          </p:cNvSpPr>
          <p:nvPr/>
        </p:nvSpPr>
        <p:spPr>
          <a:xfrm>
            <a:off x="1931344" y="1213961"/>
            <a:ext cx="3593523" cy="4351338"/>
          </a:xfrm>
          <a:prstGeom prst="rect">
            <a:avLst/>
          </a:prstGeom>
        </p:spPr>
        <p:txBody>
          <a:bodyPr vert="horz" lIns="91440" tIns="45720" rIns="91440" bIns="4572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600" u="sng">
                <a:solidFill>
                  <a:srgbClr val="FFFFFF"/>
                </a:solidFill>
              </a:rPr>
              <a:t>Year 7</a:t>
            </a:r>
            <a:endParaRPr lang="en-GB" sz="3600" u="sng">
              <a:solidFill>
                <a:srgbClr val="FFFFFF"/>
              </a:solidFill>
              <a:cs typeface="Calibri"/>
            </a:endParaRPr>
          </a:p>
          <a:p>
            <a:pPr marL="0" indent="0">
              <a:buNone/>
            </a:pPr>
            <a:endParaRPr lang="en-GB" sz="3800">
              <a:solidFill>
                <a:srgbClr val="FFFFFF"/>
              </a:solidFill>
              <a:cs typeface="Calibri"/>
            </a:endParaRPr>
          </a:p>
          <a:p>
            <a:r>
              <a:rPr lang="en-GB" sz="3800">
                <a:solidFill>
                  <a:srgbClr val="FFFFFF"/>
                </a:solidFill>
              </a:rPr>
              <a:t>Unit 1- Life in All Its Fullness</a:t>
            </a:r>
            <a:endParaRPr lang="en-GB" sz="3800">
              <a:solidFill>
                <a:srgbClr val="FFFFFF"/>
              </a:solidFill>
              <a:cs typeface="Calibri"/>
            </a:endParaRPr>
          </a:p>
          <a:p>
            <a:r>
              <a:rPr lang="en-GB" sz="3800">
                <a:solidFill>
                  <a:srgbClr val="FFFFFF"/>
                </a:solidFill>
              </a:rPr>
              <a:t>Unit 2- Judaism</a:t>
            </a:r>
            <a:endParaRPr lang="en-GB" sz="3800">
              <a:solidFill>
                <a:srgbClr val="FFFFFF"/>
              </a:solidFill>
              <a:cs typeface="Calibri"/>
            </a:endParaRPr>
          </a:p>
          <a:p>
            <a:r>
              <a:rPr lang="en-GB" sz="3800">
                <a:solidFill>
                  <a:srgbClr val="FFFFFF"/>
                </a:solidFill>
              </a:rPr>
              <a:t>Unit 3- Christianity</a:t>
            </a:r>
            <a:endParaRPr lang="en-GB" sz="3800">
              <a:solidFill>
                <a:srgbClr val="FFFFFF"/>
              </a:solidFill>
              <a:cs typeface="Calibri"/>
            </a:endParaRPr>
          </a:p>
          <a:p>
            <a:r>
              <a:rPr lang="en-GB" sz="3800">
                <a:solidFill>
                  <a:srgbClr val="FFFFFF"/>
                </a:solidFill>
              </a:rPr>
              <a:t>Unit 4- Islam</a:t>
            </a:r>
            <a:endParaRPr lang="en-GB" sz="3800">
              <a:solidFill>
                <a:srgbClr val="FFFFFF"/>
              </a:solidFill>
              <a:cs typeface="Calibri"/>
            </a:endParaRPr>
          </a:p>
          <a:p>
            <a:endParaRPr lang="en-GB">
              <a:solidFill>
                <a:srgbClr val="FFFFFF"/>
              </a:solidFill>
            </a:endParaRPr>
          </a:p>
          <a:p>
            <a:pPr marL="0" indent="0">
              <a:buNone/>
            </a:pPr>
            <a:r>
              <a:rPr lang="en-GB" sz="4000" u="sng">
                <a:solidFill>
                  <a:srgbClr val="FFFFFF"/>
                </a:solidFill>
              </a:rPr>
              <a:t>Year 8</a:t>
            </a:r>
            <a:endParaRPr lang="en-GB" sz="4000">
              <a:solidFill>
                <a:srgbClr val="FFFFFF"/>
              </a:solidFill>
              <a:cs typeface="Calibri"/>
            </a:endParaRPr>
          </a:p>
          <a:p>
            <a:r>
              <a:rPr lang="en-GB" sz="4000">
                <a:solidFill>
                  <a:srgbClr val="FFFFFF"/>
                </a:solidFill>
              </a:rPr>
              <a:t>Unit 1- Christianity</a:t>
            </a:r>
            <a:endParaRPr lang="en-GB" sz="4000">
              <a:solidFill>
                <a:srgbClr val="FFFFFF"/>
              </a:solidFill>
              <a:cs typeface="Calibri"/>
            </a:endParaRPr>
          </a:p>
          <a:p>
            <a:r>
              <a:rPr lang="en-GB" sz="4000">
                <a:solidFill>
                  <a:srgbClr val="FFFFFF"/>
                </a:solidFill>
              </a:rPr>
              <a:t>Unit 2- Buddhism</a:t>
            </a:r>
            <a:endParaRPr lang="en-GB" sz="4000">
              <a:solidFill>
                <a:srgbClr val="FFFFFF"/>
              </a:solidFill>
              <a:cs typeface="Calibri"/>
            </a:endParaRPr>
          </a:p>
          <a:p>
            <a:r>
              <a:rPr lang="en-GB" sz="4000">
                <a:solidFill>
                  <a:srgbClr val="FFFFFF"/>
                </a:solidFill>
              </a:rPr>
              <a:t>Unit 3- Humanism</a:t>
            </a:r>
            <a:endParaRPr lang="en-GB" sz="4000">
              <a:solidFill>
                <a:srgbClr val="FFFFFF"/>
              </a:solidFill>
              <a:cs typeface="Calibri"/>
            </a:endParaRPr>
          </a:p>
          <a:p>
            <a:r>
              <a:rPr lang="en-GB" sz="4000">
                <a:solidFill>
                  <a:srgbClr val="FFFFFF"/>
                </a:solidFill>
              </a:rPr>
              <a:t>Unit 4- Sikhism</a:t>
            </a:r>
            <a:endParaRPr lang="en-GB" sz="4000">
              <a:solidFill>
                <a:srgbClr val="FFFFFF"/>
              </a:solidFill>
              <a:cs typeface="Calibri"/>
            </a:endParaRPr>
          </a:p>
          <a:p>
            <a:pPr marL="0" indent="0">
              <a:buNone/>
            </a:pPr>
            <a:endParaRPr lang="en-GB">
              <a:solidFill>
                <a:srgbClr val="FFFFFF"/>
              </a:solidFill>
            </a:endParaRPr>
          </a:p>
          <a:p>
            <a:pPr marL="0" indent="0">
              <a:buNone/>
            </a:pPr>
            <a:endParaRPr lang="en-GB">
              <a:solidFill>
                <a:srgbClr val="FFFFFF"/>
              </a:solidFill>
            </a:endParaRPr>
          </a:p>
        </p:txBody>
      </p:sp>
      <p:sp>
        <p:nvSpPr>
          <p:cNvPr id="6" name="TextBox 3">
            <a:extLst>
              <a:ext uri="{FF2B5EF4-FFF2-40B4-BE49-F238E27FC236}">
                <a16:creationId xmlns:a16="http://schemas.microsoft.com/office/drawing/2014/main" id="{A62A3BAA-3D4C-4F04-AB37-8CD04114105B}"/>
              </a:ext>
            </a:extLst>
          </p:cNvPr>
          <p:cNvSpPr txBox="1"/>
          <p:nvPr/>
        </p:nvSpPr>
        <p:spPr>
          <a:xfrm>
            <a:off x="6017400" y="1011618"/>
            <a:ext cx="5988673" cy="507831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b="1" u="sng"/>
              <a:t>Useful Links</a:t>
            </a:r>
          </a:p>
          <a:p>
            <a:endParaRPr lang="en-GB"/>
          </a:p>
          <a:p>
            <a:r>
              <a:rPr lang="en-GB">
                <a:hlinkClick r:id="rId2"/>
              </a:rPr>
              <a:t>KS3 Religious Studies - BBC Bitesize</a:t>
            </a:r>
            <a:endParaRPr lang="en-GB"/>
          </a:p>
          <a:p>
            <a:endParaRPr lang="en-GB"/>
          </a:p>
          <a:p>
            <a:pPr fontAlgn="base"/>
            <a:r>
              <a:rPr lang="en-GB" u="sng">
                <a:hlinkClick r:id="rId3"/>
              </a:rPr>
              <a:t>BBC Religion &amp; Ethics</a:t>
            </a:r>
            <a:endParaRPr lang="en-GB" u="sng"/>
          </a:p>
          <a:p>
            <a:pPr fontAlgn="base"/>
            <a:endParaRPr lang="en-GB"/>
          </a:p>
          <a:p>
            <a:pPr fontAlgn="base"/>
            <a:r>
              <a:rPr lang="en-GB" u="sng" err="1">
                <a:hlinkClick r:id="rId4"/>
              </a:rPr>
              <a:t>Reonline</a:t>
            </a:r>
            <a:endParaRPr lang="en-GB" u="sng"/>
          </a:p>
          <a:p>
            <a:pPr fontAlgn="base"/>
            <a:endParaRPr lang="en-GB"/>
          </a:p>
          <a:p>
            <a:pPr fontAlgn="base"/>
            <a:r>
              <a:rPr lang="en-GB" u="sng" err="1">
                <a:hlinkClick r:id="rId5"/>
              </a:rPr>
              <a:t>RE:Quest</a:t>
            </a:r>
            <a:endParaRPr lang="en-GB" u="sng"/>
          </a:p>
          <a:p>
            <a:pPr fontAlgn="base"/>
            <a:endParaRPr lang="en-GB"/>
          </a:p>
          <a:p>
            <a:pPr fontAlgn="base"/>
            <a:r>
              <a:rPr lang="en-GB" u="sng">
                <a:hlinkClick r:id="rId6"/>
              </a:rPr>
              <a:t>Sacred Space (</a:t>
            </a:r>
            <a:r>
              <a:rPr lang="en-GB" u="sng" err="1">
                <a:hlinkClick r:id="rId6"/>
              </a:rPr>
              <a:t>LOtC</a:t>
            </a:r>
            <a:r>
              <a:rPr lang="en-GB" u="sng">
                <a:hlinkClick r:id="rId6"/>
              </a:rPr>
              <a:t>)</a:t>
            </a:r>
            <a:endParaRPr lang="en-GB"/>
          </a:p>
          <a:p>
            <a:endParaRPr lang="en-GB"/>
          </a:p>
          <a:p>
            <a:r>
              <a:rPr lang="en-GB"/>
              <a:t>It is our intent, at Churchmead School, for the Religious Education curriculum to inspire students to engage with the great faiths and belief systems of the world, challenge students to ask the Big Questions, encourage students to grow in their understanding of others and ultimately to learn to flourish in their life.  </a:t>
            </a:r>
          </a:p>
        </p:txBody>
      </p:sp>
      <p:pic>
        <p:nvPicPr>
          <p:cNvPr id="7" name="Picture 6">
            <a:extLst>
              <a:ext uri="{FF2B5EF4-FFF2-40B4-BE49-F238E27FC236}">
                <a16:creationId xmlns:a16="http://schemas.microsoft.com/office/drawing/2014/main" id="{049D5D90-D9DF-4354-A2B2-F01C70207057}"/>
              </a:ext>
            </a:extLst>
          </p:cNvPr>
          <p:cNvPicPr>
            <a:picLocks noChangeAspect="1"/>
          </p:cNvPicPr>
          <p:nvPr/>
        </p:nvPicPr>
        <p:blipFill>
          <a:blip r:embed="rId7"/>
          <a:stretch>
            <a:fillRect/>
          </a:stretch>
        </p:blipFill>
        <p:spPr>
          <a:xfrm>
            <a:off x="-5958" y="3159358"/>
            <a:ext cx="1468155" cy="1105767"/>
          </a:xfrm>
          <a:prstGeom prst="rect">
            <a:avLst/>
          </a:prstGeom>
        </p:spPr>
      </p:pic>
      <p:pic>
        <p:nvPicPr>
          <p:cNvPr id="8" name="Picture 7">
            <a:extLst>
              <a:ext uri="{FF2B5EF4-FFF2-40B4-BE49-F238E27FC236}">
                <a16:creationId xmlns:a16="http://schemas.microsoft.com/office/drawing/2014/main" id="{E73809FB-F0F8-4E7C-9137-493788446803}"/>
              </a:ext>
            </a:extLst>
          </p:cNvPr>
          <p:cNvPicPr>
            <a:picLocks noChangeAspect="1"/>
          </p:cNvPicPr>
          <p:nvPr/>
        </p:nvPicPr>
        <p:blipFill>
          <a:blip r:embed="rId8"/>
          <a:stretch>
            <a:fillRect/>
          </a:stretch>
        </p:blipFill>
        <p:spPr>
          <a:xfrm>
            <a:off x="24544" y="4432391"/>
            <a:ext cx="1440347" cy="1716719"/>
          </a:xfrm>
          <a:prstGeom prst="rect">
            <a:avLst/>
          </a:prstGeom>
        </p:spPr>
      </p:pic>
      <p:pic>
        <p:nvPicPr>
          <p:cNvPr id="9" name="Picture 8">
            <a:extLst>
              <a:ext uri="{FF2B5EF4-FFF2-40B4-BE49-F238E27FC236}">
                <a16:creationId xmlns:a16="http://schemas.microsoft.com/office/drawing/2014/main" id="{C74148D7-42C0-4155-9116-06D953829C2F}"/>
              </a:ext>
            </a:extLst>
          </p:cNvPr>
          <p:cNvPicPr>
            <a:picLocks noChangeAspect="1"/>
          </p:cNvPicPr>
          <p:nvPr/>
        </p:nvPicPr>
        <p:blipFill>
          <a:blip r:embed="rId9"/>
          <a:stretch>
            <a:fillRect/>
          </a:stretch>
        </p:blipFill>
        <p:spPr>
          <a:xfrm>
            <a:off x="-3334" y="1865805"/>
            <a:ext cx="1467396" cy="1081961"/>
          </a:xfrm>
          <a:prstGeom prst="rect">
            <a:avLst/>
          </a:prstGeom>
        </p:spPr>
      </p:pic>
      <p:pic>
        <p:nvPicPr>
          <p:cNvPr id="10" name="Picture 9">
            <a:extLst>
              <a:ext uri="{FF2B5EF4-FFF2-40B4-BE49-F238E27FC236}">
                <a16:creationId xmlns:a16="http://schemas.microsoft.com/office/drawing/2014/main" id="{69AE309E-96A5-432C-818D-F3F254082EEE}"/>
              </a:ext>
            </a:extLst>
          </p:cNvPr>
          <p:cNvPicPr>
            <a:picLocks noChangeAspect="1"/>
          </p:cNvPicPr>
          <p:nvPr/>
        </p:nvPicPr>
        <p:blipFill>
          <a:blip r:embed="rId10"/>
          <a:stretch>
            <a:fillRect/>
          </a:stretch>
        </p:blipFill>
        <p:spPr>
          <a:xfrm>
            <a:off x="-3334" y="60432"/>
            <a:ext cx="1467394" cy="1684569"/>
          </a:xfrm>
          <a:prstGeom prst="rect">
            <a:avLst/>
          </a:prstGeom>
        </p:spPr>
      </p:pic>
      <p:sp>
        <p:nvSpPr>
          <p:cNvPr id="3" name="Rectangle 2">
            <a:extLst>
              <a:ext uri="{FF2B5EF4-FFF2-40B4-BE49-F238E27FC236}">
                <a16:creationId xmlns:a16="http://schemas.microsoft.com/office/drawing/2014/main" id="{536865FF-1583-4064-B2EF-DE6086133FAE}"/>
              </a:ext>
            </a:extLst>
          </p:cNvPr>
          <p:cNvSpPr/>
          <p:nvPr/>
        </p:nvSpPr>
        <p:spPr>
          <a:xfrm>
            <a:off x="9783336" y="286215"/>
            <a:ext cx="2062975" cy="29550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7F91ADA-87ED-4F12-8CF6-03B08A778C56}"/>
              </a:ext>
            </a:extLst>
          </p:cNvPr>
          <p:cNvPicPr>
            <a:picLocks noChangeAspect="1"/>
          </p:cNvPicPr>
          <p:nvPr/>
        </p:nvPicPr>
        <p:blipFill>
          <a:blip r:embed="rId11"/>
          <a:stretch>
            <a:fillRect/>
          </a:stretch>
        </p:blipFill>
        <p:spPr>
          <a:xfrm>
            <a:off x="9901787" y="395397"/>
            <a:ext cx="1833226" cy="2763657"/>
          </a:xfrm>
          <a:prstGeom prst="rect">
            <a:avLst/>
          </a:prstGeom>
        </p:spPr>
      </p:pic>
    </p:spTree>
    <p:extLst>
      <p:ext uri="{BB962C8B-B14F-4D97-AF65-F5344CB8AC3E}">
        <p14:creationId xmlns:p14="http://schemas.microsoft.com/office/powerpoint/2010/main" val="3182803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book with blue arrows and text&#10;&#10;Description automatically generated">
            <a:extLst>
              <a:ext uri="{FF2B5EF4-FFF2-40B4-BE49-F238E27FC236}">
                <a16:creationId xmlns:a16="http://schemas.microsoft.com/office/drawing/2014/main" id="{7514BBBA-A906-27E9-077D-617E9534FDB9}"/>
              </a:ext>
            </a:extLst>
          </p:cNvPr>
          <p:cNvPicPr>
            <a:picLocks noGrp="1" noChangeAspect="1"/>
          </p:cNvPicPr>
          <p:nvPr>
            <p:ph idx="1"/>
          </p:nvPr>
        </p:nvPicPr>
        <p:blipFill>
          <a:blip r:embed="rId2"/>
          <a:stretch>
            <a:fillRect/>
          </a:stretch>
        </p:blipFill>
        <p:spPr>
          <a:xfrm>
            <a:off x="1680072" y="315807"/>
            <a:ext cx="9538771" cy="5369576"/>
          </a:xfrm>
        </p:spPr>
      </p:pic>
    </p:spTree>
    <p:extLst>
      <p:ext uri="{BB962C8B-B14F-4D97-AF65-F5344CB8AC3E}">
        <p14:creationId xmlns:p14="http://schemas.microsoft.com/office/powerpoint/2010/main" val="4287188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33351" y="1626023"/>
            <a:ext cx="5689948" cy="4550123"/>
          </a:xfrm>
          <a:prstGeom prst="rect">
            <a:avLst/>
          </a:prstGeom>
          <a:solidFill>
            <a:schemeClr val="bg1">
              <a:lumMod val="85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rgbClr val="002060"/>
              </a:solidFill>
            </a:endParaRPr>
          </a:p>
        </p:txBody>
      </p:sp>
      <p:sp>
        <p:nvSpPr>
          <p:cNvPr id="2" name="Title 1"/>
          <p:cNvSpPr>
            <a:spLocks noGrp="1"/>
          </p:cNvSpPr>
          <p:nvPr>
            <p:ph type="title"/>
          </p:nvPr>
        </p:nvSpPr>
        <p:spPr>
          <a:xfrm>
            <a:off x="1813932" y="225735"/>
            <a:ext cx="10515600" cy="1325563"/>
          </a:xfrm>
        </p:spPr>
        <p:txBody>
          <a:bodyPr/>
          <a:lstStyle/>
          <a:p>
            <a:r>
              <a:rPr lang="en-GB" b="1"/>
              <a:t>Key Dates</a:t>
            </a:r>
          </a:p>
        </p:txBody>
      </p:sp>
      <p:sp>
        <p:nvSpPr>
          <p:cNvPr id="3" name="Content Placeholder 2"/>
          <p:cNvSpPr>
            <a:spLocks noGrp="1"/>
          </p:cNvSpPr>
          <p:nvPr>
            <p:ph idx="1"/>
          </p:nvPr>
        </p:nvSpPr>
        <p:spPr>
          <a:xfrm>
            <a:off x="383611" y="2038567"/>
            <a:ext cx="6167502" cy="4351338"/>
          </a:xfrm>
        </p:spPr>
        <p:txBody>
          <a:bodyPr>
            <a:normAutofit/>
          </a:bodyPr>
          <a:lstStyle/>
          <a:p>
            <a:pPr marL="0" indent="0">
              <a:lnSpc>
                <a:spcPct val="120000"/>
              </a:lnSpc>
              <a:buNone/>
            </a:pPr>
            <a:r>
              <a:rPr lang="en-GB">
                <a:solidFill>
                  <a:srgbClr val="002060"/>
                </a:solidFill>
              </a:rPr>
              <a:t>Term 1; Ends on Fri 19 Oct</a:t>
            </a:r>
          </a:p>
          <a:p>
            <a:pPr marL="0" indent="0">
              <a:lnSpc>
                <a:spcPct val="120000"/>
              </a:lnSpc>
              <a:buNone/>
            </a:pPr>
            <a:r>
              <a:rPr lang="en-GB">
                <a:solidFill>
                  <a:srgbClr val="002060"/>
                </a:solidFill>
              </a:rPr>
              <a:t>Term 2; Mon 29</a:t>
            </a:r>
            <a:r>
              <a:rPr lang="en-GB" baseline="30000">
                <a:solidFill>
                  <a:srgbClr val="002060"/>
                </a:solidFill>
              </a:rPr>
              <a:t> </a:t>
            </a:r>
            <a:r>
              <a:rPr lang="en-GB">
                <a:solidFill>
                  <a:srgbClr val="002060"/>
                </a:solidFill>
              </a:rPr>
              <a:t>Oct – Friday 21</a:t>
            </a:r>
            <a:r>
              <a:rPr lang="en-GB" baseline="30000">
                <a:solidFill>
                  <a:srgbClr val="002060"/>
                </a:solidFill>
              </a:rPr>
              <a:t> </a:t>
            </a:r>
            <a:r>
              <a:rPr lang="en-GB">
                <a:solidFill>
                  <a:srgbClr val="002060"/>
                </a:solidFill>
              </a:rPr>
              <a:t>Dec</a:t>
            </a:r>
          </a:p>
          <a:p>
            <a:pPr marL="0" indent="0">
              <a:lnSpc>
                <a:spcPct val="120000"/>
              </a:lnSpc>
              <a:buNone/>
            </a:pPr>
            <a:r>
              <a:rPr lang="en-GB">
                <a:solidFill>
                  <a:srgbClr val="002060"/>
                </a:solidFill>
              </a:rPr>
              <a:t>Term 3; Mon 7 Jan – Fri 15</a:t>
            </a:r>
            <a:r>
              <a:rPr lang="en-GB" baseline="30000">
                <a:solidFill>
                  <a:srgbClr val="002060"/>
                </a:solidFill>
              </a:rPr>
              <a:t> </a:t>
            </a:r>
            <a:r>
              <a:rPr lang="en-GB">
                <a:solidFill>
                  <a:srgbClr val="002060"/>
                </a:solidFill>
              </a:rPr>
              <a:t>Feb</a:t>
            </a:r>
          </a:p>
          <a:p>
            <a:pPr marL="0" indent="0">
              <a:lnSpc>
                <a:spcPct val="120000"/>
              </a:lnSpc>
              <a:buNone/>
            </a:pPr>
            <a:r>
              <a:rPr lang="en-GB">
                <a:solidFill>
                  <a:srgbClr val="002060"/>
                </a:solidFill>
              </a:rPr>
              <a:t>Term 4; Mon 25</a:t>
            </a:r>
            <a:r>
              <a:rPr lang="en-GB" baseline="30000">
                <a:solidFill>
                  <a:srgbClr val="002060"/>
                </a:solidFill>
              </a:rPr>
              <a:t> </a:t>
            </a:r>
            <a:r>
              <a:rPr lang="en-GB">
                <a:solidFill>
                  <a:srgbClr val="002060"/>
                </a:solidFill>
              </a:rPr>
              <a:t>Feb – Friday 5</a:t>
            </a:r>
            <a:r>
              <a:rPr lang="en-GB" baseline="30000">
                <a:solidFill>
                  <a:srgbClr val="002060"/>
                </a:solidFill>
              </a:rPr>
              <a:t> </a:t>
            </a:r>
            <a:r>
              <a:rPr lang="en-GB">
                <a:solidFill>
                  <a:srgbClr val="002060"/>
                </a:solidFill>
              </a:rPr>
              <a:t>April</a:t>
            </a:r>
          </a:p>
          <a:p>
            <a:pPr marL="0" indent="0">
              <a:lnSpc>
                <a:spcPct val="120000"/>
              </a:lnSpc>
              <a:buNone/>
            </a:pPr>
            <a:r>
              <a:rPr lang="en-GB">
                <a:solidFill>
                  <a:srgbClr val="002060"/>
                </a:solidFill>
              </a:rPr>
              <a:t>Term 5; Mon 23 Apr – Fri 24 May</a:t>
            </a:r>
          </a:p>
          <a:p>
            <a:pPr marL="0" indent="0">
              <a:lnSpc>
                <a:spcPct val="120000"/>
              </a:lnSpc>
              <a:buNone/>
            </a:pPr>
            <a:r>
              <a:rPr lang="en-GB">
                <a:solidFill>
                  <a:srgbClr val="002060"/>
                </a:solidFill>
              </a:rPr>
              <a:t>Term 6; Mon 3</a:t>
            </a:r>
            <a:r>
              <a:rPr lang="en-GB" baseline="30000">
                <a:solidFill>
                  <a:srgbClr val="002060"/>
                </a:solidFill>
              </a:rPr>
              <a:t> </a:t>
            </a:r>
            <a:r>
              <a:rPr lang="en-GB">
                <a:solidFill>
                  <a:srgbClr val="002060"/>
                </a:solidFill>
              </a:rPr>
              <a:t>Jun – Fri 19 Jul </a:t>
            </a:r>
          </a:p>
        </p:txBody>
      </p:sp>
      <p:sp>
        <p:nvSpPr>
          <p:cNvPr id="5" name="Rectangle 4"/>
          <p:cNvSpPr/>
          <p:nvPr/>
        </p:nvSpPr>
        <p:spPr>
          <a:xfrm>
            <a:off x="172233" y="1626024"/>
            <a:ext cx="5689948" cy="4550123"/>
          </a:xfrm>
          <a:prstGeom prst="rect">
            <a:avLst/>
          </a:prstGeom>
          <a:solidFill>
            <a:schemeClr val="bg1">
              <a:lumMod val="85000"/>
            </a:schemeClr>
          </a:solidFill>
          <a:ln w="57150">
            <a:solidFill>
              <a:srgbClr val="002060"/>
            </a:solidFill>
          </a:ln>
        </p:spPr>
        <p:style>
          <a:lnRef idx="2">
            <a:schemeClr val="accent6"/>
          </a:lnRef>
          <a:fillRef idx="1">
            <a:schemeClr val="lt1"/>
          </a:fillRef>
          <a:effectRef idx="0">
            <a:schemeClr val="accent6"/>
          </a:effectRef>
          <a:fontRef idx="minor">
            <a:schemeClr val="dk1"/>
          </a:fontRef>
        </p:style>
        <p:txBody>
          <a:bodyPr lIns="91440" tIns="45720" rIns="91440" bIns="45720" rtlCol="0" anchor="ctr"/>
          <a:lstStyle/>
          <a:p>
            <a:pPr>
              <a:lnSpc>
                <a:spcPct val="120000"/>
              </a:lnSpc>
            </a:pPr>
            <a:r>
              <a:rPr lang="en-GB" sz="2800">
                <a:solidFill>
                  <a:srgbClr val="002060"/>
                </a:solidFill>
              </a:rPr>
              <a:t>Term 1: Ends on Fri 25</a:t>
            </a:r>
            <a:r>
              <a:rPr lang="en-GB" sz="2800" baseline="30000">
                <a:solidFill>
                  <a:srgbClr val="002060"/>
                </a:solidFill>
              </a:rPr>
              <a:t>th</a:t>
            </a:r>
            <a:r>
              <a:rPr lang="en-GB" sz="2800">
                <a:solidFill>
                  <a:srgbClr val="002060"/>
                </a:solidFill>
              </a:rPr>
              <a:t> Oct</a:t>
            </a:r>
          </a:p>
          <a:p>
            <a:pPr>
              <a:lnSpc>
                <a:spcPct val="120000"/>
              </a:lnSpc>
            </a:pPr>
            <a:r>
              <a:rPr lang="en-GB" sz="2800">
                <a:solidFill>
                  <a:srgbClr val="002060"/>
                </a:solidFill>
              </a:rPr>
              <a:t>Term 2: Mon 4</a:t>
            </a:r>
            <a:r>
              <a:rPr lang="en-GB" sz="2800" baseline="30000">
                <a:solidFill>
                  <a:srgbClr val="002060"/>
                </a:solidFill>
              </a:rPr>
              <a:t>th</a:t>
            </a:r>
            <a:r>
              <a:rPr lang="en-GB" sz="2800">
                <a:solidFill>
                  <a:srgbClr val="002060"/>
                </a:solidFill>
              </a:rPr>
              <a:t> Nov – Friday 20</a:t>
            </a:r>
            <a:r>
              <a:rPr lang="en-GB" sz="2800" baseline="30000">
                <a:solidFill>
                  <a:srgbClr val="002060"/>
                </a:solidFill>
              </a:rPr>
              <a:t>th</a:t>
            </a:r>
            <a:r>
              <a:rPr lang="en-GB" sz="2800">
                <a:solidFill>
                  <a:srgbClr val="002060"/>
                </a:solidFill>
              </a:rPr>
              <a:t> Dec </a:t>
            </a:r>
            <a:r>
              <a:rPr lang="en-GB" sz="2800" i="1">
                <a:solidFill>
                  <a:srgbClr val="002060"/>
                </a:solidFill>
              </a:rPr>
              <a:t>(Inset Friday 29</a:t>
            </a:r>
            <a:r>
              <a:rPr lang="en-GB" sz="2800" i="1" baseline="30000">
                <a:solidFill>
                  <a:srgbClr val="002060"/>
                </a:solidFill>
              </a:rPr>
              <a:t>th</a:t>
            </a:r>
            <a:r>
              <a:rPr lang="en-GB" sz="2800" i="1">
                <a:solidFill>
                  <a:srgbClr val="002060"/>
                </a:solidFill>
              </a:rPr>
              <a:t> Nov)</a:t>
            </a:r>
            <a:endParaRPr lang="en-GB" sz="2800" i="1">
              <a:solidFill>
                <a:srgbClr val="002060"/>
              </a:solidFill>
              <a:cs typeface="Calibri"/>
            </a:endParaRPr>
          </a:p>
          <a:p>
            <a:pPr>
              <a:lnSpc>
                <a:spcPct val="120000"/>
              </a:lnSpc>
            </a:pPr>
            <a:r>
              <a:rPr lang="en-GB" sz="2800">
                <a:solidFill>
                  <a:srgbClr val="002060"/>
                </a:solidFill>
              </a:rPr>
              <a:t>Term 3: Wed 6</a:t>
            </a:r>
            <a:r>
              <a:rPr lang="en-GB" sz="2800" baseline="30000">
                <a:solidFill>
                  <a:srgbClr val="002060"/>
                </a:solidFill>
              </a:rPr>
              <a:t>th</a:t>
            </a:r>
            <a:r>
              <a:rPr lang="en-GB" sz="2800">
                <a:solidFill>
                  <a:srgbClr val="002060"/>
                </a:solidFill>
              </a:rPr>
              <a:t> Jan – Fri 14</a:t>
            </a:r>
            <a:r>
              <a:rPr lang="en-GB" sz="2800" baseline="30000">
                <a:solidFill>
                  <a:srgbClr val="002060"/>
                </a:solidFill>
              </a:rPr>
              <a:t>th </a:t>
            </a:r>
            <a:r>
              <a:rPr lang="en-GB" sz="2800">
                <a:solidFill>
                  <a:srgbClr val="002060"/>
                </a:solidFill>
              </a:rPr>
              <a:t>Feb</a:t>
            </a:r>
          </a:p>
          <a:p>
            <a:pPr>
              <a:lnSpc>
                <a:spcPct val="120000"/>
              </a:lnSpc>
            </a:pPr>
            <a:r>
              <a:rPr lang="en-GB" sz="2800" i="1">
                <a:solidFill>
                  <a:srgbClr val="002060"/>
                </a:solidFill>
              </a:rPr>
              <a:t>(Inset Friday 6</a:t>
            </a:r>
            <a:r>
              <a:rPr lang="en-GB" sz="2800" i="1" baseline="30000">
                <a:solidFill>
                  <a:srgbClr val="002060"/>
                </a:solidFill>
              </a:rPr>
              <a:t>th</a:t>
            </a:r>
            <a:r>
              <a:rPr lang="en-GB" sz="2800" i="1">
                <a:solidFill>
                  <a:srgbClr val="002060"/>
                </a:solidFill>
              </a:rPr>
              <a:t> Jan)</a:t>
            </a:r>
            <a:endParaRPr lang="en-GB" sz="2800" i="1">
              <a:solidFill>
                <a:srgbClr val="002060"/>
              </a:solidFill>
              <a:cs typeface="Calibri"/>
            </a:endParaRPr>
          </a:p>
          <a:p>
            <a:pPr>
              <a:lnSpc>
                <a:spcPct val="120000"/>
              </a:lnSpc>
            </a:pPr>
            <a:r>
              <a:rPr lang="en-GB" sz="2800">
                <a:solidFill>
                  <a:srgbClr val="002060"/>
                </a:solidFill>
              </a:rPr>
              <a:t>Term 4: Mon 24</a:t>
            </a:r>
            <a:r>
              <a:rPr lang="en-GB" sz="2800" baseline="30000">
                <a:solidFill>
                  <a:srgbClr val="002060"/>
                </a:solidFill>
              </a:rPr>
              <a:t>th </a:t>
            </a:r>
            <a:r>
              <a:rPr lang="en-GB" sz="2800">
                <a:solidFill>
                  <a:srgbClr val="002060"/>
                </a:solidFill>
              </a:rPr>
              <a:t>Feb – Fri 4</a:t>
            </a:r>
            <a:r>
              <a:rPr lang="en-GB" sz="2800" baseline="30000">
                <a:solidFill>
                  <a:srgbClr val="002060"/>
                </a:solidFill>
              </a:rPr>
              <a:t>th</a:t>
            </a:r>
            <a:r>
              <a:rPr lang="en-GB" sz="2800">
                <a:solidFill>
                  <a:srgbClr val="002060"/>
                </a:solidFill>
              </a:rPr>
              <a:t> April</a:t>
            </a:r>
          </a:p>
          <a:p>
            <a:pPr>
              <a:lnSpc>
                <a:spcPct val="120000"/>
              </a:lnSpc>
            </a:pPr>
            <a:r>
              <a:rPr lang="en-GB" sz="2800">
                <a:solidFill>
                  <a:srgbClr val="002060"/>
                </a:solidFill>
              </a:rPr>
              <a:t>(</a:t>
            </a:r>
            <a:r>
              <a:rPr lang="en-GB" sz="2800" i="1">
                <a:solidFill>
                  <a:srgbClr val="002060"/>
                </a:solidFill>
              </a:rPr>
              <a:t>Inset Friday 14</a:t>
            </a:r>
            <a:r>
              <a:rPr lang="en-GB" sz="2800" i="1" baseline="30000">
                <a:solidFill>
                  <a:srgbClr val="002060"/>
                </a:solidFill>
              </a:rPr>
              <a:t>th</a:t>
            </a:r>
            <a:r>
              <a:rPr lang="en-GB" sz="2800" i="1">
                <a:solidFill>
                  <a:srgbClr val="002060"/>
                </a:solidFill>
              </a:rPr>
              <a:t> March)</a:t>
            </a:r>
            <a:endParaRPr lang="en-GB" sz="2800">
              <a:solidFill>
                <a:srgbClr val="002060"/>
              </a:solidFill>
            </a:endParaRPr>
          </a:p>
          <a:p>
            <a:pPr>
              <a:lnSpc>
                <a:spcPct val="120000"/>
              </a:lnSpc>
            </a:pPr>
            <a:r>
              <a:rPr lang="en-GB" sz="2800">
                <a:solidFill>
                  <a:srgbClr val="002060"/>
                </a:solidFill>
              </a:rPr>
              <a:t>Term 5: Mon 22</a:t>
            </a:r>
            <a:r>
              <a:rPr lang="en-GB" sz="2800" baseline="30000">
                <a:solidFill>
                  <a:srgbClr val="002060"/>
                </a:solidFill>
              </a:rPr>
              <a:t>nd </a:t>
            </a:r>
            <a:r>
              <a:rPr lang="en-GB" sz="2800">
                <a:solidFill>
                  <a:srgbClr val="002060"/>
                </a:solidFill>
              </a:rPr>
              <a:t>Apr – Fri 23</a:t>
            </a:r>
            <a:r>
              <a:rPr lang="en-GB" sz="2800" baseline="30000">
                <a:solidFill>
                  <a:srgbClr val="002060"/>
                </a:solidFill>
              </a:rPr>
              <a:t>rd</a:t>
            </a:r>
            <a:r>
              <a:rPr lang="en-GB" sz="2800">
                <a:solidFill>
                  <a:srgbClr val="002060"/>
                </a:solidFill>
              </a:rPr>
              <a:t> May</a:t>
            </a:r>
          </a:p>
          <a:p>
            <a:pPr>
              <a:lnSpc>
                <a:spcPct val="120000"/>
              </a:lnSpc>
            </a:pPr>
            <a:r>
              <a:rPr lang="en-GB" sz="2800">
                <a:solidFill>
                  <a:srgbClr val="002060"/>
                </a:solidFill>
              </a:rPr>
              <a:t>Term 6: Mon 2</a:t>
            </a:r>
            <a:r>
              <a:rPr lang="en-GB" sz="2800" baseline="30000">
                <a:solidFill>
                  <a:srgbClr val="002060"/>
                </a:solidFill>
              </a:rPr>
              <a:t>nd </a:t>
            </a:r>
            <a:r>
              <a:rPr lang="en-GB" sz="2800">
                <a:solidFill>
                  <a:srgbClr val="002060"/>
                </a:solidFill>
              </a:rPr>
              <a:t>Jun – Tue 22</a:t>
            </a:r>
            <a:r>
              <a:rPr lang="en-GB" sz="2800" baseline="30000">
                <a:solidFill>
                  <a:srgbClr val="002060"/>
                </a:solidFill>
              </a:rPr>
              <a:t>nd</a:t>
            </a:r>
            <a:r>
              <a:rPr lang="en-GB" sz="2800">
                <a:solidFill>
                  <a:srgbClr val="002060"/>
                </a:solidFill>
              </a:rPr>
              <a:t> Jul </a:t>
            </a:r>
          </a:p>
        </p:txBody>
      </p:sp>
      <p:sp>
        <p:nvSpPr>
          <p:cNvPr id="7" name="Content Placeholder 2"/>
          <p:cNvSpPr txBox="1">
            <a:spLocks/>
          </p:cNvSpPr>
          <p:nvPr/>
        </p:nvSpPr>
        <p:spPr>
          <a:xfrm>
            <a:off x="6096000" y="1694220"/>
            <a:ext cx="5627299" cy="45936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Wingdings" panose="05000000000000000000" pitchFamily="2" charset="2"/>
              <a:buChar char="ü"/>
            </a:pPr>
            <a:endParaRPr lang="en-GB">
              <a:solidFill>
                <a:srgbClr val="FF0000"/>
              </a:solidFill>
            </a:endParaRPr>
          </a:p>
          <a:p>
            <a:pPr>
              <a:lnSpc>
                <a:spcPct val="100000"/>
              </a:lnSpc>
              <a:buFont typeface="Wingdings" panose="05000000000000000000" pitchFamily="2" charset="2"/>
              <a:buChar char="ü"/>
            </a:pPr>
            <a:r>
              <a:rPr lang="en-GB">
                <a:solidFill>
                  <a:srgbClr val="FF0000"/>
                </a:solidFill>
              </a:rPr>
              <a:t>6 sets of data, (1 per half term)</a:t>
            </a:r>
          </a:p>
          <a:p>
            <a:pPr>
              <a:lnSpc>
                <a:spcPct val="100000"/>
              </a:lnSpc>
              <a:buFont typeface="Wingdings" panose="05000000000000000000" pitchFamily="2" charset="2"/>
              <a:buChar char="ü"/>
            </a:pPr>
            <a:r>
              <a:rPr lang="en-GB">
                <a:solidFill>
                  <a:srgbClr val="FF0000"/>
                </a:solidFill>
              </a:rPr>
              <a:t>Main reports sent 3 times a year at Christmas, Easter and End of year</a:t>
            </a:r>
          </a:p>
          <a:p>
            <a:pPr>
              <a:lnSpc>
                <a:spcPct val="100000"/>
              </a:lnSpc>
              <a:buFont typeface="Wingdings" panose="05000000000000000000" pitchFamily="2" charset="2"/>
              <a:buChar char="ü"/>
            </a:pPr>
            <a:r>
              <a:rPr lang="en-GB">
                <a:solidFill>
                  <a:srgbClr val="002060"/>
                </a:solidFill>
              </a:rPr>
              <a:t>Year 7 Student Progress Evening on Thurs 19</a:t>
            </a:r>
            <a:r>
              <a:rPr lang="en-GB" baseline="30000">
                <a:solidFill>
                  <a:srgbClr val="002060"/>
                </a:solidFill>
              </a:rPr>
              <a:t>th</a:t>
            </a:r>
            <a:r>
              <a:rPr lang="en-GB">
                <a:solidFill>
                  <a:srgbClr val="002060"/>
                </a:solidFill>
              </a:rPr>
              <a:t> Jun 2025 </a:t>
            </a:r>
            <a:endParaRPr lang="en-GB">
              <a:solidFill>
                <a:srgbClr val="002060"/>
              </a:solidFill>
              <a:ea typeface="Calibri"/>
              <a:cs typeface="Calibri"/>
            </a:endParaRPr>
          </a:p>
        </p:txBody>
      </p:sp>
    </p:spTree>
    <p:extLst>
      <p:ext uri="{BB962C8B-B14F-4D97-AF65-F5344CB8AC3E}">
        <p14:creationId xmlns:p14="http://schemas.microsoft.com/office/powerpoint/2010/main" val="305002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B4229-DBE7-4FEB-A4C3-59CE54ADB866}"/>
              </a:ext>
            </a:extLst>
          </p:cNvPr>
          <p:cNvPicPr>
            <a:picLocks noChangeAspect="1"/>
          </p:cNvPicPr>
          <p:nvPr/>
        </p:nvPicPr>
        <p:blipFill>
          <a:blip r:embed="rId2"/>
          <a:stretch>
            <a:fillRect/>
          </a:stretch>
        </p:blipFill>
        <p:spPr>
          <a:xfrm>
            <a:off x="3142013" y="368135"/>
            <a:ext cx="5634842" cy="5634842"/>
          </a:xfrm>
          <a:prstGeom prst="rect">
            <a:avLst/>
          </a:prstGeom>
        </p:spPr>
      </p:pic>
    </p:spTree>
    <p:extLst>
      <p:ext uri="{BB962C8B-B14F-4D97-AF65-F5344CB8AC3E}">
        <p14:creationId xmlns:p14="http://schemas.microsoft.com/office/powerpoint/2010/main" val="546823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1610403" y="-64168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n-lt"/>
                <a:ea typeface="+mj-ea"/>
                <a:cs typeface="+mj-cs"/>
              </a:defRPr>
            </a:lvl1pPr>
          </a:lstStyle>
          <a:p>
            <a:r>
              <a:rPr lang="en-GB"/>
              <a:t>Additional Information</a:t>
            </a:r>
          </a:p>
        </p:txBody>
      </p:sp>
      <p:sp>
        <p:nvSpPr>
          <p:cNvPr id="3" name="Subtitle 2"/>
          <p:cNvSpPr>
            <a:spLocks noGrp="1"/>
          </p:cNvSpPr>
          <p:nvPr/>
        </p:nvSpPr>
        <p:spPr>
          <a:xfrm>
            <a:off x="982684" y="1910586"/>
            <a:ext cx="10820400" cy="435406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600"/>
              </a:spcBef>
              <a:buFont typeface="Wingdings" panose="05000000000000000000" pitchFamily="2" charset="2"/>
              <a:buChar char="Ø"/>
            </a:pPr>
            <a:r>
              <a:rPr lang="en-GB" sz="3200"/>
              <a:t>As we strive to raise standards and school budgets continue to stretch, we ask each family to contribute £40 to our school fund to purchase furniture for our outdoor dining area</a:t>
            </a:r>
          </a:p>
          <a:p>
            <a:pPr algn="l">
              <a:lnSpc>
                <a:spcPct val="100000"/>
              </a:lnSpc>
              <a:spcBef>
                <a:spcPts val="600"/>
              </a:spcBef>
            </a:pPr>
            <a:endParaRPr lang="en-GB" sz="3200"/>
          </a:p>
          <a:p>
            <a:pPr marL="342900" indent="-342900" algn="l">
              <a:lnSpc>
                <a:spcPct val="100000"/>
              </a:lnSpc>
              <a:spcBef>
                <a:spcPts val="600"/>
              </a:spcBef>
              <a:buFont typeface="Wingdings" panose="05000000000000000000" pitchFamily="2" charset="2"/>
              <a:buChar char="Ø"/>
            </a:pPr>
            <a:r>
              <a:rPr lang="en-GB" sz="3200"/>
              <a:t>Communication – All our correspondence is via email and/or text with links to letters or forms. Please use Arbor at </a:t>
            </a:r>
            <a:r>
              <a:rPr lang="en-GB" sz="3200">
                <a:ea typeface="+mn-lt"/>
                <a:cs typeface="+mn-lt"/>
                <a:hlinkClick r:id="rId3"/>
              </a:rPr>
              <a:t>Log in to your School | Arbor</a:t>
            </a:r>
            <a:r>
              <a:rPr lang="en-GB" sz="3200">
                <a:ea typeface="+mn-lt"/>
                <a:cs typeface="+mn-lt"/>
              </a:rPr>
              <a:t> for all school </a:t>
            </a:r>
            <a:r>
              <a:rPr lang="en-GB" sz="3200" err="1">
                <a:ea typeface="+mn-lt"/>
                <a:cs typeface="+mn-lt"/>
              </a:rPr>
              <a:t>commuications</a:t>
            </a:r>
            <a:r>
              <a:rPr lang="en-GB" sz="3200">
                <a:ea typeface="+mn-lt"/>
                <a:cs typeface="+mn-lt"/>
              </a:rPr>
              <a:t> and to track attendance, behaviour and praise points.</a:t>
            </a:r>
            <a:endParaRPr lang="en-GB" sz="3200"/>
          </a:p>
        </p:txBody>
      </p:sp>
    </p:spTree>
    <p:extLst>
      <p:ext uri="{BB962C8B-B14F-4D97-AF65-F5344CB8AC3E}">
        <p14:creationId xmlns:p14="http://schemas.microsoft.com/office/powerpoint/2010/main" val="3276364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euc-powerpoint.officeapps.live.com/pods/GetClipboardImage.ashx?Id=7ff8c3c6-244f-42ae-8450-7b9dbbba6b0c&amp;DC=GEU1&amp;wdoverrides=GetClipboardImageEnabled:true">
            <a:extLst>
              <a:ext uri="{FF2B5EF4-FFF2-40B4-BE49-F238E27FC236}">
                <a16:creationId xmlns:a16="http://schemas.microsoft.com/office/drawing/2014/main" id="{C4550069-DE88-4575-BAF8-95EFDA3576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45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B59657F-6906-4CC8-AC8D-22A214E0BA43}"/>
              </a:ext>
            </a:extLst>
          </p:cNvPr>
          <p:cNvSpPr txBox="1"/>
          <p:nvPr/>
        </p:nvSpPr>
        <p:spPr>
          <a:xfrm>
            <a:off x="1501423" y="455768"/>
            <a:ext cx="10351911" cy="1323439"/>
          </a:xfrm>
          <a:prstGeom prst="rect">
            <a:avLst/>
          </a:prstGeom>
          <a:noFill/>
        </p:spPr>
        <p:txBody>
          <a:bodyPr wrap="square">
            <a:spAutoFit/>
          </a:bodyPr>
          <a:lstStyle/>
          <a:p>
            <a:pPr algn="ctr"/>
            <a:r>
              <a:rPr lang="en-US" sz="4000" b="0" i="1">
                <a:solidFill>
                  <a:srgbClr val="242424"/>
                </a:solidFill>
                <a:effectLst/>
                <a:latin typeface="inherit"/>
              </a:rPr>
              <a:t>“The main word I have chosen to describe my time over the years would be, “Confidence”.</a:t>
            </a:r>
            <a:endParaRPr lang="en-GB" sz="4000"/>
          </a:p>
        </p:txBody>
      </p:sp>
      <p:sp>
        <p:nvSpPr>
          <p:cNvPr id="9" name="TextBox 8">
            <a:extLst>
              <a:ext uri="{FF2B5EF4-FFF2-40B4-BE49-F238E27FC236}">
                <a16:creationId xmlns:a16="http://schemas.microsoft.com/office/drawing/2014/main" id="{2E95CD3F-4CF5-4BDC-8F4A-9BA964C20D55}"/>
              </a:ext>
            </a:extLst>
          </p:cNvPr>
          <p:cNvSpPr txBox="1"/>
          <p:nvPr/>
        </p:nvSpPr>
        <p:spPr>
          <a:xfrm>
            <a:off x="936977" y="2400095"/>
            <a:ext cx="10521244" cy="2554545"/>
          </a:xfrm>
          <a:prstGeom prst="rect">
            <a:avLst/>
          </a:prstGeom>
          <a:noFill/>
        </p:spPr>
        <p:txBody>
          <a:bodyPr wrap="square">
            <a:spAutoFit/>
          </a:bodyPr>
          <a:lstStyle/>
          <a:p>
            <a:pPr algn="ctr"/>
            <a:r>
              <a:rPr lang="en-US" sz="4000" b="0" i="1">
                <a:solidFill>
                  <a:srgbClr val="242424"/>
                </a:solidFill>
                <a:effectLst/>
                <a:latin typeface="inherit"/>
              </a:rPr>
              <a:t>My journey throughout </a:t>
            </a:r>
            <a:r>
              <a:rPr lang="en-US" sz="4000" b="0" i="1" err="1">
                <a:solidFill>
                  <a:srgbClr val="242424"/>
                </a:solidFill>
                <a:effectLst/>
                <a:latin typeface="inherit"/>
              </a:rPr>
              <a:t>Churchmead</a:t>
            </a:r>
            <a:r>
              <a:rPr lang="en-US" sz="4000" b="0" i="1">
                <a:solidFill>
                  <a:srgbClr val="242424"/>
                </a:solidFill>
                <a:effectLst/>
                <a:latin typeface="inherit"/>
              </a:rPr>
              <a:t> has been incredible. If any student </a:t>
            </a:r>
            <a:r>
              <a:rPr lang="en-US" sz="4000" i="1">
                <a:solidFill>
                  <a:srgbClr val="242424"/>
                </a:solidFill>
                <a:latin typeface="inherit"/>
              </a:rPr>
              <a:t>is</a:t>
            </a:r>
            <a:r>
              <a:rPr lang="en-US" sz="4000" b="0" i="1">
                <a:solidFill>
                  <a:srgbClr val="242424"/>
                </a:solidFill>
                <a:effectLst/>
                <a:latin typeface="inherit"/>
              </a:rPr>
              <a:t> struggling, </a:t>
            </a:r>
            <a:r>
              <a:rPr lang="en-US" sz="4000" b="0" i="1" err="1">
                <a:solidFill>
                  <a:srgbClr val="242424"/>
                </a:solidFill>
                <a:effectLst/>
                <a:latin typeface="inherit"/>
              </a:rPr>
              <a:t>Churchmead</a:t>
            </a:r>
            <a:r>
              <a:rPr lang="en-US" sz="4000" b="0" i="1">
                <a:solidFill>
                  <a:srgbClr val="242424"/>
                </a:solidFill>
                <a:effectLst/>
                <a:latin typeface="inherit"/>
              </a:rPr>
              <a:t> is here to provide you with all the support and guidance you need.”</a:t>
            </a:r>
            <a:endParaRPr lang="en-GB" sz="4000"/>
          </a:p>
        </p:txBody>
      </p:sp>
      <p:sp>
        <p:nvSpPr>
          <p:cNvPr id="11" name="TextBox 10">
            <a:extLst>
              <a:ext uri="{FF2B5EF4-FFF2-40B4-BE49-F238E27FC236}">
                <a16:creationId xmlns:a16="http://schemas.microsoft.com/office/drawing/2014/main" id="{E1A8A625-E1E9-455A-AF45-0C52D2280C2C}"/>
              </a:ext>
            </a:extLst>
          </p:cNvPr>
          <p:cNvSpPr txBox="1"/>
          <p:nvPr/>
        </p:nvSpPr>
        <p:spPr>
          <a:xfrm>
            <a:off x="6423377" y="5383618"/>
            <a:ext cx="6096000" cy="646331"/>
          </a:xfrm>
          <a:prstGeom prst="rect">
            <a:avLst/>
          </a:prstGeom>
          <a:noFill/>
        </p:spPr>
        <p:txBody>
          <a:bodyPr wrap="square">
            <a:spAutoFit/>
          </a:bodyPr>
          <a:lstStyle/>
          <a:p>
            <a:r>
              <a:rPr lang="en-GB" sz="3600" b="1" i="1">
                <a:solidFill>
                  <a:srgbClr val="242424"/>
                </a:solidFill>
                <a:effectLst/>
                <a:latin typeface="Calibri" panose="020F0502020204030204" pitchFamily="34" charset="0"/>
              </a:rPr>
              <a:t>Gold tie prefect </a:t>
            </a:r>
            <a:endParaRPr lang="en-GB" sz="3600" b="1" i="1"/>
          </a:p>
        </p:txBody>
      </p:sp>
    </p:spTree>
    <p:extLst>
      <p:ext uri="{BB962C8B-B14F-4D97-AF65-F5344CB8AC3E}">
        <p14:creationId xmlns:p14="http://schemas.microsoft.com/office/powerpoint/2010/main" val="1308366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061B25-FB81-7F6C-BF1C-3F7D411BA372}"/>
              </a:ext>
            </a:extLst>
          </p:cNvPr>
          <p:cNvSpPr txBox="1"/>
          <p:nvPr/>
        </p:nvSpPr>
        <p:spPr>
          <a:xfrm>
            <a:off x="1433689" y="382011"/>
            <a:ext cx="10563891"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latin typeface="Bahnschrift"/>
                <a:cs typeface="Calibri"/>
              </a:rPr>
              <a:t>It's the experiences and adventures that will make their time at </a:t>
            </a:r>
            <a:r>
              <a:rPr lang="en-US" sz="3200" err="1">
                <a:latin typeface="Bahnschrift"/>
                <a:cs typeface="Calibri"/>
              </a:rPr>
              <a:t>Churchmead</a:t>
            </a:r>
            <a:r>
              <a:rPr lang="en-US" sz="3200">
                <a:latin typeface="Bahnschrift"/>
                <a:cs typeface="Calibri"/>
              </a:rPr>
              <a:t>.</a:t>
            </a:r>
            <a:endParaRPr lang="en-US" sz="3200">
              <a:latin typeface="Bahnschrift"/>
            </a:endParaRPr>
          </a:p>
          <a:p>
            <a:endParaRPr lang="en-US" sz="3200">
              <a:latin typeface="Bahnschrift"/>
            </a:endParaRPr>
          </a:p>
          <a:p>
            <a:endParaRPr lang="en-US" sz="3200">
              <a:latin typeface="Bahnschrift"/>
            </a:endParaRPr>
          </a:p>
          <a:p>
            <a:endParaRPr lang="en-US" sz="3200">
              <a:latin typeface="Bahnschrift"/>
            </a:endParaRPr>
          </a:p>
          <a:p>
            <a:r>
              <a:rPr lang="en-US" sz="3200">
                <a:latin typeface="Bahnschrift"/>
                <a:cs typeface="Calibri"/>
              </a:rPr>
              <a:t>Exploration</a:t>
            </a:r>
          </a:p>
          <a:p>
            <a:r>
              <a:rPr lang="en-US" sz="3200">
                <a:latin typeface="Bahnschrift"/>
                <a:cs typeface="Calibri"/>
              </a:rPr>
              <a:t>Determination </a:t>
            </a:r>
          </a:p>
          <a:p>
            <a:r>
              <a:rPr lang="en-US" sz="3200">
                <a:latin typeface="Bahnschrift"/>
                <a:cs typeface="Calibri"/>
              </a:rPr>
              <a:t>Support</a:t>
            </a:r>
          </a:p>
        </p:txBody>
      </p:sp>
      <p:pic>
        <p:nvPicPr>
          <p:cNvPr id="3" name="Picture 2" descr="A group of children in uniform&#10;&#10;Description automatically generated">
            <a:extLst>
              <a:ext uri="{FF2B5EF4-FFF2-40B4-BE49-F238E27FC236}">
                <a16:creationId xmlns:a16="http://schemas.microsoft.com/office/drawing/2014/main" id="{EF8226B8-523D-31A0-B8A9-525B39A017C0}"/>
              </a:ext>
            </a:extLst>
          </p:cNvPr>
          <p:cNvPicPr>
            <a:picLocks noChangeAspect="1"/>
          </p:cNvPicPr>
          <p:nvPr/>
        </p:nvPicPr>
        <p:blipFill>
          <a:blip r:embed="rId2"/>
          <a:stretch>
            <a:fillRect/>
          </a:stretch>
        </p:blipFill>
        <p:spPr>
          <a:xfrm>
            <a:off x="5112543" y="1716880"/>
            <a:ext cx="5895975" cy="3900488"/>
          </a:xfrm>
          <a:prstGeom prst="rect">
            <a:avLst/>
          </a:prstGeom>
        </p:spPr>
      </p:pic>
    </p:spTree>
    <p:extLst>
      <p:ext uri="{BB962C8B-B14F-4D97-AF65-F5344CB8AC3E}">
        <p14:creationId xmlns:p14="http://schemas.microsoft.com/office/powerpoint/2010/main" val="2873709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F9BF-FBCA-4FB5-AA80-42A83F298EB6}"/>
              </a:ext>
            </a:extLst>
          </p:cNvPr>
          <p:cNvSpPr>
            <a:spLocks noGrp="1"/>
          </p:cNvSpPr>
          <p:nvPr>
            <p:ph type="title"/>
          </p:nvPr>
        </p:nvSpPr>
        <p:spPr>
          <a:xfrm>
            <a:off x="1313329" y="296218"/>
            <a:ext cx="10515600" cy="1325563"/>
          </a:xfrm>
        </p:spPr>
        <p:txBody>
          <a:bodyPr/>
          <a:lstStyle/>
          <a:p>
            <a:r>
              <a:rPr lang="en-GB" b="1">
                <a:solidFill>
                  <a:schemeClr val="accent1">
                    <a:lumMod val="75000"/>
                  </a:schemeClr>
                </a:solidFill>
              </a:rPr>
              <a:t>Form Tutors</a:t>
            </a:r>
          </a:p>
        </p:txBody>
      </p:sp>
      <p:sp>
        <p:nvSpPr>
          <p:cNvPr id="13" name="TextBox 12">
            <a:extLst>
              <a:ext uri="{FF2B5EF4-FFF2-40B4-BE49-F238E27FC236}">
                <a16:creationId xmlns:a16="http://schemas.microsoft.com/office/drawing/2014/main" id="{73D7A108-0249-4E2D-9739-CDDE79BCB5A7}"/>
              </a:ext>
            </a:extLst>
          </p:cNvPr>
          <p:cNvSpPr txBox="1"/>
          <p:nvPr/>
        </p:nvSpPr>
        <p:spPr>
          <a:xfrm>
            <a:off x="0" y="1704478"/>
            <a:ext cx="3723503" cy="646331"/>
          </a:xfrm>
          <a:prstGeom prst="rect">
            <a:avLst/>
          </a:prstGeom>
          <a:noFill/>
        </p:spPr>
        <p:txBody>
          <a:bodyPr wrap="square" rtlCol="0">
            <a:spAutoFit/>
          </a:bodyPr>
          <a:lstStyle/>
          <a:p>
            <a:r>
              <a:rPr lang="en-GB" sz="3600" b="1">
                <a:solidFill>
                  <a:srgbClr val="00B050"/>
                </a:solidFill>
                <a:effectLst>
                  <a:outerShdw blurRad="38100" dist="38100" dir="2700000" algn="tl">
                    <a:srgbClr val="000000">
                      <a:alpha val="43137"/>
                    </a:srgbClr>
                  </a:outerShdw>
                </a:effectLst>
              </a:rPr>
              <a:t>7 St. Becket</a:t>
            </a:r>
          </a:p>
        </p:txBody>
      </p:sp>
      <p:sp>
        <p:nvSpPr>
          <p:cNvPr id="14" name="TextBox 13">
            <a:extLst>
              <a:ext uri="{FF2B5EF4-FFF2-40B4-BE49-F238E27FC236}">
                <a16:creationId xmlns:a16="http://schemas.microsoft.com/office/drawing/2014/main" id="{E40C35E8-62AD-4253-9B70-2172ED0B5A73}"/>
              </a:ext>
            </a:extLst>
          </p:cNvPr>
          <p:cNvSpPr txBox="1"/>
          <p:nvPr/>
        </p:nvSpPr>
        <p:spPr>
          <a:xfrm>
            <a:off x="6097487" y="1696234"/>
            <a:ext cx="3723503" cy="646331"/>
          </a:xfrm>
          <a:prstGeom prst="rect">
            <a:avLst/>
          </a:prstGeom>
          <a:noFill/>
        </p:spPr>
        <p:txBody>
          <a:bodyPr wrap="square" rtlCol="0">
            <a:spAutoFit/>
          </a:bodyPr>
          <a:lstStyle/>
          <a:p>
            <a:r>
              <a:rPr lang="en-GB" sz="3600" b="1">
                <a:solidFill>
                  <a:srgbClr val="FFFF00"/>
                </a:solidFill>
                <a:effectLst>
                  <a:outerShdw blurRad="38100" dist="38100" dir="2700000" algn="tl">
                    <a:srgbClr val="000000">
                      <a:alpha val="43137"/>
                    </a:srgbClr>
                  </a:outerShdw>
                </a:effectLst>
              </a:rPr>
              <a:t>7 St. Victor</a:t>
            </a:r>
          </a:p>
        </p:txBody>
      </p:sp>
      <p:sp>
        <p:nvSpPr>
          <p:cNvPr id="15" name="TextBox 14">
            <a:extLst>
              <a:ext uri="{FF2B5EF4-FFF2-40B4-BE49-F238E27FC236}">
                <a16:creationId xmlns:a16="http://schemas.microsoft.com/office/drawing/2014/main" id="{9437F636-3304-4B78-AEE8-4566249AA5A5}"/>
              </a:ext>
            </a:extLst>
          </p:cNvPr>
          <p:cNvSpPr txBox="1"/>
          <p:nvPr/>
        </p:nvSpPr>
        <p:spPr>
          <a:xfrm>
            <a:off x="3183174" y="1702912"/>
            <a:ext cx="3723503" cy="646331"/>
          </a:xfrm>
          <a:prstGeom prst="rect">
            <a:avLst/>
          </a:prstGeom>
          <a:noFill/>
        </p:spPr>
        <p:txBody>
          <a:bodyPr wrap="square" rtlCol="0">
            <a:spAutoFit/>
          </a:bodyPr>
          <a:lstStyle/>
          <a:p>
            <a:r>
              <a:rPr lang="en-GB" sz="3600" b="1">
                <a:solidFill>
                  <a:srgbClr val="FF0000"/>
                </a:solidFill>
                <a:effectLst>
                  <a:outerShdw blurRad="38100" dist="38100" dir="2700000" algn="tl">
                    <a:srgbClr val="000000">
                      <a:alpha val="43137"/>
                    </a:srgbClr>
                  </a:outerShdw>
                </a:effectLst>
              </a:rPr>
              <a:t>7 St. Faith</a:t>
            </a:r>
          </a:p>
        </p:txBody>
      </p:sp>
      <p:sp>
        <p:nvSpPr>
          <p:cNvPr id="16" name="TextBox 15">
            <a:extLst>
              <a:ext uri="{FF2B5EF4-FFF2-40B4-BE49-F238E27FC236}">
                <a16:creationId xmlns:a16="http://schemas.microsoft.com/office/drawing/2014/main" id="{89309A44-5F69-4B9C-8EF2-5132132A7B42}"/>
              </a:ext>
            </a:extLst>
          </p:cNvPr>
          <p:cNvSpPr txBox="1"/>
          <p:nvPr/>
        </p:nvSpPr>
        <p:spPr>
          <a:xfrm>
            <a:off x="9232168" y="685076"/>
            <a:ext cx="3723503" cy="646331"/>
          </a:xfrm>
          <a:prstGeom prst="rect">
            <a:avLst/>
          </a:prstGeom>
          <a:noFill/>
        </p:spPr>
        <p:txBody>
          <a:bodyPr wrap="square" rtlCol="0">
            <a:spAutoFit/>
          </a:bodyPr>
          <a:lstStyle/>
          <a:p>
            <a:r>
              <a:rPr lang="en-GB" sz="3600" b="1">
                <a:solidFill>
                  <a:srgbClr val="00B0F0"/>
                </a:solidFill>
                <a:effectLst>
                  <a:outerShdw blurRad="38100" dist="38100" dir="2700000" algn="tl">
                    <a:srgbClr val="000000">
                      <a:alpha val="43137"/>
                    </a:srgbClr>
                  </a:outerShdw>
                </a:effectLst>
              </a:rPr>
              <a:t>7 St. Teresa</a:t>
            </a:r>
          </a:p>
        </p:txBody>
      </p:sp>
      <p:sp>
        <p:nvSpPr>
          <p:cNvPr id="5" name="TextBox 4">
            <a:extLst>
              <a:ext uri="{FF2B5EF4-FFF2-40B4-BE49-F238E27FC236}">
                <a16:creationId xmlns:a16="http://schemas.microsoft.com/office/drawing/2014/main" id="{DA3C3637-866B-4461-9A1E-53D508DB158F}"/>
              </a:ext>
            </a:extLst>
          </p:cNvPr>
          <p:cNvSpPr txBox="1"/>
          <p:nvPr/>
        </p:nvSpPr>
        <p:spPr>
          <a:xfrm>
            <a:off x="9333960" y="3688501"/>
            <a:ext cx="2240280" cy="584775"/>
          </a:xfrm>
          <a:prstGeom prst="rect">
            <a:avLst/>
          </a:prstGeom>
          <a:noFill/>
        </p:spPr>
        <p:txBody>
          <a:bodyPr wrap="square" lIns="91440" tIns="45720" rIns="91440" bIns="45720" rtlCol="0" anchor="t">
            <a:spAutoFit/>
          </a:bodyPr>
          <a:lstStyle/>
          <a:p>
            <a:pPr algn="ctr"/>
            <a:r>
              <a:rPr lang="en-GB" sz="3200" b="1">
                <a:solidFill>
                  <a:srgbClr val="00B0F0"/>
                </a:solidFill>
                <a:ea typeface="Calibri"/>
                <a:cs typeface="Calibri"/>
              </a:rPr>
              <a:t>Mrs Allen</a:t>
            </a:r>
          </a:p>
        </p:txBody>
      </p:sp>
      <p:sp>
        <p:nvSpPr>
          <p:cNvPr id="17" name="TextBox 16">
            <a:extLst>
              <a:ext uri="{FF2B5EF4-FFF2-40B4-BE49-F238E27FC236}">
                <a16:creationId xmlns:a16="http://schemas.microsoft.com/office/drawing/2014/main" id="{AE67CDF9-C92E-4307-BB1E-3D84558BA98E}"/>
              </a:ext>
            </a:extLst>
          </p:cNvPr>
          <p:cNvSpPr txBox="1"/>
          <p:nvPr/>
        </p:nvSpPr>
        <p:spPr>
          <a:xfrm>
            <a:off x="5917444" y="2264814"/>
            <a:ext cx="2240280" cy="584775"/>
          </a:xfrm>
          <a:prstGeom prst="rect">
            <a:avLst/>
          </a:prstGeom>
          <a:noFill/>
        </p:spPr>
        <p:txBody>
          <a:bodyPr wrap="square" lIns="91440" tIns="45720" rIns="91440" bIns="45720" rtlCol="0" anchor="t">
            <a:spAutoFit/>
          </a:bodyPr>
          <a:lstStyle/>
          <a:p>
            <a:pPr algn="ctr"/>
            <a:r>
              <a:rPr lang="en-GB" sz="3200" b="1" i="0">
                <a:solidFill>
                  <a:srgbClr val="FFFF00"/>
                </a:solidFill>
                <a:effectLst/>
                <a:latin typeface="Calibri"/>
                <a:ea typeface="Calibri"/>
                <a:cs typeface="Arial"/>
              </a:rPr>
              <a:t>H Garner</a:t>
            </a:r>
            <a:endParaRPr lang="en-GB" sz="3200" b="1">
              <a:solidFill>
                <a:srgbClr val="FFFF00"/>
              </a:solidFill>
              <a:latin typeface="Calibri"/>
              <a:ea typeface="Calibri"/>
              <a:cs typeface="Arial"/>
            </a:endParaRPr>
          </a:p>
        </p:txBody>
      </p:sp>
      <p:sp>
        <p:nvSpPr>
          <p:cNvPr id="18" name="TextBox 17">
            <a:extLst>
              <a:ext uri="{FF2B5EF4-FFF2-40B4-BE49-F238E27FC236}">
                <a16:creationId xmlns:a16="http://schemas.microsoft.com/office/drawing/2014/main" id="{CC2225C7-21C3-4135-81B6-8F88A40A3615}"/>
              </a:ext>
            </a:extLst>
          </p:cNvPr>
          <p:cNvSpPr txBox="1"/>
          <p:nvPr/>
        </p:nvSpPr>
        <p:spPr>
          <a:xfrm>
            <a:off x="121467" y="2253028"/>
            <a:ext cx="2240280" cy="584775"/>
          </a:xfrm>
          <a:prstGeom prst="rect">
            <a:avLst/>
          </a:prstGeom>
          <a:noFill/>
        </p:spPr>
        <p:txBody>
          <a:bodyPr wrap="square" rtlCol="0">
            <a:spAutoFit/>
          </a:bodyPr>
          <a:lstStyle/>
          <a:p>
            <a:pPr algn="ctr"/>
            <a:r>
              <a:rPr lang="en-GB" sz="3200" b="1">
                <a:solidFill>
                  <a:srgbClr val="00B050"/>
                </a:solidFill>
              </a:rPr>
              <a:t>Mrs Brown</a:t>
            </a:r>
          </a:p>
        </p:txBody>
      </p:sp>
      <p:sp>
        <p:nvSpPr>
          <p:cNvPr id="19" name="TextBox 18">
            <a:extLst>
              <a:ext uri="{FF2B5EF4-FFF2-40B4-BE49-F238E27FC236}">
                <a16:creationId xmlns:a16="http://schemas.microsoft.com/office/drawing/2014/main" id="{A8FFEAC1-A7B2-4140-9618-25B9ACC33ABE}"/>
              </a:ext>
            </a:extLst>
          </p:cNvPr>
          <p:cNvSpPr txBox="1"/>
          <p:nvPr/>
        </p:nvSpPr>
        <p:spPr>
          <a:xfrm>
            <a:off x="2691655" y="2266750"/>
            <a:ext cx="3029362" cy="584775"/>
          </a:xfrm>
          <a:prstGeom prst="rect">
            <a:avLst/>
          </a:prstGeom>
          <a:noFill/>
        </p:spPr>
        <p:txBody>
          <a:bodyPr wrap="square" lIns="91440" tIns="45720" rIns="91440" bIns="45720" rtlCol="0" anchor="t">
            <a:spAutoFit/>
          </a:bodyPr>
          <a:lstStyle/>
          <a:p>
            <a:pPr algn="ctr"/>
            <a:r>
              <a:rPr lang="en-GB" sz="3200" b="1">
                <a:solidFill>
                  <a:srgbClr val="FF0000"/>
                </a:solidFill>
                <a:ea typeface="Calibri"/>
                <a:cs typeface="Calibri"/>
              </a:rPr>
              <a:t>Miss Ault</a:t>
            </a:r>
          </a:p>
        </p:txBody>
      </p:sp>
      <p:pic>
        <p:nvPicPr>
          <p:cNvPr id="4" name="Picture 3">
            <a:extLst>
              <a:ext uri="{FF2B5EF4-FFF2-40B4-BE49-F238E27FC236}">
                <a16:creationId xmlns:a16="http://schemas.microsoft.com/office/drawing/2014/main" id="{5D9B8703-8C91-2458-4DC4-0E9B575953E4}"/>
              </a:ext>
            </a:extLst>
          </p:cNvPr>
          <p:cNvPicPr>
            <a:picLocks noChangeAspect="1"/>
          </p:cNvPicPr>
          <p:nvPr/>
        </p:nvPicPr>
        <p:blipFill>
          <a:blip r:embed="rId3"/>
          <a:stretch>
            <a:fillRect/>
          </a:stretch>
        </p:blipFill>
        <p:spPr>
          <a:xfrm>
            <a:off x="9337811" y="4201735"/>
            <a:ext cx="2238151" cy="1978361"/>
          </a:xfrm>
          <a:prstGeom prst="rect">
            <a:avLst/>
          </a:prstGeom>
        </p:spPr>
      </p:pic>
      <p:pic>
        <p:nvPicPr>
          <p:cNvPr id="8" name="Picture 7">
            <a:extLst>
              <a:ext uri="{FF2B5EF4-FFF2-40B4-BE49-F238E27FC236}">
                <a16:creationId xmlns:a16="http://schemas.microsoft.com/office/drawing/2014/main" id="{EB6AFF42-A11C-BFAE-3A1A-2A18EAC534EC}"/>
              </a:ext>
            </a:extLst>
          </p:cNvPr>
          <p:cNvPicPr>
            <a:picLocks noChangeAspect="1"/>
          </p:cNvPicPr>
          <p:nvPr/>
        </p:nvPicPr>
        <p:blipFill>
          <a:blip r:embed="rId4"/>
          <a:stretch>
            <a:fillRect/>
          </a:stretch>
        </p:blipFill>
        <p:spPr>
          <a:xfrm>
            <a:off x="5941060" y="2851525"/>
            <a:ext cx="2460091" cy="2246490"/>
          </a:xfrm>
          <a:prstGeom prst="rect">
            <a:avLst/>
          </a:prstGeom>
        </p:spPr>
      </p:pic>
      <p:pic>
        <p:nvPicPr>
          <p:cNvPr id="10" name="Picture 9">
            <a:extLst>
              <a:ext uri="{FF2B5EF4-FFF2-40B4-BE49-F238E27FC236}">
                <a16:creationId xmlns:a16="http://schemas.microsoft.com/office/drawing/2014/main" id="{A8F8E46D-10CD-CFAB-8CBB-853CE2D1C3C9}"/>
              </a:ext>
            </a:extLst>
          </p:cNvPr>
          <p:cNvPicPr>
            <a:picLocks noChangeAspect="1"/>
          </p:cNvPicPr>
          <p:nvPr/>
        </p:nvPicPr>
        <p:blipFill>
          <a:blip r:embed="rId5"/>
          <a:stretch>
            <a:fillRect/>
          </a:stretch>
        </p:blipFill>
        <p:spPr>
          <a:xfrm>
            <a:off x="121467" y="2899359"/>
            <a:ext cx="2373760" cy="2290337"/>
          </a:xfrm>
          <a:prstGeom prst="rect">
            <a:avLst/>
          </a:prstGeom>
        </p:spPr>
      </p:pic>
      <p:pic>
        <p:nvPicPr>
          <p:cNvPr id="20" name="Picture 19">
            <a:extLst>
              <a:ext uri="{FF2B5EF4-FFF2-40B4-BE49-F238E27FC236}">
                <a16:creationId xmlns:a16="http://schemas.microsoft.com/office/drawing/2014/main" id="{41934F1A-67B5-4BBA-9D6E-4CDCB9265A37}"/>
              </a:ext>
            </a:extLst>
          </p:cNvPr>
          <p:cNvPicPr>
            <a:picLocks noChangeAspect="1"/>
          </p:cNvPicPr>
          <p:nvPr/>
        </p:nvPicPr>
        <p:blipFill>
          <a:blip r:embed="rId6"/>
          <a:stretch>
            <a:fillRect/>
          </a:stretch>
        </p:blipFill>
        <p:spPr>
          <a:xfrm>
            <a:off x="3277994" y="2994212"/>
            <a:ext cx="1905000" cy="1905000"/>
          </a:xfrm>
          <a:prstGeom prst="rect">
            <a:avLst/>
          </a:prstGeom>
        </p:spPr>
      </p:pic>
      <p:pic>
        <p:nvPicPr>
          <p:cNvPr id="3" name="Picture 2" descr="Info panel picture">
            <a:extLst>
              <a:ext uri="{FF2B5EF4-FFF2-40B4-BE49-F238E27FC236}">
                <a16:creationId xmlns:a16="http://schemas.microsoft.com/office/drawing/2014/main" id="{750F6989-0A2C-0405-E5D0-49313C1B9262}"/>
              </a:ext>
            </a:extLst>
          </p:cNvPr>
          <p:cNvPicPr>
            <a:picLocks noChangeAspect="1"/>
          </p:cNvPicPr>
          <p:nvPr/>
        </p:nvPicPr>
        <p:blipFill>
          <a:blip r:embed="rId7"/>
          <a:stretch>
            <a:fillRect/>
          </a:stretch>
        </p:blipFill>
        <p:spPr>
          <a:xfrm>
            <a:off x="9620249" y="1881187"/>
            <a:ext cx="1666877" cy="1809751"/>
          </a:xfrm>
          <a:prstGeom prst="rect">
            <a:avLst/>
          </a:prstGeom>
        </p:spPr>
      </p:pic>
      <p:sp>
        <p:nvSpPr>
          <p:cNvPr id="6" name="TextBox 5">
            <a:extLst>
              <a:ext uri="{FF2B5EF4-FFF2-40B4-BE49-F238E27FC236}">
                <a16:creationId xmlns:a16="http://schemas.microsoft.com/office/drawing/2014/main" id="{C5FD785B-1D4F-D76E-0E97-10E636AC20E2}"/>
              </a:ext>
            </a:extLst>
          </p:cNvPr>
          <p:cNvSpPr txBox="1"/>
          <p:nvPr/>
        </p:nvSpPr>
        <p:spPr>
          <a:xfrm>
            <a:off x="9179179" y="1331064"/>
            <a:ext cx="2549842" cy="584775"/>
          </a:xfrm>
          <a:prstGeom prst="rect">
            <a:avLst/>
          </a:prstGeom>
          <a:noFill/>
        </p:spPr>
        <p:txBody>
          <a:bodyPr wrap="square" lIns="91440" tIns="45720" rIns="91440" bIns="45720" rtlCol="0" anchor="t">
            <a:spAutoFit/>
          </a:bodyPr>
          <a:lstStyle/>
          <a:p>
            <a:pPr algn="ctr"/>
            <a:r>
              <a:rPr lang="en-GB" sz="3200" b="1">
                <a:solidFill>
                  <a:srgbClr val="00B0F0"/>
                </a:solidFill>
                <a:ea typeface="Calibri"/>
                <a:cs typeface="Calibri"/>
              </a:rPr>
              <a:t>Mr </a:t>
            </a:r>
            <a:r>
              <a:rPr lang="en-GB" sz="3200" b="1" err="1">
                <a:solidFill>
                  <a:srgbClr val="00B0F0"/>
                </a:solidFill>
                <a:ea typeface="Calibri"/>
                <a:cs typeface="Calibri"/>
              </a:rPr>
              <a:t>Vilanculos</a:t>
            </a:r>
          </a:p>
        </p:txBody>
      </p:sp>
    </p:spTree>
    <p:extLst>
      <p:ext uri="{BB962C8B-B14F-4D97-AF65-F5344CB8AC3E}">
        <p14:creationId xmlns:p14="http://schemas.microsoft.com/office/powerpoint/2010/main" val="1861327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3C4D04-6ACC-6E44-F27E-E3FD2311B4D3}"/>
              </a:ext>
            </a:extLst>
          </p:cNvPr>
          <p:cNvSpPr txBox="1"/>
          <p:nvPr/>
        </p:nvSpPr>
        <p:spPr>
          <a:xfrm>
            <a:off x="554885" y="1354433"/>
            <a:ext cx="848578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200">
              <a:latin typeface="Bahnschrift"/>
              <a:cs typeface="Calibri"/>
            </a:endParaRPr>
          </a:p>
          <a:p>
            <a:r>
              <a:rPr lang="en-US" sz="3200">
                <a:latin typeface="Bahnschrift"/>
                <a:cs typeface="Calibri"/>
              </a:rPr>
              <a:t>Promote....</a:t>
            </a:r>
            <a:endParaRPr lang="en-US" sz="3200">
              <a:latin typeface="Bahnschrift"/>
              <a:ea typeface="Calibri"/>
              <a:cs typeface="Calibri"/>
            </a:endParaRPr>
          </a:p>
          <a:p>
            <a:endParaRPr lang="en-US" sz="3200">
              <a:latin typeface="Bahnschrift"/>
              <a:cs typeface="Calibri"/>
            </a:endParaRPr>
          </a:p>
          <a:p>
            <a:r>
              <a:rPr lang="en-US" sz="3200">
                <a:latin typeface="Bahnschrift"/>
                <a:cs typeface="Calibri"/>
              </a:rPr>
              <a:t>Positivity</a:t>
            </a:r>
            <a:endParaRPr lang="en-US" sz="3200">
              <a:latin typeface="Bahnschrift"/>
              <a:ea typeface="Calibri"/>
              <a:cs typeface="Calibri"/>
            </a:endParaRPr>
          </a:p>
          <a:p>
            <a:r>
              <a:rPr lang="en-US" sz="3200">
                <a:latin typeface="Bahnschrift"/>
                <a:cs typeface="Calibri"/>
              </a:rPr>
              <a:t>Leadership</a:t>
            </a:r>
            <a:endParaRPr lang="en-US" sz="3200">
              <a:latin typeface="Bahnschrift"/>
              <a:ea typeface="Calibri"/>
              <a:cs typeface="Calibri"/>
            </a:endParaRPr>
          </a:p>
          <a:p>
            <a:r>
              <a:rPr lang="en-US" sz="3200">
                <a:latin typeface="Bahnschrift"/>
                <a:cs typeface="Calibri"/>
              </a:rPr>
              <a:t>Care</a:t>
            </a:r>
            <a:endParaRPr lang="en-US" sz="3200">
              <a:latin typeface="Bahnschrift"/>
              <a:ea typeface="Calibri"/>
              <a:cs typeface="Calibri"/>
            </a:endParaRPr>
          </a:p>
          <a:p>
            <a:r>
              <a:rPr lang="en-US" sz="3200">
                <a:latin typeface="Bahnschrift"/>
                <a:cs typeface="Calibri"/>
              </a:rPr>
              <a:t>Resilience </a:t>
            </a:r>
            <a:endParaRPr lang="en-US" sz="3200">
              <a:latin typeface="Bahnschrift"/>
              <a:ea typeface="Calibri"/>
              <a:cs typeface="Calibri"/>
            </a:endParaRPr>
          </a:p>
          <a:p>
            <a:r>
              <a:rPr lang="en-US" sz="3200">
                <a:latin typeface="Bahnschrift"/>
                <a:cs typeface="Calibri"/>
              </a:rPr>
              <a:t>Dedication </a:t>
            </a:r>
            <a:endParaRPr lang="en-US" sz="3200">
              <a:latin typeface="Bahnschrift"/>
              <a:ea typeface="Calibri"/>
              <a:cs typeface="Calibri"/>
            </a:endParaRPr>
          </a:p>
        </p:txBody>
      </p:sp>
      <p:sp>
        <p:nvSpPr>
          <p:cNvPr id="11" name="TextBox 10">
            <a:extLst>
              <a:ext uri="{FF2B5EF4-FFF2-40B4-BE49-F238E27FC236}">
                <a16:creationId xmlns:a16="http://schemas.microsoft.com/office/drawing/2014/main" id="{FB6B7D6F-0C43-48B8-A96E-49DB7DF2616E}"/>
              </a:ext>
            </a:extLst>
          </p:cNvPr>
          <p:cNvSpPr txBox="1"/>
          <p:nvPr/>
        </p:nvSpPr>
        <p:spPr>
          <a:xfrm>
            <a:off x="2043289" y="304348"/>
            <a:ext cx="9469648" cy="646331"/>
          </a:xfrm>
          <a:prstGeom prst="rect">
            <a:avLst/>
          </a:prstGeom>
          <a:noFill/>
        </p:spPr>
        <p:txBody>
          <a:bodyPr wrap="square">
            <a:spAutoFit/>
          </a:bodyPr>
          <a:lstStyle/>
          <a:p>
            <a:r>
              <a:rPr lang="en-US" sz="3600" b="1">
                <a:latin typeface="Bahnschrift"/>
                <a:cs typeface="Calibri"/>
              </a:rPr>
              <a:t>How can I help my child succeed in Year 7? </a:t>
            </a:r>
            <a:endParaRPr lang="en-US" sz="3600" b="1">
              <a:latin typeface="Bahnschrift"/>
              <a:ea typeface="Calibri"/>
              <a:cs typeface="Calibri"/>
            </a:endParaRPr>
          </a:p>
        </p:txBody>
      </p:sp>
      <p:pic>
        <p:nvPicPr>
          <p:cNvPr id="8" name="Picture 6" descr="A group of people in uniform playing with a blue ball&#10;&#10;Description automatically generated">
            <a:extLst>
              <a:ext uri="{FF2B5EF4-FFF2-40B4-BE49-F238E27FC236}">
                <a16:creationId xmlns:a16="http://schemas.microsoft.com/office/drawing/2014/main" id="{621A2E45-FED2-4BE7-A7E7-D0A2408C1686}"/>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7802" b="780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799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E1CBA3-1288-B743-3718-CDC2AD1E0073}"/>
              </a:ext>
            </a:extLst>
          </p:cNvPr>
          <p:cNvSpPr txBox="1"/>
          <p:nvPr/>
        </p:nvSpPr>
        <p:spPr>
          <a:xfrm>
            <a:off x="353353" y="2059775"/>
            <a:ext cx="6943223"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latin typeface="Bahnschrift"/>
                <a:cs typeface="Calibri"/>
              </a:rPr>
              <a:t>Uniform</a:t>
            </a:r>
          </a:p>
          <a:p>
            <a:r>
              <a:rPr lang="en-US" sz="4000">
                <a:latin typeface="Bahnschrift"/>
                <a:cs typeface="Calibri"/>
              </a:rPr>
              <a:t>Mobile phones</a:t>
            </a:r>
          </a:p>
          <a:p>
            <a:r>
              <a:rPr lang="en-US" sz="4000">
                <a:latin typeface="Bahnschrift"/>
                <a:cs typeface="Calibri"/>
              </a:rPr>
              <a:t>Equipment </a:t>
            </a:r>
          </a:p>
          <a:p>
            <a:r>
              <a:rPr lang="en-US" sz="4000">
                <a:latin typeface="Bahnschrift"/>
                <a:cs typeface="Calibri"/>
              </a:rPr>
              <a:t>Homework </a:t>
            </a:r>
          </a:p>
        </p:txBody>
      </p:sp>
      <p:sp>
        <p:nvSpPr>
          <p:cNvPr id="13" name="TextBox 12">
            <a:extLst>
              <a:ext uri="{FF2B5EF4-FFF2-40B4-BE49-F238E27FC236}">
                <a16:creationId xmlns:a16="http://schemas.microsoft.com/office/drawing/2014/main" id="{B92F66FC-3283-44A9-B637-48A99C174908}"/>
              </a:ext>
            </a:extLst>
          </p:cNvPr>
          <p:cNvSpPr txBox="1"/>
          <p:nvPr/>
        </p:nvSpPr>
        <p:spPr>
          <a:xfrm>
            <a:off x="2506133" y="411510"/>
            <a:ext cx="6096000" cy="830997"/>
          </a:xfrm>
          <a:prstGeom prst="rect">
            <a:avLst/>
          </a:prstGeom>
          <a:noFill/>
        </p:spPr>
        <p:txBody>
          <a:bodyPr wrap="square">
            <a:spAutoFit/>
          </a:bodyPr>
          <a:lstStyle/>
          <a:p>
            <a:r>
              <a:rPr lang="en-US" sz="4800">
                <a:latin typeface="Bahnschrift"/>
                <a:cs typeface="Calibri"/>
              </a:rPr>
              <a:t>Our expectations ….</a:t>
            </a:r>
          </a:p>
        </p:txBody>
      </p:sp>
      <p:pic>
        <p:nvPicPr>
          <p:cNvPr id="1026" name="Picture 2" descr="A group of children playing with hula hoops&#10;&#10;Description automatically generated">
            <a:extLst>
              <a:ext uri="{FF2B5EF4-FFF2-40B4-BE49-F238E27FC236}">
                <a16:creationId xmlns:a16="http://schemas.microsoft.com/office/drawing/2014/main" id="{4D9CE76B-4E3E-480E-B505-0B7762ADE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5185" y="2236380"/>
            <a:ext cx="3831816" cy="25545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group of boys in suits standing on a field&#10;&#10;Description automatically generated">
            <a:extLst>
              <a:ext uri="{FF2B5EF4-FFF2-40B4-BE49-F238E27FC236}">
                <a16:creationId xmlns:a16="http://schemas.microsoft.com/office/drawing/2014/main" id="{57676FE8-5680-4C78-B30C-FFCC3D4F8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5422" y="2236380"/>
            <a:ext cx="3831817" cy="2554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903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4741" y="620392"/>
            <a:ext cx="3808268" cy="5504688"/>
          </a:xfrm>
        </p:spPr>
        <p:txBody>
          <a:bodyPr>
            <a:normAutofit/>
          </a:bodyPr>
          <a:lstStyle/>
          <a:p>
            <a:r>
              <a:rPr lang="en-GB" sz="6000" b="1">
                <a:solidFill>
                  <a:schemeClr val="bg1"/>
                </a:solidFill>
                <a:latin typeface="Calibri" panose="020F0502020204030204" pitchFamily="34" charset="0"/>
              </a:rPr>
              <a:t>Our approach</a:t>
            </a:r>
          </a:p>
        </p:txBody>
      </p:sp>
      <p:graphicFrame>
        <p:nvGraphicFramePr>
          <p:cNvPr id="5" name="Content Placeholder 2">
            <a:extLst>
              <a:ext uri="{FF2B5EF4-FFF2-40B4-BE49-F238E27FC236}">
                <a16:creationId xmlns:a16="http://schemas.microsoft.com/office/drawing/2014/main" id="{E974AED7-A687-48A1-B8F5-6873FC14FCBA}"/>
              </a:ext>
            </a:extLst>
          </p:cNvPr>
          <p:cNvGraphicFramePr>
            <a:graphicFrameLocks noGrp="1"/>
          </p:cNvGraphicFramePr>
          <p:nvPr>
            <p:ph idx="1"/>
            <p:extLst>
              <p:ext uri="{D42A27DB-BD31-4B8C-83A1-F6EECF244321}">
                <p14:modId xmlns:p14="http://schemas.microsoft.com/office/powerpoint/2010/main" val="2332113340"/>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92507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2046</Words>
  <Application>Microsoft Office PowerPoint</Application>
  <PresentationFormat>Widescreen</PresentationFormat>
  <Paragraphs>312</Paragraphs>
  <Slides>37</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37</vt:i4>
      </vt:variant>
    </vt:vector>
  </HeadingPairs>
  <TitlesOfParts>
    <vt:vector size="47" baseType="lpstr">
      <vt:lpstr>Arial</vt:lpstr>
      <vt:lpstr>Bahnschrift</vt:lpstr>
      <vt:lpstr>Calibri</vt:lpstr>
      <vt:lpstr>Calibri Light</vt:lpstr>
      <vt:lpstr>Copperplate Gothic Bold</vt:lpstr>
      <vt:lpstr>inherit</vt:lpstr>
      <vt:lpstr>Times New Roman</vt:lpstr>
      <vt:lpstr>Wingdings</vt:lpstr>
      <vt:lpstr>Office Theme</vt:lpstr>
      <vt:lpstr>2_Office Theme</vt:lpstr>
      <vt:lpstr> Year 7 Parents Information Evening</vt:lpstr>
      <vt:lpstr>PowerPoint Presentation</vt:lpstr>
      <vt:lpstr>PowerPoint Presentation</vt:lpstr>
      <vt:lpstr>PowerPoint Presentation</vt:lpstr>
      <vt:lpstr>PowerPoint Presentation</vt:lpstr>
      <vt:lpstr>Form Tutors</vt:lpstr>
      <vt:lpstr>PowerPoint Presentation</vt:lpstr>
      <vt:lpstr>PowerPoint Presentation</vt:lpstr>
      <vt:lpstr>Our approach</vt:lpstr>
      <vt:lpstr>Assessment within Grades 9 - 1</vt:lpstr>
      <vt:lpstr>Go 4 Schools </vt:lpstr>
      <vt:lpstr>Reporting to Pupils</vt:lpstr>
      <vt:lpstr>Reporting to Parents</vt:lpstr>
      <vt:lpstr>Homework</vt:lpstr>
      <vt:lpstr> Year 7 English</vt:lpstr>
      <vt:lpstr>Churchmead School Y7 English</vt:lpstr>
      <vt:lpstr>PowerPoint Presentation</vt:lpstr>
      <vt:lpstr>Assessment in English</vt:lpstr>
      <vt:lpstr>PowerPoint Presentation</vt:lpstr>
      <vt:lpstr>PowerPoint Presentation</vt:lpstr>
      <vt:lpstr>PowerPoint Presentation</vt:lpstr>
      <vt:lpstr>Mathematics</vt:lpstr>
      <vt:lpstr>PowerPoint Presentation</vt:lpstr>
      <vt:lpstr>PowerPoint Presentation</vt:lpstr>
      <vt:lpstr>Homework</vt:lpstr>
      <vt:lpstr>Assessments</vt:lpstr>
      <vt:lpstr>PowerPoint Presentation</vt:lpstr>
      <vt:lpstr>Aim</vt:lpstr>
      <vt:lpstr>PowerPoint Presentation</vt:lpstr>
      <vt:lpstr>Classwork, Homework and Assessment</vt:lpstr>
      <vt:lpstr>PowerPoint Presentation</vt:lpstr>
      <vt:lpstr>PowerPoint Presentation</vt:lpstr>
      <vt:lpstr>PowerPoint Presentation</vt:lpstr>
      <vt:lpstr>Key Dates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After Levels  Believe to Achieve</dc:title>
  <dc:creator>Nicola Reidy</dc:creator>
  <cp:lastModifiedBy>Drew Morgan-Watts</cp:lastModifiedBy>
  <cp:revision>1</cp:revision>
  <cp:lastPrinted>2022-09-22T10:41:12Z</cp:lastPrinted>
  <dcterms:created xsi:type="dcterms:W3CDTF">2015-09-21T06:46:20Z</dcterms:created>
  <dcterms:modified xsi:type="dcterms:W3CDTF">2024-09-27T11:25:09Z</dcterms:modified>
</cp:coreProperties>
</file>