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AA0D-D96E-4B79-A46F-F5E89C0F9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8280F-3AC7-499D-B5ED-7CF995392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78EB-B53B-4C1C-8B06-CB95B045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0DABA-D2AA-4CA2-B5C7-5607DCF6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360CB-93AD-4824-BDED-E20616B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427C-EB98-485C-920B-D47B052E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D6ADA-B806-451D-B60B-FC06D59F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B3F2-94BF-4549-BCDF-CCBE864F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1BC34-DC1B-470F-99D1-E2B5BD36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289C-786E-4298-8A6E-BE260B76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EE8A7-DFD3-43C5-A7DC-E439710AF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561DF-9BFC-4241-A1B0-D8DED61B9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0747-34EF-49C2-A26E-FE23513D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A89F-387E-4232-9BF0-EF6DF1D9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2336-9A63-42BD-83B5-23116A79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8F68-7478-4C74-8079-67380A8B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C0B6-5121-4A13-AFF5-841BAEC89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CF1A-6871-49EE-B103-73930192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E7C23-67AE-4F08-82B7-C10020F2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B7A22-5236-45DA-B31F-5F0A7951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A9A5-B3C7-4A39-BCC2-5E9FA933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D3AD5-EAD8-4534-9193-50DA07C4B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70D1-71C9-4CBE-84B6-5CB1455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DA74A-2B38-4390-88B6-5F91692C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68D18-B0EC-4AB4-88A8-B4A8E140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17B7-527B-40F7-915F-413B877F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A8DE-C646-4308-BF32-96E735199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D83AF-4ED6-4B69-967F-90DADE5D8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3A6C-5BA9-4FEC-A7DF-D82907C8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FE13C-498B-49DD-9F30-3B2AC881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72B3-206C-4174-AAB0-03F374A9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BF2B-0416-4AF1-B9A3-BB6E6AB5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9689-7C87-4982-9907-FEB40F7C9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ECCD2-D622-46C9-8F1F-00182AA98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2978A-C035-4D32-AAAE-D1DC26040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CA3FF-42F3-4A4F-98F9-181C44EA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95378-98BA-42A9-94B5-8F9AFBF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EE055-CBF9-4A72-B026-D1EC4DE8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9248C-4950-4967-86C7-C1BF467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48CF-CF0C-471F-AB49-C7FCF170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BC6D9-731F-4988-881A-A135D307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025CB-06B0-40C5-8EDE-13B190E6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EC110-1439-4B1A-AA5E-B43DD35F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4B154-F43F-4001-BF28-C6381125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1853D-A79A-4968-A6D2-D091D4AC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5F122-9311-498D-9A7E-F28A63C7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5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ABC7-572B-492D-9F2B-9B37AC9A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56D7-B33C-437A-9619-A5384F41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02634-13CF-4A3D-9A40-E9F2ACCCA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C90C2-744E-4261-BE3E-BB40C083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63DD5-28BE-48D5-9C45-62D8B2D6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BB908-C1B5-4164-A067-785E5E34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CA42-F5D1-41FA-B390-363ADFCB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CC7EA-F455-4ACC-A82B-519C56A79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D82E8-009C-42FE-B3FD-2BF8A6DE7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17D6-3900-4C57-9C35-FBB8E858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41286-F19B-40E2-AEA5-F1D8B036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48942-ADAE-453E-B467-E46D5007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F0AC8-BE1B-46B2-BF43-D761D42F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C2E7B-9F2F-4E0B-A2BA-788D276B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AB243-FA03-44DB-8CFB-615CA43A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2ECA-CADF-427C-90A3-CE04A40E9780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6320-C8D6-430A-BFC1-4C68A844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8C9FF-9BD6-4BEE-A4A9-85FBBCA2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12E0-1410-4B9F-AEB5-C55C609A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3">
            <a:extLst>
              <a:ext uri="{FF2B5EF4-FFF2-40B4-BE49-F238E27FC236}">
                <a16:creationId xmlns:a16="http://schemas.microsoft.com/office/drawing/2014/main" id="{066571D7-E574-4956-87CC-812D9769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5" y="33493"/>
            <a:ext cx="556925" cy="4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C13CB-6F71-437E-B4C4-3266D7929ADA}"/>
              </a:ext>
            </a:extLst>
          </p:cNvPr>
          <p:cNvSpPr/>
          <p:nvPr/>
        </p:nvSpPr>
        <p:spPr>
          <a:xfrm>
            <a:off x="552894" y="33492"/>
            <a:ext cx="3051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err="1">
                <a:solidFill>
                  <a:srgbClr val="2F5496"/>
                </a:solidFill>
                <a:latin typeface="Copperplate Gothic Light" panose="020E05070202060204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Churchmead</a:t>
            </a:r>
            <a:r>
              <a:rPr lang="en-GB" altLang="en-US" sz="1400" b="1" dirty="0">
                <a:solidFill>
                  <a:srgbClr val="2F5496"/>
                </a:solidFill>
                <a:latin typeface="Copperplate Gothic Light" panose="020E05070202060204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School</a:t>
            </a:r>
            <a:r>
              <a:rPr lang="en-GB" altLang="en-US" sz="1400" dirty="0">
                <a:solidFill>
                  <a:srgbClr val="2F549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opperplate Gothic Bold" panose="020E07050202060204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Believe to Achieve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C9949-4AC7-4C98-B89C-CFD36DCE09AB}"/>
              </a:ext>
            </a:extLst>
          </p:cNvPr>
          <p:cNvSpPr/>
          <p:nvPr/>
        </p:nvSpPr>
        <p:spPr>
          <a:xfrm>
            <a:off x="256776" y="575899"/>
            <a:ext cx="2477386" cy="7123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5D6F3-2FD7-4FF6-BC73-E3EF335781EE}"/>
              </a:ext>
            </a:extLst>
          </p:cNvPr>
          <p:cNvSpPr txBox="1"/>
          <p:nvPr/>
        </p:nvSpPr>
        <p:spPr>
          <a:xfrm>
            <a:off x="256776" y="608923"/>
            <a:ext cx="261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Year </a:t>
            </a:r>
            <a:r>
              <a:rPr lang="en-US" b="1" dirty="0" smtClean="0">
                <a:solidFill>
                  <a:srgbClr val="002060"/>
                </a:solidFill>
              </a:rPr>
              <a:t>7: Non-Fiction Knowledge </a:t>
            </a:r>
            <a:r>
              <a:rPr lang="en-US" b="1" dirty="0">
                <a:solidFill>
                  <a:srgbClr val="002060"/>
                </a:solidFill>
              </a:rPr>
              <a:t>Mat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BCC7E-2D1B-4921-9034-7CA357B436CE}"/>
              </a:ext>
            </a:extLst>
          </p:cNvPr>
          <p:cNvSpPr/>
          <p:nvPr/>
        </p:nvSpPr>
        <p:spPr>
          <a:xfrm>
            <a:off x="256776" y="1417319"/>
            <a:ext cx="2611997" cy="40233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8C4C3-BBE3-4CAF-84E6-9863E92D2202}"/>
              </a:ext>
            </a:extLst>
          </p:cNvPr>
          <p:cNvSpPr txBox="1"/>
          <p:nvPr/>
        </p:nvSpPr>
        <p:spPr>
          <a:xfrm>
            <a:off x="256777" y="1417321"/>
            <a:ext cx="247738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Form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100" b="1" dirty="0">
                <a:solidFill>
                  <a:srgbClr val="002060"/>
                </a:solidFill>
              </a:rPr>
              <a:t>(Layout, text type and Purpose)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Newspaper Article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Review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Letter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Leaflet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Speech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Transcript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Report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Advertisement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Autobiography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Biography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Journal/Diary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Argument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271947-C327-4E37-A882-ED38645132D7}"/>
              </a:ext>
            </a:extLst>
          </p:cNvPr>
          <p:cNvSpPr/>
          <p:nvPr/>
        </p:nvSpPr>
        <p:spPr>
          <a:xfrm>
            <a:off x="2958908" y="107388"/>
            <a:ext cx="2960370" cy="53541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19F06-EAD5-4DCD-A890-D3B38D706BC0}"/>
              </a:ext>
            </a:extLst>
          </p:cNvPr>
          <p:cNvSpPr txBox="1"/>
          <p:nvPr/>
        </p:nvSpPr>
        <p:spPr>
          <a:xfrm>
            <a:off x="3074826" y="245304"/>
            <a:ext cx="29345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Language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Archaic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Personal Pronoun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Adjectives/Nouns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Hyperbole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Alliteration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Verb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imile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Metaphor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AFOREST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Adverb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Structure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Repetition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L</a:t>
            </a:r>
            <a:r>
              <a:rPr lang="en-US" b="1" dirty="0" smtClean="0">
                <a:solidFill>
                  <a:srgbClr val="002060"/>
                </a:solidFill>
              </a:rPr>
              <a:t>ists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Paragraph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Suspense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Sentence types and functions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Contrast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8E14F1-414A-429A-8970-9C4D639436C1}"/>
              </a:ext>
            </a:extLst>
          </p:cNvPr>
          <p:cNvSpPr/>
          <p:nvPr/>
        </p:nvSpPr>
        <p:spPr>
          <a:xfrm>
            <a:off x="6009413" y="107388"/>
            <a:ext cx="2960370" cy="36933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0FB8E-9555-4469-B216-BF478E14696B}"/>
              </a:ext>
            </a:extLst>
          </p:cNvPr>
          <p:cNvSpPr txBox="1"/>
          <p:nvPr/>
        </p:nvSpPr>
        <p:spPr>
          <a:xfrm>
            <a:off x="5962571" y="107388"/>
            <a:ext cx="28737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SPAG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Apostrophes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Negative Pre-Fixes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Commas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Rules for adding ‘LY’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Hyphens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‘GHT’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Parenthesis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Prefixes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Homophones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Spelling: ‘IE’ or ‘EI’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Quotation </a:t>
            </a:r>
            <a:r>
              <a:rPr lang="en-US" b="1" dirty="0" smtClean="0">
                <a:solidFill>
                  <a:srgbClr val="002060"/>
                </a:solidFill>
              </a:rPr>
              <a:t>Marks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Semi-colons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B6475E-2526-43D8-8FA1-D3265A3A78FD}"/>
              </a:ext>
            </a:extLst>
          </p:cNvPr>
          <p:cNvSpPr/>
          <p:nvPr/>
        </p:nvSpPr>
        <p:spPr>
          <a:xfrm>
            <a:off x="9056370" y="107387"/>
            <a:ext cx="3022705" cy="57172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72734A-9259-4FBA-9445-D77D57A669DF}"/>
              </a:ext>
            </a:extLst>
          </p:cNvPr>
          <p:cNvSpPr txBox="1"/>
          <p:nvPr/>
        </p:nvSpPr>
        <p:spPr>
          <a:xfrm>
            <a:off x="9056370" y="107388"/>
            <a:ext cx="2960370" cy="533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31356-F545-427A-8C00-C136A916FE10}"/>
              </a:ext>
            </a:extLst>
          </p:cNvPr>
          <p:cNvSpPr txBox="1"/>
          <p:nvPr/>
        </p:nvSpPr>
        <p:spPr>
          <a:xfrm>
            <a:off x="9142957" y="107388"/>
            <a:ext cx="2792266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Key Knowledge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sz="1050" b="1" dirty="0">
                <a:solidFill>
                  <a:srgbClr val="002060"/>
                </a:solidFill>
              </a:rPr>
              <a:t>(definitions/subject terminology)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Stereotype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Purpose/Audience and Form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Select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Explicit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Implicit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Point, Evidence and Explanation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Technique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Evaluate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Perspectives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Contrast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Analysis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Connotation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Effect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Emphasis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Tone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Description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Synthesis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01712C-5482-4B5F-BA1E-BB12E3C7F6D1}"/>
              </a:ext>
            </a:extLst>
          </p:cNvPr>
          <p:cNvSpPr/>
          <p:nvPr/>
        </p:nvSpPr>
        <p:spPr>
          <a:xfrm>
            <a:off x="256777" y="5556916"/>
            <a:ext cx="4703844" cy="11936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899CF-47F7-4D13-BCB9-57974AD9A3C7}"/>
              </a:ext>
            </a:extLst>
          </p:cNvPr>
          <p:cNvSpPr txBox="1"/>
          <p:nvPr/>
        </p:nvSpPr>
        <p:spPr>
          <a:xfrm>
            <a:off x="256774" y="5599450"/>
            <a:ext cx="3595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Vocabulary/Discourse Markers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In comparison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On the other hand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However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C82CCC-CF9C-445F-9320-69338984E90B}"/>
              </a:ext>
            </a:extLst>
          </p:cNvPr>
          <p:cNvSpPr txBox="1"/>
          <p:nvPr/>
        </p:nvSpPr>
        <p:spPr>
          <a:xfrm>
            <a:off x="3279367" y="5827282"/>
            <a:ext cx="181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As well 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Furthermore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In addition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3EC023-6447-4551-9AC7-0A3B7CD65EE7}"/>
              </a:ext>
            </a:extLst>
          </p:cNvPr>
          <p:cNvSpPr/>
          <p:nvPr/>
        </p:nvSpPr>
        <p:spPr>
          <a:xfrm>
            <a:off x="9056370" y="5827282"/>
            <a:ext cx="3022705" cy="103071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58E137-6F7B-4D80-9F3A-9A04330279B9}"/>
              </a:ext>
            </a:extLst>
          </p:cNvPr>
          <p:cNvSpPr txBox="1"/>
          <p:nvPr/>
        </p:nvSpPr>
        <p:spPr>
          <a:xfrm>
            <a:off x="9047117" y="5901282"/>
            <a:ext cx="287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SITE                   </a:t>
            </a:r>
            <a:r>
              <a:rPr lang="en-US" sz="1400" b="1" dirty="0" smtClean="0">
                <a:solidFill>
                  <a:srgbClr val="002060"/>
                </a:solidFill>
              </a:rPr>
              <a:t>Setting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Ideas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Themes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Events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D2B0CF-DC14-4F8B-9781-B8FDD6A3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196" y="3850453"/>
            <a:ext cx="2873783" cy="1611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E5CB84-6DA0-4AFD-B5B1-9BFDD9D73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356" y="2137618"/>
            <a:ext cx="530634" cy="8907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D7D112-D9EA-4D34-9DFA-A42FECB53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290" y="4236395"/>
            <a:ext cx="774700" cy="1195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088F4B-B82E-426A-A9B1-2EB982A0D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476" y="3028325"/>
            <a:ext cx="666012" cy="87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0FE717-B82C-4234-A1FB-44BE8C6AA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317" y="3092972"/>
            <a:ext cx="1266825" cy="8063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3239B3-DDE2-495C-9C51-32E3EF3FB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4750" y="2090164"/>
            <a:ext cx="1488995" cy="5881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EBA754C-46BF-4F0A-A9BE-8E641D95C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1897" y="3028325"/>
            <a:ext cx="898628" cy="135121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E7F2686-F844-4927-9706-C8EED55C89DC}"/>
              </a:ext>
            </a:extLst>
          </p:cNvPr>
          <p:cNvSpPr/>
          <p:nvPr/>
        </p:nvSpPr>
        <p:spPr>
          <a:xfrm>
            <a:off x="5047208" y="5556916"/>
            <a:ext cx="3789146" cy="1176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A141B1-D57D-476B-BA0B-464DB56912E5}"/>
              </a:ext>
            </a:extLst>
          </p:cNvPr>
          <p:cNvSpPr txBox="1"/>
          <p:nvPr/>
        </p:nvSpPr>
        <p:spPr>
          <a:xfrm>
            <a:off x="5033246" y="5572895"/>
            <a:ext cx="1865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2060"/>
                </a:solidFill>
              </a:rPr>
              <a:t>Vocabulary to evaluate</a:t>
            </a:r>
            <a:r>
              <a:rPr lang="en-US" sz="14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Powerfully	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Effectively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Emotively 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D44FBB-1B5F-4C68-90BC-9C3B04A79FFD}"/>
              </a:ext>
            </a:extLst>
          </p:cNvPr>
          <p:cNvSpPr txBox="1"/>
          <p:nvPr/>
        </p:nvSpPr>
        <p:spPr>
          <a:xfrm>
            <a:off x="5905755" y="5998131"/>
            <a:ext cx="193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Emotively 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Creatively 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Successfully</a:t>
            </a:r>
          </a:p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834910F-4C4D-46EF-9D0F-A532B5F766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5469" y="5708752"/>
            <a:ext cx="1357016" cy="8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151</Words>
  <Application>Microsoft Office PowerPoint</Application>
  <PresentationFormat>Widescreen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Copperplate Gothic Bold</vt:lpstr>
      <vt:lpstr>Copperplate Gothic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Verinder Kaur</dc:creator>
  <cp:lastModifiedBy>Louisa Ovenden</cp:lastModifiedBy>
  <cp:revision>12</cp:revision>
  <dcterms:created xsi:type="dcterms:W3CDTF">2019-10-24T09:16:29Z</dcterms:created>
  <dcterms:modified xsi:type="dcterms:W3CDTF">2021-06-05T11:06:45Z</dcterms:modified>
</cp:coreProperties>
</file>