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0" r:id="rId2"/>
    <p:sldId id="257" r:id="rId3"/>
    <p:sldId id="266" r:id="rId4"/>
    <p:sldId id="271" r:id="rId5"/>
    <p:sldId id="272" r:id="rId6"/>
    <p:sldId id="264" r:id="rId7"/>
    <p:sldId id="263" r:id="rId8"/>
    <p:sldId id="262" r:id="rId9"/>
    <p:sldId id="258" r:id="rId10"/>
    <p:sldId id="261" r:id="rId11"/>
    <p:sldId id="267" r:id="rId12"/>
    <p:sldId id="273" r:id="rId13"/>
    <p:sldId id="265" r:id="rId14"/>
    <p:sldId id="268" r:id="rId15"/>
    <p:sldId id="259" r:id="rId16"/>
    <p:sldId id="274" r:id="rId17"/>
    <p:sldId id="260" r:id="rId18"/>
    <p:sldId id="270" r:id="rId19"/>
    <p:sldId id="269" r:id="rId20"/>
    <p:sldId id="275" r:id="rId21"/>
    <p:sldId id="256"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1" r:id="rId3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6638228-D5FB-4A8F-800C-5AD9D5EC6BB2}" type="datetimeFigureOut">
              <a:rPr lang="en-GB" smtClean="0"/>
              <a:t>18/03/2020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2EC4361-051C-4B14-93F1-E752A2D93DDF}" type="slidenum">
              <a:rPr lang="en-GB" smtClean="0"/>
              <a:t>‹#›</a:t>
            </a:fld>
            <a:endParaRPr lang="en-GB"/>
          </a:p>
        </p:txBody>
      </p:sp>
    </p:spTree>
    <p:extLst>
      <p:ext uri="{BB962C8B-B14F-4D97-AF65-F5344CB8AC3E}">
        <p14:creationId xmlns:p14="http://schemas.microsoft.com/office/powerpoint/2010/main" val="210623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ysP-zwpOrX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altLang="en-US" dirty="0">
                <a:hlinkClick r:id="rId3"/>
              </a:rPr>
              <a:t>http://www.youtube.com/watch?v=ysP-zwpOrXg</a:t>
            </a:r>
            <a:endParaRPr lang="en-US" altLang="en-US" dirty="0"/>
          </a:p>
          <a:p>
            <a:pPr marL="0" indent="0">
              <a:buFont typeface="Arial" pitchFamily="34" charset="0"/>
              <a:buNone/>
            </a:pPr>
            <a:r>
              <a:rPr lang="en-US" altLang="en-US" b="1" dirty="0">
                <a:solidFill>
                  <a:srgbClr val="FF0000"/>
                </a:solidFill>
                <a:latin typeface="Comic Sans MS" pitchFamily="66" charset="0"/>
              </a:rPr>
              <a:t>Play clip from 5:30-9.30 (4  mins)</a:t>
            </a:r>
          </a:p>
          <a:p>
            <a:r>
              <a:rPr lang="en-GB" dirty="0"/>
              <a:t>Where did it start? Label on map</a:t>
            </a:r>
          </a:p>
          <a:p>
            <a:r>
              <a:rPr lang="en-GB" dirty="0"/>
              <a:t>What</a:t>
            </a:r>
            <a:r>
              <a:rPr lang="en-GB" baseline="0" dirty="0"/>
              <a:t> countries has is spread to?</a:t>
            </a:r>
          </a:p>
          <a:p>
            <a:r>
              <a:rPr lang="en-GB" baseline="0" dirty="0"/>
              <a:t>What countries have the largest population of Muslims?</a:t>
            </a:r>
            <a:endParaRPr lang="en-GB" dirty="0"/>
          </a:p>
        </p:txBody>
      </p:sp>
      <p:sp>
        <p:nvSpPr>
          <p:cNvPr id="4" name="Slide Number Placeholder 3"/>
          <p:cNvSpPr>
            <a:spLocks noGrp="1"/>
          </p:cNvSpPr>
          <p:nvPr>
            <p:ph type="sldNum" sz="quarter" idx="10"/>
          </p:nvPr>
        </p:nvSpPr>
        <p:spPr/>
        <p:txBody>
          <a:bodyPr/>
          <a:lstStyle/>
          <a:p>
            <a:fld id="{0A384C07-DCE4-49F8-85A4-5D0B59051596}" type="slidenum">
              <a:rPr lang="en-GB" smtClean="0"/>
              <a:t>5</a:t>
            </a:fld>
            <a:endParaRPr lang="en-GB"/>
          </a:p>
        </p:txBody>
      </p:sp>
    </p:spTree>
    <p:extLst>
      <p:ext uri="{BB962C8B-B14F-4D97-AF65-F5344CB8AC3E}">
        <p14:creationId xmlns:p14="http://schemas.microsoft.com/office/powerpoint/2010/main" val="295601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to their own map</a:t>
            </a:r>
          </a:p>
        </p:txBody>
      </p:sp>
      <p:sp>
        <p:nvSpPr>
          <p:cNvPr id="4" name="Slide Number Placeholder 3"/>
          <p:cNvSpPr>
            <a:spLocks noGrp="1"/>
          </p:cNvSpPr>
          <p:nvPr>
            <p:ph type="sldNum" sz="quarter" idx="10"/>
          </p:nvPr>
        </p:nvSpPr>
        <p:spPr/>
        <p:txBody>
          <a:bodyPr/>
          <a:lstStyle/>
          <a:p>
            <a:fld id="{0A384C07-DCE4-49F8-85A4-5D0B59051596}" type="slidenum">
              <a:rPr lang="en-GB" smtClean="0"/>
              <a:t>7</a:t>
            </a:fld>
            <a:endParaRPr lang="en-GB"/>
          </a:p>
        </p:txBody>
      </p:sp>
    </p:spTree>
    <p:extLst>
      <p:ext uri="{BB962C8B-B14F-4D97-AF65-F5344CB8AC3E}">
        <p14:creationId xmlns:p14="http://schemas.microsoft.com/office/powerpoint/2010/main" val="87566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Copy down</a:t>
            </a:r>
            <a:r>
              <a:rPr lang="en-GB" baseline="0" dirty="0"/>
              <a:t> where the largest Muslim populations are</a:t>
            </a:r>
            <a:endParaRPr lang="en-GB" dirty="0"/>
          </a:p>
        </p:txBody>
      </p:sp>
      <p:sp>
        <p:nvSpPr>
          <p:cNvPr id="4" name="Slide Number Placeholder 3"/>
          <p:cNvSpPr>
            <a:spLocks noGrp="1"/>
          </p:cNvSpPr>
          <p:nvPr>
            <p:ph type="sldNum" sz="quarter" idx="10"/>
          </p:nvPr>
        </p:nvSpPr>
        <p:spPr/>
        <p:txBody>
          <a:bodyPr/>
          <a:lstStyle/>
          <a:p>
            <a:fld id="{0A384C07-DCE4-49F8-85A4-5D0B59051596}" type="slidenum">
              <a:rPr lang="en-GB" smtClean="0"/>
              <a:t>9</a:t>
            </a:fld>
            <a:endParaRPr lang="en-GB"/>
          </a:p>
        </p:txBody>
      </p:sp>
    </p:spTree>
    <p:extLst>
      <p:ext uri="{BB962C8B-B14F-4D97-AF65-F5344CB8AC3E}">
        <p14:creationId xmlns:p14="http://schemas.microsoft.com/office/powerpoint/2010/main" val="20072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4F90-0345-4B07-A556-7718270DF6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208143-D9F4-4F27-BD52-5D3750C49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3D1E83-23D1-45AF-B168-A1D31467FF36}"/>
              </a:ext>
            </a:extLst>
          </p:cNvPr>
          <p:cNvSpPr>
            <a:spLocks noGrp="1"/>
          </p:cNvSpPr>
          <p:nvPr>
            <p:ph type="dt" sz="half" idx="10"/>
          </p:nvPr>
        </p:nvSpPr>
        <p:spPr/>
        <p:txBody>
          <a:bodyPr/>
          <a:lstStyle/>
          <a:p>
            <a:fld id="{389DB055-4C1E-4B30-9FBC-5C27E686B6F0}" type="datetimeFigureOut">
              <a:rPr lang="en-GB" smtClean="0"/>
              <a:t>18/03/2020</a:t>
            </a:fld>
            <a:endParaRPr lang="en-GB"/>
          </a:p>
        </p:txBody>
      </p:sp>
      <p:sp>
        <p:nvSpPr>
          <p:cNvPr id="5" name="Footer Placeholder 4">
            <a:extLst>
              <a:ext uri="{FF2B5EF4-FFF2-40B4-BE49-F238E27FC236}">
                <a16:creationId xmlns:a16="http://schemas.microsoft.com/office/drawing/2014/main" id="{F575500A-E934-4ED9-AA80-AB3F14DF17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63BD40-BB84-41DC-9EC0-F1CAC47A9149}"/>
              </a:ext>
            </a:extLst>
          </p:cNvPr>
          <p:cNvSpPr>
            <a:spLocks noGrp="1"/>
          </p:cNvSpPr>
          <p:nvPr>
            <p:ph type="sldNum" sz="quarter" idx="12"/>
          </p:nvPr>
        </p:nvSpPr>
        <p:spPr/>
        <p:txBody>
          <a:bodyPr/>
          <a:lstStyle/>
          <a:p>
            <a:fld id="{C781BCCF-7B54-46F7-87F7-7075BCF18AEE}" type="slidenum">
              <a:rPr lang="en-GB" smtClean="0"/>
              <a:t>‹#›</a:t>
            </a:fld>
            <a:endParaRPr lang="en-GB"/>
          </a:p>
        </p:txBody>
      </p:sp>
    </p:spTree>
    <p:extLst>
      <p:ext uri="{BB962C8B-B14F-4D97-AF65-F5344CB8AC3E}">
        <p14:creationId xmlns:p14="http://schemas.microsoft.com/office/powerpoint/2010/main" val="350269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0A778-364D-44A3-B688-CC5F078703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A4B2F0-73EA-4F38-9FBA-F33CDA9A80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1B0773-2FC2-49E7-AF94-A2E510F41411}"/>
              </a:ext>
            </a:extLst>
          </p:cNvPr>
          <p:cNvSpPr>
            <a:spLocks noGrp="1"/>
          </p:cNvSpPr>
          <p:nvPr>
            <p:ph type="dt" sz="half" idx="10"/>
          </p:nvPr>
        </p:nvSpPr>
        <p:spPr/>
        <p:txBody>
          <a:bodyPr/>
          <a:lstStyle/>
          <a:p>
            <a:fld id="{389DB055-4C1E-4B30-9FBC-5C27E686B6F0}" type="datetimeFigureOut">
              <a:rPr lang="en-GB" smtClean="0"/>
              <a:t>18/03/2020</a:t>
            </a:fld>
            <a:endParaRPr lang="en-GB"/>
          </a:p>
        </p:txBody>
      </p:sp>
      <p:sp>
        <p:nvSpPr>
          <p:cNvPr id="5" name="Footer Placeholder 4">
            <a:extLst>
              <a:ext uri="{FF2B5EF4-FFF2-40B4-BE49-F238E27FC236}">
                <a16:creationId xmlns:a16="http://schemas.microsoft.com/office/drawing/2014/main" id="{A5F2F133-9EAB-4170-9EDB-B4CEBED85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5568C0-3198-490B-8781-093A0CFB2CBA}"/>
              </a:ext>
            </a:extLst>
          </p:cNvPr>
          <p:cNvSpPr>
            <a:spLocks noGrp="1"/>
          </p:cNvSpPr>
          <p:nvPr>
            <p:ph type="sldNum" sz="quarter" idx="12"/>
          </p:nvPr>
        </p:nvSpPr>
        <p:spPr/>
        <p:txBody>
          <a:bodyPr/>
          <a:lstStyle/>
          <a:p>
            <a:fld id="{C781BCCF-7B54-46F7-87F7-7075BCF18AEE}" type="slidenum">
              <a:rPr lang="en-GB" smtClean="0"/>
              <a:t>‹#›</a:t>
            </a:fld>
            <a:endParaRPr lang="en-GB"/>
          </a:p>
        </p:txBody>
      </p:sp>
    </p:spTree>
    <p:extLst>
      <p:ext uri="{BB962C8B-B14F-4D97-AF65-F5344CB8AC3E}">
        <p14:creationId xmlns:p14="http://schemas.microsoft.com/office/powerpoint/2010/main" val="255841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DA45D-F926-411D-B31C-2DD4B3BD5F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EDC7A3-EC8E-4AE4-8345-1FDE4C961F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314830-20A5-49BF-8BB9-6B4A8B17AA51}"/>
              </a:ext>
            </a:extLst>
          </p:cNvPr>
          <p:cNvSpPr>
            <a:spLocks noGrp="1"/>
          </p:cNvSpPr>
          <p:nvPr>
            <p:ph type="dt" sz="half" idx="10"/>
          </p:nvPr>
        </p:nvSpPr>
        <p:spPr/>
        <p:txBody>
          <a:bodyPr/>
          <a:lstStyle/>
          <a:p>
            <a:fld id="{389DB055-4C1E-4B30-9FBC-5C27E686B6F0}" type="datetimeFigureOut">
              <a:rPr lang="en-GB" smtClean="0"/>
              <a:t>18/03/2020</a:t>
            </a:fld>
            <a:endParaRPr lang="en-GB"/>
          </a:p>
        </p:txBody>
      </p:sp>
      <p:sp>
        <p:nvSpPr>
          <p:cNvPr id="5" name="Footer Placeholder 4">
            <a:extLst>
              <a:ext uri="{FF2B5EF4-FFF2-40B4-BE49-F238E27FC236}">
                <a16:creationId xmlns:a16="http://schemas.microsoft.com/office/drawing/2014/main" id="{BC7262FD-DD3C-4FB0-9F0A-9F405AF620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E42A7C-3FA1-4A96-8EFE-35F76D77576A}"/>
              </a:ext>
            </a:extLst>
          </p:cNvPr>
          <p:cNvSpPr>
            <a:spLocks noGrp="1"/>
          </p:cNvSpPr>
          <p:nvPr>
            <p:ph type="sldNum" sz="quarter" idx="12"/>
          </p:nvPr>
        </p:nvSpPr>
        <p:spPr/>
        <p:txBody>
          <a:bodyPr/>
          <a:lstStyle/>
          <a:p>
            <a:fld id="{C781BCCF-7B54-46F7-87F7-7075BCF18AEE}" type="slidenum">
              <a:rPr lang="en-GB" smtClean="0"/>
              <a:t>‹#›</a:t>
            </a:fld>
            <a:endParaRPr lang="en-GB"/>
          </a:p>
        </p:txBody>
      </p:sp>
    </p:spTree>
    <p:extLst>
      <p:ext uri="{BB962C8B-B14F-4D97-AF65-F5344CB8AC3E}">
        <p14:creationId xmlns:p14="http://schemas.microsoft.com/office/powerpoint/2010/main" val="223783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514F-0024-4F8A-8C51-585E91C69B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FC9EF8-A614-406E-822F-28ADD501EB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FBF04A-6A2C-465E-9358-848A8867D74A}"/>
              </a:ext>
            </a:extLst>
          </p:cNvPr>
          <p:cNvSpPr>
            <a:spLocks noGrp="1"/>
          </p:cNvSpPr>
          <p:nvPr>
            <p:ph type="dt" sz="half" idx="10"/>
          </p:nvPr>
        </p:nvSpPr>
        <p:spPr/>
        <p:txBody>
          <a:bodyPr/>
          <a:lstStyle/>
          <a:p>
            <a:fld id="{389DB055-4C1E-4B30-9FBC-5C27E686B6F0}" type="datetimeFigureOut">
              <a:rPr lang="en-GB" smtClean="0"/>
              <a:t>18/03/2020</a:t>
            </a:fld>
            <a:endParaRPr lang="en-GB"/>
          </a:p>
        </p:txBody>
      </p:sp>
      <p:sp>
        <p:nvSpPr>
          <p:cNvPr id="5" name="Footer Placeholder 4">
            <a:extLst>
              <a:ext uri="{FF2B5EF4-FFF2-40B4-BE49-F238E27FC236}">
                <a16:creationId xmlns:a16="http://schemas.microsoft.com/office/drawing/2014/main" id="{3DCA72EF-AB15-4BF8-B15E-F3C6A4703F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BEF719-7E50-4D77-AEF8-2FBAD422DDDA}"/>
              </a:ext>
            </a:extLst>
          </p:cNvPr>
          <p:cNvSpPr>
            <a:spLocks noGrp="1"/>
          </p:cNvSpPr>
          <p:nvPr>
            <p:ph type="sldNum" sz="quarter" idx="12"/>
          </p:nvPr>
        </p:nvSpPr>
        <p:spPr/>
        <p:txBody>
          <a:bodyPr/>
          <a:lstStyle/>
          <a:p>
            <a:fld id="{C781BCCF-7B54-46F7-87F7-7075BCF18AEE}" type="slidenum">
              <a:rPr lang="en-GB" smtClean="0"/>
              <a:t>‹#›</a:t>
            </a:fld>
            <a:endParaRPr lang="en-GB"/>
          </a:p>
        </p:txBody>
      </p:sp>
    </p:spTree>
    <p:extLst>
      <p:ext uri="{BB962C8B-B14F-4D97-AF65-F5344CB8AC3E}">
        <p14:creationId xmlns:p14="http://schemas.microsoft.com/office/powerpoint/2010/main" val="279893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232D-9A2C-42B2-BB3E-16DE624BFD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193F8B-F03A-4082-9977-DB683E0AC0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5F6142-EBAC-48C0-89D8-D497A59AD1F0}"/>
              </a:ext>
            </a:extLst>
          </p:cNvPr>
          <p:cNvSpPr>
            <a:spLocks noGrp="1"/>
          </p:cNvSpPr>
          <p:nvPr>
            <p:ph type="dt" sz="half" idx="10"/>
          </p:nvPr>
        </p:nvSpPr>
        <p:spPr/>
        <p:txBody>
          <a:bodyPr/>
          <a:lstStyle/>
          <a:p>
            <a:fld id="{389DB055-4C1E-4B30-9FBC-5C27E686B6F0}" type="datetimeFigureOut">
              <a:rPr lang="en-GB" smtClean="0"/>
              <a:t>18/03/2020</a:t>
            </a:fld>
            <a:endParaRPr lang="en-GB"/>
          </a:p>
        </p:txBody>
      </p:sp>
      <p:sp>
        <p:nvSpPr>
          <p:cNvPr id="5" name="Footer Placeholder 4">
            <a:extLst>
              <a:ext uri="{FF2B5EF4-FFF2-40B4-BE49-F238E27FC236}">
                <a16:creationId xmlns:a16="http://schemas.microsoft.com/office/drawing/2014/main" id="{4F0143BC-554C-41C2-8A11-E4096263A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0DA1E1-49B6-47E1-89F6-A34B192EBFEB}"/>
              </a:ext>
            </a:extLst>
          </p:cNvPr>
          <p:cNvSpPr>
            <a:spLocks noGrp="1"/>
          </p:cNvSpPr>
          <p:nvPr>
            <p:ph type="sldNum" sz="quarter" idx="12"/>
          </p:nvPr>
        </p:nvSpPr>
        <p:spPr/>
        <p:txBody>
          <a:bodyPr/>
          <a:lstStyle/>
          <a:p>
            <a:fld id="{C781BCCF-7B54-46F7-87F7-7075BCF18AEE}" type="slidenum">
              <a:rPr lang="en-GB" smtClean="0"/>
              <a:t>‹#›</a:t>
            </a:fld>
            <a:endParaRPr lang="en-GB"/>
          </a:p>
        </p:txBody>
      </p:sp>
    </p:spTree>
    <p:extLst>
      <p:ext uri="{BB962C8B-B14F-4D97-AF65-F5344CB8AC3E}">
        <p14:creationId xmlns:p14="http://schemas.microsoft.com/office/powerpoint/2010/main" val="287720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1F62-94B1-4839-955D-DCE435EB05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A5405F-BE18-4357-A87A-442D314670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48BB9D-7702-46F0-AA6A-208B6BBEDB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AD71E8-23ED-4F5F-99AF-F0177FE04B11}"/>
              </a:ext>
            </a:extLst>
          </p:cNvPr>
          <p:cNvSpPr>
            <a:spLocks noGrp="1"/>
          </p:cNvSpPr>
          <p:nvPr>
            <p:ph type="dt" sz="half" idx="10"/>
          </p:nvPr>
        </p:nvSpPr>
        <p:spPr/>
        <p:txBody>
          <a:bodyPr/>
          <a:lstStyle/>
          <a:p>
            <a:fld id="{389DB055-4C1E-4B30-9FBC-5C27E686B6F0}" type="datetimeFigureOut">
              <a:rPr lang="en-GB" smtClean="0"/>
              <a:t>18/03/2020</a:t>
            </a:fld>
            <a:endParaRPr lang="en-GB"/>
          </a:p>
        </p:txBody>
      </p:sp>
      <p:sp>
        <p:nvSpPr>
          <p:cNvPr id="6" name="Footer Placeholder 5">
            <a:extLst>
              <a:ext uri="{FF2B5EF4-FFF2-40B4-BE49-F238E27FC236}">
                <a16:creationId xmlns:a16="http://schemas.microsoft.com/office/drawing/2014/main" id="{2D2E7AA3-676B-4E08-8F6F-194C23934C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0F992-6106-4F8C-A78E-3B537B90D5CD}"/>
              </a:ext>
            </a:extLst>
          </p:cNvPr>
          <p:cNvSpPr>
            <a:spLocks noGrp="1"/>
          </p:cNvSpPr>
          <p:nvPr>
            <p:ph type="sldNum" sz="quarter" idx="12"/>
          </p:nvPr>
        </p:nvSpPr>
        <p:spPr/>
        <p:txBody>
          <a:bodyPr/>
          <a:lstStyle/>
          <a:p>
            <a:fld id="{C781BCCF-7B54-46F7-87F7-7075BCF18AEE}" type="slidenum">
              <a:rPr lang="en-GB" smtClean="0"/>
              <a:t>‹#›</a:t>
            </a:fld>
            <a:endParaRPr lang="en-GB"/>
          </a:p>
        </p:txBody>
      </p:sp>
    </p:spTree>
    <p:extLst>
      <p:ext uri="{BB962C8B-B14F-4D97-AF65-F5344CB8AC3E}">
        <p14:creationId xmlns:p14="http://schemas.microsoft.com/office/powerpoint/2010/main" val="54957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63841-9ED2-43B8-B749-5024D2DBE2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605FA3-7911-4A4A-889D-08CC1861B3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D6B591-DC80-409E-B1DE-31EE174B52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F69990-2A7F-4872-B0DC-E8FB9B079A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A887D1-1C60-459B-B67E-AC7DFC06C4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708A3A-0F1D-416C-BD26-4E335D606A2F}"/>
              </a:ext>
            </a:extLst>
          </p:cNvPr>
          <p:cNvSpPr>
            <a:spLocks noGrp="1"/>
          </p:cNvSpPr>
          <p:nvPr>
            <p:ph type="dt" sz="half" idx="10"/>
          </p:nvPr>
        </p:nvSpPr>
        <p:spPr/>
        <p:txBody>
          <a:bodyPr/>
          <a:lstStyle/>
          <a:p>
            <a:fld id="{389DB055-4C1E-4B30-9FBC-5C27E686B6F0}" type="datetimeFigureOut">
              <a:rPr lang="en-GB" smtClean="0"/>
              <a:t>18/03/2020</a:t>
            </a:fld>
            <a:endParaRPr lang="en-GB"/>
          </a:p>
        </p:txBody>
      </p:sp>
      <p:sp>
        <p:nvSpPr>
          <p:cNvPr id="8" name="Footer Placeholder 7">
            <a:extLst>
              <a:ext uri="{FF2B5EF4-FFF2-40B4-BE49-F238E27FC236}">
                <a16:creationId xmlns:a16="http://schemas.microsoft.com/office/drawing/2014/main" id="{8F700305-591D-4EC4-987A-A33987424A7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B0C948-4216-45CA-955E-6863820766EB}"/>
              </a:ext>
            </a:extLst>
          </p:cNvPr>
          <p:cNvSpPr>
            <a:spLocks noGrp="1"/>
          </p:cNvSpPr>
          <p:nvPr>
            <p:ph type="sldNum" sz="quarter" idx="12"/>
          </p:nvPr>
        </p:nvSpPr>
        <p:spPr/>
        <p:txBody>
          <a:bodyPr/>
          <a:lstStyle/>
          <a:p>
            <a:fld id="{C781BCCF-7B54-46F7-87F7-7075BCF18AEE}" type="slidenum">
              <a:rPr lang="en-GB" smtClean="0"/>
              <a:t>‹#›</a:t>
            </a:fld>
            <a:endParaRPr lang="en-GB"/>
          </a:p>
        </p:txBody>
      </p:sp>
    </p:spTree>
    <p:extLst>
      <p:ext uri="{BB962C8B-B14F-4D97-AF65-F5344CB8AC3E}">
        <p14:creationId xmlns:p14="http://schemas.microsoft.com/office/powerpoint/2010/main" val="259545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78523-B607-4FE6-9E18-795CCC59E5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164080-1F7E-4DE4-81E1-D285F6FFD6E2}"/>
              </a:ext>
            </a:extLst>
          </p:cNvPr>
          <p:cNvSpPr>
            <a:spLocks noGrp="1"/>
          </p:cNvSpPr>
          <p:nvPr>
            <p:ph type="dt" sz="half" idx="10"/>
          </p:nvPr>
        </p:nvSpPr>
        <p:spPr/>
        <p:txBody>
          <a:bodyPr/>
          <a:lstStyle/>
          <a:p>
            <a:fld id="{389DB055-4C1E-4B30-9FBC-5C27E686B6F0}" type="datetimeFigureOut">
              <a:rPr lang="en-GB" smtClean="0"/>
              <a:t>18/03/2020</a:t>
            </a:fld>
            <a:endParaRPr lang="en-GB"/>
          </a:p>
        </p:txBody>
      </p:sp>
      <p:sp>
        <p:nvSpPr>
          <p:cNvPr id="4" name="Footer Placeholder 3">
            <a:extLst>
              <a:ext uri="{FF2B5EF4-FFF2-40B4-BE49-F238E27FC236}">
                <a16:creationId xmlns:a16="http://schemas.microsoft.com/office/drawing/2014/main" id="{8AF7F49A-B7C7-4C3F-9425-7DCE442C5B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64EDCE9-7212-4F07-83AF-B3729C05CCB6}"/>
              </a:ext>
            </a:extLst>
          </p:cNvPr>
          <p:cNvSpPr>
            <a:spLocks noGrp="1"/>
          </p:cNvSpPr>
          <p:nvPr>
            <p:ph type="sldNum" sz="quarter" idx="12"/>
          </p:nvPr>
        </p:nvSpPr>
        <p:spPr/>
        <p:txBody>
          <a:bodyPr/>
          <a:lstStyle/>
          <a:p>
            <a:fld id="{C781BCCF-7B54-46F7-87F7-7075BCF18AEE}" type="slidenum">
              <a:rPr lang="en-GB" smtClean="0"/>
              <a:t>‹#›</a:t>
            </a:fld>
            <a:endParaRPr lang="en-GB"/>
          </a:p>
        </p:txBody>
      </p:sp>
    </p:spTree>
    <p:extLst>
      <p:ext uri="{BB962C8B-B14F-4D97-AF65-F5344CB8AC3E}">
        <p14:creationId xmlns:p14="http://schemas.microsoft.com/office/powerpoint/2010/main" val="1736310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05C9A7-FC2C-4C53-968D-CDA4BF2FBD6F}"/>
              </a:ext>
            </a:extLst>
          </p:cNvPr>
          <p:cNvSpPr>
            <a:spLocks noGrp="1"/>
          </p:cNvSpPr>
          <p:nvPr>
            <p:ph type="dt" sz="half" idx="10"/>
          </p:nvPr>
        </p:nvSpPr>
        <p:spPr/>
        <p:txBody>
          <a:bodyPr/>
          <a:lstStyle/>
          <a:p>
            <a:fld id="{389DB055-4C1E-4B30-9FBC-5C27E686B6F0}" type="datetimeFigureOut">
              <a:rPr lang="en-GB" smtClean="0"/>
              <a:t>18/03/2020</a:t>
            </a:fld>
            <a:endParaRPr lang="en-GB"/>
          </a:p>
        </p:txBody>
      </p:sp>
      <p:sp>
        <p:nvSpPr>
          <p:cNvPr id="3" name="Footer Placeholder 2">
            <a:extLst>
              <a:ext uri="{FF2B5EF4-FFF2-40B4-BE49-F238E27FC236}">
                <a16:creationId xmlns:a16="http://schemas.microsoft.com/office/drawing/2014/main" id="{19865A7B-557E-4684-8AD1-4ADD8AAB50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FAFF6A-0837-4121-8333-77BE54B11FC8}"/>
              </a:ext>
            </a:extLst>
          </p:cNvPr>
          <p:cNvSpPr>
            <a:spLocks noGrp="1"/>
          </p:cNvSpPr>
          <p:nvPr>
            <p:ph type="sldNum" sz="quarter" idx="12"/>
          </p:nvPr>
        </p:nvSpPr>
        <p:spPr/>
        <p:txBody>
          <a:bodyPr/>
          <a:lstStyle/>
          <a:p>
            <a:fld id="{C781BCCF-7B54-46F7-87F7-7075BCF18AEE}" type="slidenum">
              <a:rPr lang="en-GB" smtClean="0"/>
              <a:t>‹#›</a:t>
            </a:fld>
            <a:endParaRPr lang="en-GB"/>
          </a:p>
        </p:txBody>
      </p:sp>
    </p:spTree>
    <p:extLst>
      <p:ext uri="{BB962C8B-B14F-4D97-AF65-F5344CB8AC3E}">
        <p14:creationId xmlns:p14="http://schemas.microsoft.com/office/powerpoint/2010/main" val="30999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CBFB4-1819-4DDB-9BDA-4101CD9AA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597A400-98FD-4127-A3FC-3DFC36C24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00F2B6-3BB5-4421-AC68-33243D512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5FCB19-522E-4603-9890-5E1BEB44168C}"/>
              </a:ext>
            </a:extLst>
          </p:cNvPr>
          <p:cNvSpPr>
            <a:spLocks noGrp="1"/>
          </p:cNvSpPr>
          <p:nvPr>
            <p:ph type="dt" sz="half" idx="10"/>
          </p:nvPr>
        </p:nvSpPr>
        <p:spPr/>
        <p:txBody>
          <a:bodyPr/>
          <a:lstStyle/>
          <a:p>
            <a:fld id="{389DB055-4C1E-4B30-9FBC-5C27E686B6F0}" type="datetimeFigureOut">
              <a:rPr lang="en-GB" smtClean="0"/>
              <a:t>18/03/2020</a:t>
            </a:fld>
            <a:endParaRPr lang="en-GB"/>
          </a:p>
        </p:txBody>
      </p:sp>
      <p:sp>
        <p:nvSpPr>
          <p:cNvPr id="6" name="Footer Placeholder 5">
            <a:extLst>
              <a:ext uri="{FF2B5EF4-FFF2-40B4-BE49-F238E27FC236}">
                <a16:creationId xmlns:a16="http://schemas.microsoft.com/office/drawing/2014/main" id="{E5B3649C-71C3-4E1E-A272-BC6F9BD089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2073A7-7708-4A4B-85EA-3B5DC8E5E781}"/>
              </a:ext>
            </a:extLst>
          </p:cNvPr>
          <p:cNvSpPr>
            <a:spLocks noGrp="1"/>
          </p:cNvSpPr>
          <p:nvPr>
            <p:ph type="sldNum" sz="quarter" idx="12"/>
          </p:nvPr>
        </p:nvSpPr>
        <p:spPr/>
        <p:txBody>
          <a:bodyPr/>
          <a:lstStyle/>
          <a:p>
            <a:fld id="{C781BCCF-7B54-46F7-87F7-7075BCF18AEE}" type="slidenum">
              <a:rPr lang="en-GB" smtClean="0"/>
              <a:t>‹#›</a:t>
            </a:fld>
            <a:endParaRPr lang="en-GB"/>
          </a:p>
        </p:txBody>
      </p:sp>
    </p:spTree>
    <p:extLst>
      <p:ext uri="{BB962C8B-B14F-4D97-AF65-F5344CB8AC3E}">
        <p14:creationId xmlns:p14="http://schemas.microsoft.com/office/powerpoint/2010/main" val="1999909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9206-1735-4101-B5CD-F6C1A6A922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9A799E-7532-425B-9652-4DF064C051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9E027F-6820-48EE-AFB2-64CA2B299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7B1B7A-BA5A-46E4-8846-C89CFE6DAD99}"/>
              </a:ext>
            </a:extLst>
          </p:cNvPr>
          <p:cNvSpPr>
            <a:spLocks noGrp="1"/>
          </p:cNvSpPr>
          <p:nvPr>
            <p:ph type="dt" sz="half" idx="10"/>
          </p:nvPr>
        </p:nvSpPr>
        <p:spPr/>
        <p:txBody>
          <a:bodyPr/>
          <a:lstStyle/>
          <a:p>
            <a:fld id="{389DB055-4C1E-4B30-9FBC-5C27E686B6F0}" type="datetimeFigureOut">
              <a:rPr lang="en-GB" smtClean="0"/>
              <a:t>18/03/2020</a:t>
            </a:fld>
            <a:endParaRPr lang="en-GB"/>
          </a:p>
        </p:txBody>
      </p:sp>
      <p:sp>
        <p:nvSpPr>
          <p:cNvPr id="6" name="Footer Placeholder 5">
            <a:extLst>
              <a:ext uri="{FF2B5EF4-FFF2-40B4-BE49-F238E27FC236}">
                <a16:creationId xmlns:a16="http://schemas.microsoft.com/office/drawing/2014/main" id="{4EBA535C-20AC-41EE-B6F0-C476162BFE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5D6B0A-06CD-4F15-BBD2-E44E98BFEBAE}"/>
              </a:ext>
            </a:extLst>
          </p:cNvPr>
          <p:cNvSpPr>
            <a:spLocks noGrp="1"/>
          </p:cNvSpPr>
          <p:nvPr>
            <p:ph type="sldNum" sz="quarter" idx="12"/>
          </p:nvPr>
        </p:nvSpPr>
        <p:spPr/>
        <p:txBody>
          <a:bodyPr/>
          <a:lstStyle/>
          <a:p>
            <a:fld id="{C781BCCF-7B54-46F7-87F7-7075BCF18AEE}" type="slidenum">
              <a:rPr lang="en-GB" smtClean="0"/>
              <a:t>‹#›</a:t>
            </a:fld>
            <a:endParaRPr lang="en-GB"/>
          </a:p>
        </p:txBody>
      </p:sp>
    </p:spTree>
    <p:extLst>
      <p:ext uri="{BB962C8B-B14F-4D97-AF65-F5344CB8AC3E}">
        <p14:creationId xmlns:p14="http://schemas.microsoft.com/office/powerpoint/2010/main" val="89796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4D960B-AB72-44E9-9C84-F94B8FB80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E74CAF-5C6E-45E9-A7DF-13D61FEAA8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FA845C-C58A-46F2-9155-DD60F433C4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DB055-4C1E-4B30-9FBC-5C27E686B6F0}" type="datetimeFigureOut">
              <a:rPr lang="en-GB" smtClean="0"/>
              <a:t>18/03/2020</a:t>
            </a:fld>
            <a:endParaRPr lang="en-GB"/>
          </a:p>
        </p:txBody>
      </p:sp>
      <p:sp>
        <p:nvSpPr>
          <p:cNvPr id="5" name="Footer Placeholder 4">
            <a:extLst>
              <a:ext uri="{FF2B5EF4-FFF2-40B4-BE49-F238E27FC236}">
                <a16:creationId xmlns:a16="http://schemas.microsoft.com/office/drawing/2014/main" id="{DE444042-60EB-40C9-BDBF-7EAD4D18BF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70E874-E882-49CE-BB04-6B3872126F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1BCCF-7B54-46F7-87F7-7075BCF18AEE}" type="slidenum">
              <a:rPr lang="en-GB" smtClean="0"/>
              <a:t>‹#›</a:t>
            </a:fld>
            <a:endParaRPr lang="en-GB"/>
          </a:p>
        </p:txBody>
      </p:sp>
    </p:spTree>
    <p:extLst>
      <p:ext uri="{BB962C8B-B14F-4D97-AF65-F5344CB8AC3E}">
        <p14:creationId xmlns:p14="http://schemas.microsoft.com/office/powerpoint/2010/main" val="56868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com/url?sa=i&amp;rct=j&amp;q=&amp;esrc=s&amp;source=images&amp;cd=&amp;cad=rja&amp;uact=8&amp;ved=2ahUKEwj1msuSqqPcAhUFKBoKHVTkC50QjRx6BAgBEAU&amp;url=https://www.quora.com/Why-are-there-different-sects-of-Islam&amp;psig=AOvVaw31FYY1v9aB8w0J07riPJyB&amp;ust=153182039765895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google.co.uk/url?sa=i&amp;rct=j&amp;q=word+cloud+Islam&amp;source=images&amp;cd=&amp;cad=rja&amp;docid=LUQZoxF889zXRM&amp;tbnid=0Fr-99LA1yUqSM:&amp;ved=0CAUQjRw&amp;url=http://aerobrain.blogspot.com/2012/09/islam-in-words-cloud.html&amp;ei=PAApUY_WE7Oy0AX_ooHoAw&amp;psig=AFQjCNGbyttuK7SFIWWmUlRZsZ-UKCrpQg&amp;ust=1361727899065797"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www.google.co.uk/url?sa=i&amp;rct=j&amp;q=word+cloud+Islam&amp;source=images&amp;cd=&amp;cad=rja&amp;docid=Mnhqns0Q0k9GuM&amp;tbnid=E_TqL9IWQ2hppM:&amp;ved=0CAUQjRw&amp;url=http://yaymicro.com/stock-image/islam-word-cloud/1581507&amp;ei=ff8oUfnOLYOw0QWxt4DYCg&amp;bvm=bv.42768644,d.d2k&amp;psig=AFQjCNHpxaykMZP5iGgCQ_LbsE9MrA5_Qw&amp;ust=1361727730310481"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word+cloud+Islam&amp;source=images&amp;cd=&amp;cad=rja&amp;docid=O64rG_55zYwiQM&amp;tbnid=WU6e_VaD9IlkuM:&amp;ved=0CAUQjRw&amp;url=http://www.123rf.com/photo_16527654_abstract-word-cloud-for-jesus-in-islam-with-related-tags-and-terms.html&amp;ei=2P8oUfbxHKjQ0QWFuIGYBA&amp;bvm=bv.42768644,d.d2k&amp;psig=AFQjCNHRlexVGThWL44YA94-oXmarwMBXw&amp;ust=1361727826322778" TargetMode="External"/><Relationship Id="rId5" Type="http://schemas.openxmlformats.org/officeDocument/2006/relationships/image" Target="../media/image19.jpeg"/><Relationship Id="rId4" Type="http://schemas.openxmlformats.org/officeDocument/2006/relationships/hyperlink" Target="http://www.google.co.uk/url?sa=i&amp;rct=j&amp;q=word+cloud+Islam&amp;source=images&amp;cd=&amp;cad=rja&amp;docid=FOklYyeErG27YM&amp;tbnid=ippuyY47ZgoNYM:&amp;ved=0CAUQjRw&amp;url=http://xeniagreekmuslimah.wordpress.com/2011/04/05/something-different-word-cloud/&amp;ei=mP8oUebyHIm70QXDzoCQAQ&amp;bvm=bv.42768644,d.d2k&amp;psig=AFQjCNFfDLRptWPb1I0PNvJ54kWAw05ULQ&amp;ust=1361727765888441" TargetMode="Externa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x_7K9da5Yq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hyperlink" Target="https://www.google.com/url?sa=i&amp;rct=j&amp;q=&amp;esrc=s&amp;source=images&amp;cd=&amp;cad=rja&amp;uact=8&amp;ved=2ahUKEwiV8tT-q6PcAhUNxYUKHfTpC9QQjRx6BAgBEAU&amp;url=https://www.youtube.com/watch?v%3DPVNNW1Fql-Q&amp;psig=AOvVaw2OXzGW9qXRojdRpKPXiAwk&amp;ust=1531820927204427"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google.com/url?sa=i&amp;rct=j&amp;q=&amp;esrc=s&amp;source=images&amp;cd=&amp;cad=rja&amp;uact=8&amp;ved=2ahUKEwj9m_Hlq6PcAhURnRoKHXRxCSIQjRx6BAgBEAU&amp;url=https://www.cbsnews.com/pictures/famous-muslim-celebrities/&amp;psig=AOvVaw2OXzGW9qXRojdRpKPXiAwk&amp;ust=1531820927204427"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hyperlink" Target="https://www.google.com/url?sa=i&amp;rct=j&amp;q=&amp;esrc=s&amp;source=images&amp;cd=&amp;cad=rja&amp;uact=8&amp;ved=2ahUKEwiV8tT-q6PcAhUNxYUKHfTpC9QQjRx6BAgBEAU&amp;url=https://www.youtube.com/watch?v%3DPVNNW1Fql-Q&amp;psig=AOvVaw2OXzGW9qXRojdRpKPXiAwk&amp;ust=1531820927204427"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google.com/url?sa=i&amp;rct=j&amp;q=&amp;esrc=s&amp;source=images&amp;cd=&amp;cad=rja&amp;uact=8&amp;ved=2ahUKEwj9m_Hlq6PcAhURnRoKHXRxCSIQjRx6BAgBEAU&amp;url=https://www.cbsnews.com/pictures/famous-muslim-celebrities/&amp;psig=AOvVaw2OXzGW9qXRojdRpKPXiAwk&amp;ust=1531820927204427"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www.truetube.co.uk/film/how-islam-began-ten-minut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6BF2-883B-4246-868E-3751DFA21DED}"/>
              </a:ext>
            </a:extLst>
          </p:cNvPr>
          <p:cNvSpPr>
            <a:spLocks noGrp="1"/>
          </p:cNvSpPr>
          <p:nvPr>
            <p:ph type="title"/>
          </p:nvPr>
        </p:nvSpPr>
        <p:spPr/>
        <p:txBody>
          <a:bodyPr/>
          <a:lstStyle/>
          <a:p>
            <a:r>
              <a:rPr lang="en-GB" b="1" u="sng" dirty="0"/>
              <a:t>Year 7 Islam Booklet</a:t>
            </a:r>
          </a:p>
        </p:txBody>
      </p:sp>
      <p:sp>
        <p:nvSpPr>
          <p:cNvPr id="3" name="Content Placeholder 2">
            <a:extLst>
              <a:ext uri="{FF2B5EF4-FFF2-40B4-BE49-F238E27FC236}">
                <a16:creationId xmlns:a16="http://schemas.microsoft.com/office/drawing/2014/main" id="{A307FD71-1263-45BF-A662-F83C0CC5B306}"/>
              </a:ext>
            </a:extLst>
          </p:cNvPr>
          <p:cNvSpPr>
            <a:spLocks noGrp="1"/>
          </p:cNvSpPr>
          <p:nvPr>
            <p:ph idx="1"/>
          </p:nvPr>
        </p:nvSpPr>
        <p:spPr/>
        <p:txBody>
          <a:bodyPr/>
          <a:lstStyle/>
          <a:p>
            <a:pPr marL="0" indent="0">
              <a:buNone/>
            </a:pPr>
            <a:r>
              <a:rPr lang="en-GB" dirty="0"/>
              <a:t>Please read the booklet.</a:t>
            </a:r>
          </a:p>
          <a:p>
            <a:pPr marL="0" indent="0">
              <a:buNone/>
            </a:pPr>
            <a:r>
              <a:rPr lang="en-GB" dirty="0"/>
              <a:t>Make notes on the booklet.</a:t>
            </a:r>
          </a:p>
          <a:p>
            <a:pPr marL="0" indent="0">
              <a:buNone/>
            </a:pPr>
            <a:r>
              <a:rPr lang="en-GB" dirty="0"/>
              <a:t>Answer the Questions at the end of the booklet.</a:t>
            </a:r>
          </a:p>
          <a:p>
            <a:pPr marL="0" indent="0">
              <a:buNone/>
            </a:pPr>
            <a:endParaRPr lang="en-GB" dirty="0"/>
          </a:p>
          <a:p>
            <a:pPr marL="0" indent="0">
              <a:buNone/>
            </a:pPr>
            <a:r>
              <a:rPr lang="en-GB" dirty="0"/>
              <a:t>Name…………………………………………….</a:t>
            </a:r>
          </a:p>
        </p:txBody>
      </p:sp>
    </p:spTree>
    <p:extLst>
      <p:ext uri="{BB962C8B-B14F-4D97-AF65-F5344CB8AC3E}">
        <p14:creationId xmlns:p14="http://schemas.microsoft.com/office/powerpoint/2010/main" val="3036104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3592" y="-99392"/>
            <a:ext cx="7680960" cy="1371600"/>
          </a:xfrm>
        </p:spPr>
        <p:txBody>
          <a:bodyPr/>
          <a:lstStyle/>
          <a:p>
            <a:r>
              <a:rPr lang="en-GB" u="sng" dirty="0"/>
              <a:t>So what do Muslims believe?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625" y="692697"/>
            <a:ext cx="5238750" cy="6067425"/>
          </a:xfrm>
          <a:prstGeom prst="rect">
            <a:avLst/>
          </a:prstGeom>
        </p:spPr>
      </p:pic>
    </p:spTree>
    <p:extLst>
      <p:ext uri="{BB962C8B-B14F-4D97-AF65-F5344CB8AC3E}">
        <p14:creationId xmlns:p14="http://schemas.microsoft.com/office/powerpoint/2010/main" val="382229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908720"/>
            <a:ext cx="5976664" cy="5616624"/>
          </a:xfrm>
        </p:spPr>
        <p:txBody>
          <a:bodyPr>
            <a:noAutofit/>
          </a:bodyPr>
          <a:lstStyle/>
          <a:p>
            <a:pPr marL="0" indent="0">
              <a:buNone/>
            </a:pPr>
            <a:r>
              <a:rPr lang="en-GB" altLang="en-US" dirty="0">
                <a:latin typeface="+mj-lt"/>
              </a:rPr>
              <a:t>Muslims believe that there is one God, whom they called </a:t>
            </a:r>
            <a:r>
              <a:rPr lang="en-GB" altLang="en-US" b="1" dirty="0">
                <a:solidFill>
                  <a:srgbClr val="FF0000"/>
                </a:solidFill>
                <a:latin typeface="+mj-lt"/>
              </a:rPr>
              <a:t>ALLAH</a:t>
            </a:r>
            <a:r>
              <a:rPr lang="en-GB" altLang="en-US" dirty="0">
                <a:latin typeface="+mj-lt"/>
              </a:rPr>
              <a:t>. </a:t>
            </a:r>
          </a:p>
          <a:p>
            <a:pPr marL="0" indent="0">
              <a:buNone/>
            </a:pPr>
            <a:r>
              <a:rPr lang="en-GB" altLang="en-US" dirty="0">
                <a:latin typeface="+mj-lt"/>
              </a:rPr>
              <a:t>They believe that Allah is </a:t>
            </a:r>
            <a:r>
              <a:rPr lang="en-GB" altLang="en-US" b="1" dirty="0">
                <a:solidFill>
                  <a:srgbClr val="FF0000"/>
                </a:solidFill>
                <a:latin typeface="+mj-lt"/>
              </a:rPr>
              <a:t>ETERNAL</a:t>
            </a:r>
            <a:r>
              <a:rPr lang="en-GB" altLang="en-US" dirty="0">
                <a:latin typeface="+mj-lt"/>
              </a:rPr>
              <a:t> which means he was never born and will never die. He made everything, knows everything and is </a:t>
            </a:r>
            <a:r>
              <a:rPr lang="en-GB" altLang="en-US" b="1" dirty="0">
                <a:solidFill>
                  <a:srgbClr val="FF0000"/>
                </a:solidFill>
                <a:latin typeface="+mj-lt"/>
              </a:rPr>
              <a:t>All-powerful</a:t>
            </a:r>
            <a:r>
              <a:rPr lang="en-GB" altLang="en-US" dirty="0">
                <a:latin typeface="+mj-lt"/>
              </a:rPr>
              <a:t>, so human beings must worship Him. </a:t>
            </a:r>
          </a:p>
          <a:p>
            <a:pPr marL="0" indent="0">
              <a:buNone/>
            </a:pPr>
            <a:r>
              <a:rPr lang="en-GB" altLang="en-US" dirty="0">
                <a:latin typeface="+mj-lt"/>
              </a:rPr>
              <a:t>Muslims believe that Allah sent </a:t>
            </a:r>
            <a:r>
              <a:rPr lang="en-GB" altLang="en-US" b="1" dirty="0">
                <a:solidFill>
                  <a:srgbClr val="FF0000"/>
                </a:solidFill>
                <a:latin typeface="+mj-lt"/>
              </a:rPr>
              <a:t>PROPHETS</a:t>
            </a:r>
            <a:r>
              <a:rPr lang="en-GB" altLang="en-US" dirty="0">
                <a:latin typeface="+mj-lt"/>
              </a:rPr>
              <a:t> to teach people how to live. A prophet is someone who tells people what God wants.</a:t>
            </a:r>
          </a:p>
        </p:txBody>
      </p:sp>
      <p:sp>
        <p:nvSpPr>
          <p:cNvPr id="4" name="Title 3"/>
          <p:cNvSpPr>
            <a:spLocks noGrp="1"/>
          </p:cNvSpPr>
          <p:nvPr>
            <p:ph type="title"/>
          </p:nvPr>
        </p:nvSpPr>
        <p:spPr>
          <a:xfrm>
            <a:off x="2423592" y="-99392"/>
            <a:ext cx="7680960" cy="1371600"/>
          </a:xfrm>
        </p:spPr>
        <p:txBody>
          <a:bodyPr/>
          <a:lstStyle/>
          <a:p>
            <a:r>
              <a:rPr lang="en-GB" u="sng" dirty="0"/>
              <a:t>So what do Muslims believe?</a:t>
            </a:r>
          </a:p>
        </p:txBody>
      </p:sp>
      <p:pic>
        <p:nvPicPr>
          <p:cNvPr id="2" name="Picture 1" descr="Globe | Free Stock Photo | Illustration of a globe | # 1690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696" y="1844824"/>
            <a:ext cx="2132856" cy="2132856"/>
          </a:xfrm>
          <a:prstGeom prst="rect">
            <a:avLst/>
          </a:prstGeom>
        </p:spPr>
      </p:pic>
    </p:spTree>
    <p:extLst>
      <p:ext uri="{BB962C8B-B14F-4D97-AF65-F5344CB8AC3E}">
        <p14:creationId xmlns:p14="http://schemas.microsoft.com/office/powerpoint/2010/main" val="2400307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1272208"/>
            <a:ext cx="8496944" cy="4104456"/>
          </a:xfrm>
        </p:spPr>
        <p:txBody>
          <a:bodyPr>
            <a:normAutofit/>
          </a:bodyPr>
          <a:lstStyle/>
          <a:p>
            <a:r>
              <a:rPr lang="en-GB" sz="2400" dirty="0">
                <a:latin typeface="+mj-lt"/>
              </a:rPr>
              <a:t>Islam is a Monotheistic faith. This means that Muslims only believe in one God.</a:t>
            </a:r>
          </a:p>
          <a:p>
            <a:r>
              <a:rPr lang="en-GB" sz="2400" dirty="0">
                <a:latin typeface="+mj-lt"/>
              </a:rPr>
              <a:t>Islam means peace and a Muslim is someone who submits him/herself to the will of God.</a:t>
            </a:r>
          </a:p>
          <a:p>
            <a:r>
              <a:rPr lang="en-GB" sz="2400" dirty="0">
                <a:latin typeface="+mj-lt"/>
              </a:rPr>
              <a:t>The name Muhammad is the most common name in the world.</a:t>
            </a:r>
          </a:p>
          <a:p>
            <a:r>
              <a:rPr lang="en-GB" sz="2400" dirty="0">
                <a:latin typeface="+mj-lt"/>
              </a:rPr>
              <a:t>The Qur’an is written in the Arabic language.</a:t>
            </a:r>
          </a:p>
          <a:p>
            <a:r>
              <a:rPr lang="en-GB" sz="2400" dirty="0">
                <a:latin typeface="+mj-lt"/>
              </a:rPr>
              <a:t>The following English words are borrowed from Arabic: sofa, candy and algebra. </a:t>
            </a:r>
          </a:p>
        </p:txBody>
      </p:sp>
      <p:sp>
        <p:nvSpPr>
          <p:cNvPr id="5" name="Title 3"/>
          <p:cNvSpPr>
            <a:spLocks noGrp="1"/>
          </p:cNvSpPr>
          <p:nvPr>
            <p:ph type="title"/>
          </p:nvPr>
        </p:nvSpPr>
        <p:spPr>
          <a:xfrm>
            <a:off x="2423592" y="-99392"/>
            <a:ext cx="7680960" cy="1371600"/>
          </a:xfrm>
        </p:spPr>
        <p:txBody>
          <a:bodyPr/>
          <a:lstStyle/>
          <a:p>
            <a:pPr algn="ctr"/>
            <a:r>
              <a:rPr lang="en-GB" u="sng" dirty="0"/>
              <a:t>Key Facts about Islam!</a:t>
            </a:r>
          </a:p>
        </p:txBody>
      </p:sp>
    </p:spTree>
    <p:extLst>
      <p:ext uri="{BB962C8B-B14F-4D97-AF65-F5344CB8AC3E}">
        <p14:creationId xmlns:p14="http://schemas.microsoft.com/office/powerpoint/2010/main" val="2054140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116" y="-145528"/>
            <a:ext cx="8229600" cy="1143000"/>
          </a:xfrm>
        </p:spPr>
        <p:txBody>
          <a:bodyPr>
            <a:normAutofit/>
          </a:bodyPr>
          <a:lstStyle/>
          <a:p>
            <a:pPr algn="ctr"/>
            <a:r>
              <a:rPr lang="en-GB" u="sng" dirty="0"/>
              <a:t>Fill in the blanks!</a:t>
            </a:r>
          </a:p>
        </p:txBody>
      </p:sp>
      <p:sp>
        <p:nvSpPr>
          <p:cNvPr id="3" name="Content Placeholder 2"/>
          <p:cNvSpPr>
            <a:spLocks noGrp="1"/>
          </p:cNvSpPr>
          <p:nvPr>
            <p:ph idx="1"/>
          </p:nvPr>
        </p:nvSpPr>
        <p:spPr>
          <a:xfrm>
            <a:off x="1998812" y="571501"/>
            <a:ext cx="8229600" cy="4525963"/>
          </a:xfrm>
        </p:spPr>
        <p:txBody>
          <a:bodyPr>
            <a:noAutofit/>
          </a:bodyPr>
          <a:lstStyle/>
          <a:p>
            <a:pPr marL="609600" indent="-609600">
              <a:buFont typeface="Arial" charset="0"/>
              <a:buAutoNum type="arabicPeriod"/>
            </a:pPr>
            <a:r>
              <a:rPr lang="en-GB" dirty="0">
                <a:latin typeface="+mj-lt"/>
              </a:rPr>
              <a:t>Islam is a ________ faith. This means that Muslims only believe in ___ God.</a:t>
            </a:r>
          </a:p>
          <a:p>
            <a:pPr marL="609600" indent="-609600">
              <a:buFont typeface="Arial" charset="0"/>
              <a:buAutoNum type="arabicPeriod"/>
            </a:pPr>
            <a:r>
              <a:rPr lang="en-GB" dirty="0">
                <a:latin typeface="+mj-lt"/>
              </a:rPr>
              <a:t>Islam means______ and a Muslim is someone who ________ him/herself to the will of God.</a:t>
            </a:r>
          </a:p>
          <a:p>
            <a:pPr marL="609600" indent="-609600">
              <a:buFont typeface="Arial" charset="0"/>
              <a:buAutoNum type="arabicPeriod"/>
            </a:pPr>
            <a:r>
              <a:rPr lang="en-GB" dirty="0">
                <a:latin typeface="+mj-lt"/>
              </a:rPr>
              <a:t>The name _______ is the most common name in the world.</a:t>
            </a:r>
          </a:p>
          <a:p>
            <a:pPr marL="609600" indent="-609600">
              <a:buFont typeface="Arial" charset="0"/>
              <a:buAutoNum type="arabicPeriod"/>
            </a:pPr>
            <a:r>
              <a:rPr lang="en-GB" dirty="0">
                <a:latin typeface="+mj-lt"/>
              </a:rPr>
              <a:t>The Qur’an is written in the Arabic______.</a:t>
            </a:r>
          </a:p>
          <a:p>
            <a:pPr marL="609600" indent="-609600">
              <a:buFont typeface="Arial" charset="0"/>
              <a:buAutoNum type="arabicPeriod"/>
            </a:pPr>
            <a:r>
              <a:rPr lang="en-GB" dirty="0">
                <a:latin typeface="+mj-lt"/>
              </a:rPr>
              <a:t>The following English words are borrowed from Arabic: ________,_______ and ______. </a:t>
            </a:r>
          </a:p>
        </p:txBody>
      </p:sp>
      <p:sp>
        <p:nvSpPr>
          <p:cNvPr id="4" name="TextBox 3"/>
          <p:cNvSpPr txBox="1"/>
          <p:nvPr/>
        </p:nvSpPr>
        <p:spPr>
          <a:xfrm>
            <a:off x="1757128" y="5373217"/>
            <a:ext cx="8712968" cy="1323439"/>
          </a:xfrm>
          <a:prstGeom prst="rect">
            <a:avLst/>
          </a:prstGeom>
          <a:noFill/>
          <a:ln w="57150">
            <a:solidFill>
              <a:schemeClr val="accent1"/>
            </a:solidFill>
          </a:ln>
        </p:spPr>
        <p:txBody>
          <a:bodyPr wrap="square" rtlCol="0">
            <a:spAutoFit/>
          </a:bodyPr>
          <a:lstStyle/>
          <a:p>
            <a:pPr algn="ctr"/>
            <a:r>
              <a:rPr lang="en-GB" sz="2000" b="1" dirty="0"/>
              <a:t>Candy			Language		Sofa</a:t>
            </a:r>
          </a:p>
          <a:p>
            <a:pPr algn="ctr"/>
            <a:endParaRPr lang="en-GB" sz="2000" b="1" dirty="0"/>
          </a:p>
          <a:p>
            <a:pPr algn="ctr"/>
            <a:r>
              <a:rPr lang="en-GB" sz="2000" b="1" dirty="0"/>
              <a:t>Algebra			Peace			Submits		Muhammad		Monotheistic		</a:t>
            </a:r>
          </a:p>
        </p:txBody>
      </p:sp>
    </p:spTree>
    <p:extLst>
      <p:ext uri="{BB962C8B-B14F-4D97-AF65-F5344CB8AC3E}">
        <p14:creationId xmlns:p14="http://schemas.microsoft.com/office/powerpoint/2010/main" val="1908951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lstStyle/>
          <a:p>
            <a:pPr algn="ctr"/>
            <a:r>
              <a:rPr lang="en-GB" u="sng" dirty="0"/>
              <a:t>Fill in the blanks!</a:t>
            </a:r>
          </a:p>
        </p:txBody>
      </p:sp>
      <p:sp>
        <p:nvSpPr>
          <p:cNvPr id="3" name="Content Placeholder 2"/>
          <p:cNvSpPr>
            <a:spLocks noGrp="1"/>
          </p:cNvSpPr>
          <p:nvPr>
            <p:ph idx="1"/>
          </p:nvPr>
        </p:nvSpPr>
        <p:spPr>
          <a:xfrm>
            <a:off x="2015332" y="1052736"/>
            <a:ext cx="8229600" cy="5112568"/>
          </a:xfrm>
        </p:spPr>
        <p:txBody>
          <a:bodyPr>
            <a:normAutofit/>
          </a:bodyPr>
          <a:lstStyle/>
          <a:p>
            <a:pPr marL="609600" indent="-609600">
              <a:buFont typeface="Arial" charset="0"/>
              <a:buAutoNum type="arabicPeriod"/>
            </a:pPr>
            <a:r>
              <a:rPr lang="en-GB" sz="2400" dirty="0">
                <a:latin typeface="+mj-lt"/>
              </a:rPr>
              <a:t>Islam is a </a:t>
            </a:r>
            <a:r>
              <a:rPr lang="en-GB" sz="2400" b="1" dirty="0">
                <a:solidFill>
                  <a:srgbClr val="FF0000"/>
                </a:solidFill>
                <a:latin typeface="+mj-lt"/>
              </a:rPr>
              <a:t>Monotheistic</a:t>
            </a:r>
            <a:r>
              <a:rPr lang="en-GB" sz="2400" dirty="0">
                <a:latin typeface="+mj-lt"/>
              </a:rPr>
              <a:t> faith. This means that Muslims only believe in </a:t>
            </a:r>
            <a:r>
              <a:rPr lang="en-GB" sz="2400" b="1" dirty="0">
                <a:solidFill>
                  <a:srgbClr val="FF0000"/>
                </a:solidFill>
                <a:latin typeface="+mj-lt"/>
              </a:rPr>
              <a:t>one </a:t>
            </a:r>
            <a:r>
              <a:rPr lang="en-GB" sz="2400" dirty="0">
                <a:latin typeface="+mj-lt"/>
              </a:rPr>
              <a:t>God.</a:t>
            </a:r>
          </a:p>
          <a:p>
            <a:pPr marL="609600" indent="-609600">
              <a:buFont typeface="Arial" charset="0"/>
              <a:buAutoNum type="arabicPeriod"/>
            </a:pPr>
            <a:r>
              <a:rPr lang="en-GB" sz="2400" dirty="0">
                <a:latin typeface="+mj-lt"/>
              </a:rPr>
              <a:t>Islam means</a:t>
            </a:r>
            <a:r>
              <a:rPr lang="en-GB" sz="2400" b="1" dirty="0">
                <a:solidFill>
                  <a:srgbClr val="FF0000"/>
                </a:solidFill>
                <a:latin typeface="+mj-lt"/>
              </a:rPr>
              <a:t> peace </a:t>
            </a:r>
            <a:r>
              <a:rPr lang="en-GB" sz="2400" dirty="0">
                <a:latin typeface="+mj-lt"/>
              </a:rPr>
              <a:t>and a Muslim is someone who </a:t>
            </a:r>
            <a:r>
              <a:rPr lang="en-GB" sz="2400" b="1" dirty="0">
                <a:solidFill>
                  <a:srgbClr val="FF0000"/>
                </a:solidFill>
                <a:latin typeface="+mj-lt"/>
              </a:rPr>
              <a:t>submits</a:t>
            </a:r>
            <a:r>
              <a:rPr lang="en-GB" sz="2400" dirty="0">
                <a:latin typeface="+mj-lt"/>
              </a:rPr>
              <a:t> him/herself to the will of God.</a:t>
            </a:r>
          </a:p>
          <a:p>
            <a:pPr marL="609600" indent="-609600">
              <a:buFont typeface="Arial" charset="0"/>
              <a:buAutoNum type="arabicPeriod"/>
            </a:pPr>
            <a:r>
              <a:rPr lang="en-GB" sz="2400" dirty="0">
                <a:latin typeface="+mj-lt"/>
              </a:rPr>
              <a:t>The name </a:t>
            </a:r>
            <a:r>
              <a:rPr lang="en-GB" sz="2400" b="1" dirty="0">
                <a:solidFill>
                  <a:srgbClr val="FF0000"/>
                </a:solidFill>
                <a:latin typeface="+mj-lt"/>
              </a:rPr>
              <a:t>Muhammad</a:t>
            </a:r>
            <a:r>
              <a:rPr lang="en-GB" sz="2400" dirty="0">
                <a:latin typeface="+mj-lt"/>
              </a:rPr>
              <a:t> is the most common name in the world.</a:t>
            </a:r>
          </a:p>
          <a:p>
            <a:pPr marL="609600" indent="-609600">
              <a:buFont typeface="Arial" charset="0"/>
              <a:buAutoNum type="arabicPeriod"/>
            </a:pPr>
            <a:r>
              <a:rPr lang="en-GB" sz="2400" dirty="0">
                <a:latin typeface="+mj-lt"/>
              </a:rPr>
              <a:t>The Qur’an is written in the Arabic</a:t>
            </a:r>
            <a:r>
              <a:rPr lang="en-GB" sz="2400" b="1" dirty="0">
                <a:solidFill>
                  <a:srgbClr val="FF0000"/>
                </a:solidFill>
                <a:latin typeface="+mj-lt"/>
              </a:rPr>
              <a:t> language</a:t>
            </a:r>
            <a:r>
              <a:rPr lang="en-GB" sz="2400" dirty="0">
                <a:latin typeface="+mj-lt"/>
              </a:rPr>
              <a:t>.</a:t>
            </a:r>
          </a:p>
          <a:p>
            <a:pPr marL="609600" indent="-609600">
              <a:buFont typeface="Arial" charset="0"/>
              <a:buAutoNum type="arabicPeriod"/>
            </a:pPr>
            <a:r>
              <a:rPr lang="en-GB" sz="2400" dirty="0">
                <a:latin typeface="+mj-lt"/>
              </a:rPr>
              <a:t>The following English words are borrowed from Arabic: </a:t>
            </a:r>
            <a:r>
              <a:rPr lang="en-GB" sz="2400" b="1" dirty="0">
                <a:solidFill>
                  <a:srgbClr val="FF0000"/>
                </a:solidFill>
                <a:latin typeface="+mj-lt"/>
              </a:rPr>
              <a:t>sofa, candy</a:t>
            </a:r>
            <a:r>
              <a:rPr lang="en-GB" sz="2400" dirty="0">
                <a:latin typeface="+mj-lt"/>
              </a:rPr>
              <a:t> and </a:t>
            </a:r>
            <a:r>
              <a:rPr lang="en-GB" sz="2400" b="1" dirty="0">
                <a:solidFill>
                  <a:srgbClr val="FF0000"/>
                </a:solidFill>
                <a:latin typeface="+mj-lt"/>
              </a:rPr>
              <a:t>algebra</a:t>
            </a:r>
            <a:r>
              <a:rPr lang="en-GB" sz="2400" dirty="0">
                <a:latin typeface="+mj-lt"/>
              </a:rPr>
              <a:t>. </a:t>
            </a:r>
          </a:p>
        </p:txBody>
      </p:sp>
      <p:pic>
        <p:nvPicPr>
          <p:cNvPr id="4" name="Picture 3" descr="File:Green check.png - CLEW Wik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120" y="3931746"/>
            <a:ext cx="3286294" cy="3286294"/>
          </a:xfrm>
          <a:prstGeom prst="rect">
            <a:avLst/>
          </a:prstGeom>
        </p:spPr>
      </p:pic>
    </p:spTree>
    <p:extLst>
      <p:ext uri="{BB962C8B-B14F-4D97-AF65-F5344CB8AC3E}">
        <p14:creationId xmlns:p14="http://schemas.microsoft.com/office/powerpoint/2010/main" val="1169155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531440"/>
            <a:ext cx="8934164" cy="2578298"/>
          </a:xfrm>
        </p:spPr>
        <p:txBody>
          <a:bodyPr>
            <a:normAutofit/>
          </a:bodyPr>
          <a:lstStyle/>
          <a:p>
            <a:pPr algn="ctr"/>
            <a:r>
              <a:rPr lang="en-GB" sz="5400" u="sng" dirty="0"/>
              <a:t>What is a denomination?</a:t>
            </a:r>
          </a:p>
        </p:txBody>
      </p:sp>
      <p:pic>
        <p:nvPicPr>
          <p:cNvPr id="9220"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2852936"/>
            <a:ext cx="5633256" cy="3755504"/>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6384032" y="1628800"/>
            <a:ext cx="2592288" cy="2232248"/>
          </a:xfrm>
          <a:prstGeom prst="cloudCallout">
            <a:avLst>
              <a:gd name="adj1" fmla="val -84327"/>
              <a:gd name="adj2" fmla="val 4403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b="1" u="sng" dirty="0"/>
              <a:t>Think!</a:t>
            </a:r>
          </a:p>
          <a:p>
            <a:pPr algn="ctr"/>
            <a:r>
              <a:rPr lang="en-GB" sz="2800" dirty="0"/>
              <a:t>Hint: Sunni…</a:t>
            </a:r>
          </a:p>
        </p:txBody>
      </p:sp>
    </p:spTree>
    <p:extLst>
      <p:ext uri="{BB962C8B-B14F-4D97-AF65-F5344CB8AC3E}">
        <p14:creationId xmlns:p14="http://schemas.microsoft.com/office/powerpoint/2010/main" val="330141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2" y="-459432"/>
            <a:ext cx="9515400" cy="2578298"/>
          </a:xfrm>
        </p:spPr>
        <p:txBody>
          <a:bodyPr>
            <a:normAutofit/>
          </a:bodyPr>
          <a:lstStyle/>
          <a:p>
            <a:pPr algn="ctr"/>
            <a:r>
              <a:rPr lang="en-GB" sz="5400" u="sng" dirty="0"/>
              <a:t>What is a denomination?</a:t>
            </a:r>
          </a:p>
        </p:txBody>
      </p:sp>
      <p:sp>
        <p:nvSpPr>
          <p:cNvPr id="3" name="TextBox 2"/>
          <p:cNvSpPr txBox="1"/>
          <p:nvPr/>
        </p:nvSpPr>
        <p:spPr>
          <a:xfrm>
            <a:off x="2135560" y="1700808"/>
            <a:ext cx="7200800" cy="1569660"/>
          </a:xfrm>
          <a:prstGeom prst="rect">
            <a:avLst/>
          </a:prstGeom>
          <a:noFill/>
        </p:spPr>
        <p:txBody>
          <a:bodyPr wrap="square" rtlCol="0">
            <a:spAutoFit/>
          </a:bodyPr>
          <a:lstStyle/>
          <a:p>
            <a:r>
              <a:rPr lang="en-GB" sz="3200" b="1" dirty="0">
                <a:solidFill>
                  <a:srgbClr val="FF0000"/>
                </a:solidFill>
              </a:rPr>
              <a:t>Denomination: </a:t>
            </a:r>
            <a:r>
              <a:rPr lang="en-GB" sz="3200" dirty="0"/>
              <a:t>a group of religious congregations united under a common faith and name.</a:t>
            </a:r>
          </a:p>
        </p:txBody>
      </p:sp>
      <p:sp>
        <p:nvSpPr>
          <p:cNvPr id="4" name="Cloud 3"/>
          <p:cNvSpPr/>
          <p:nvPr/>
        </p:nvSpPr>
        <p:spPr>
          <a:xfrm>
            <a:off x="7176120" y="4149080"/>
            <a:ext cx="3347864" cy="2636912"/>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b="1" u="sng" dirty="0"/>
              <a:t>Challenge!</a:t>
            </a:r>
          </a:p>
          <a:p>
            <a:pPr algn="ctr"/>
            <a:r>
              <a:rPr lang="en-GB" dirty="0"/>
              <a:t>Which religions do you know that have denominations?</a:t>
            </a:r>
          </a:p>
        </p:txBody>
      </p:sp>
    </p:spTree>
    <p:extLst>
      <p:ext uri="{BB962C8B-B14F-4D97-AF65-F5344CB8AC3E}">
        <p14:creationId xmlns:p14="http://schemas.microsoft.com/office/powerpoint/2010/main" val="101119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enominations in islam">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33" r="1872" b="14947"/>
          <a:stretch/>
        </p:blipFill>
        <p:spPr bwMode="auto">
          <a:xfrm>
            <a:off x="1524000" y="-143745"/>
            <a:ext cx="9144000" cy="70017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15176" y="4761148"/>
            <a:ext cx="3428697" cy="1008112"/>
          </a:xfrm>
          <a:ln w="57150">
            <a:solidFill>
              <a:schemeClr val="accent1"/>
            </a:solidFill>
          </a:ln>
        </p:spPr>
        <p:txBody>
          <a:bodyPr>
            <a:noAutofit/>
          </a:bodyPr>
          <a:lstStyle/>
          <a:p>
            <a:pPr algn="ctr"/>
            <a:r>
              <a:rPr lang="en-GB" sz="3200" u="sng" dirty="0"/>
              <a:t>Denominations in Islam</a:t>
            </a:r>
          </a:p>
        </p:txBody>
      </p:sp>
      <p:sp>
        <p:nvSpPr>
          <p:cNvPr id="4" name="Cloud 3"/>
          <p:cNvSpPr/>
          <p:nvPr/>
        </p:nvSpPr>
        <p:spPr>
          <a:xfrm>
            <a:off x="6600056" y="4077072"/>
            <a:ext cx="3960440" cy="2592288"/>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b="1" u="sng" dirty="0"/>
              <a:t>Challenge!</a:t>
            </a:r>
          </a:p>
          <a:p>
            <a:pPr algn="ctr"/>
            <a:r>
              <a:rPr lang="en-GB" sz="2400" dirty="0"/>
              <a:t>Why would Islam have different denominations?</a:t>
            </a:r>
          </a:p>
        </p:txBody>
      </p:sp>
    </p:spTree>
    <p:extLst>
      <p:ext uri="{BB962C8B-B14F-4D97-AF65-F5344CB8AC3E}">
        <p14:creationId xmlns:p14="http://schemas.microsoft.com/office/powerpoint/2010/main" val="1216126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724" y="116632"/>
            <a:ext cx="7680960" cy="1371600"/>
          </a:xfrm>
        </p:spPr>
        <p:txBody>
          <a:bodyPr>
            <a:normAutofit/>
          </a:bodyPr>
          <a:lstStyle/>
          <a:p>
            <a:pPr algn="ctr"/>
            <a:r>
              <a:rPr lang="en-GB" u="sng" dirty="0"/>
              <a:t>All religions should have denominations.</a:t>
            </a:r>
          </a:p>
        </p:txBody>
      </p:sp>
      <p:pic>
        <p:nvPicPr>
          <p:cNvPr id="819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756" y="1412776"/>
            <a:ext cx="9135244" cy="54452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ROFESSORES LUSOS: Para quando a publicitação das lista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777" y="3501008"/>
            <a:ext cx="3597641" cy="3837484"/>
          </a:xfrm>
          <a:prstGeom prst="rect">
            <a:avLst/>
          </a:prstGeom>
        </p:spPr>
      </p:pic>
    </p:spTree>
    <p:extLst>
      <p:ext uri="{BB962C8B-B14F-4D97-AF65-F5344CB8AC3E}">
        <p14:creationId xmlns:p14="http://schemas.microsoft.com/office/powerpoint/2010/main" val="3183096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8438"/>
            <a:ext cx="8229600" cy="1143000"/>
          </a:xfrm>
        </p:spPr>
        <p:txBody>
          <a:bodyPr>
            <a:normAutofit/>
          </a:bodyPr>
          <a:lstStyle/>
          <a:p>
            <a:r>
              <a:rPr lang="en-GB" u="sng" dirty="0"/>
              <a:t>Create a word art based on Islam!</a:t>
            </a:r>
          </a:p>
        </p:txBody>
      </p:sp>
      <p:pic>
        <p:nvPicPr>
          <p:cNvPr id="4" name="Picture 7" descr="http://t2.gstatic.com/images?q=tbn:ANd9GcRfiYO9PJ1PoPHXziaAGX6MReC3oZYhkgU3MEsN0HBbaZ3mN4X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41438"/>
            <a:ext cx="424815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http://xeniagreekmuslimah.files.wordpress.com/2011/04/word-cloud.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1341438"/>
            <a:ext cx="50165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http://us.cdn4.123rf.com/168nwm/radiantskies/radiantskies1212/radiantskies121203514/17024546-abstract-word-cloud-for-muslim-with-related-tags-and-term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9750" y="3911600"/>
            <a:ext cx="25082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http://3.bp.blogspot.com/-i-Jm7LHbrIk/UFa1kFh0q2I/AAAAAAAACLM/aoVAFfHtVY4/s1600/20120917_132911_greenshot.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03839" y="3889376"/>
            <a:ext cx="3024187"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048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3512" y="1670968"/>
            <a:ext cx="8964488" cy="1872208"/>
          </a:xfrm>
        </p:spPr>
        <p:txBody>
          <a:bodyPr/>
          <a:lstStyle/>
          <a:p>
            <a:r>
              <a:rPr lang="en-GB" sz="4400" u="sng" dirty="0"/>
              <a:t>What are the origins of Islam?</a:t>
            </a:r>
          </a:p>
        </p:txBody>
      </p:sp>
      <p:sp>
        <p:nvSpPr>
          <p:cNvPr id="3" name="Subtitle 2"/>
          <p:cNvSpPr>
            <a:spLocks noGrp="1"/>
          </p:cNvSpPr>
          <p:nvPr>
            <p:ph type="subTitle" idx="1"/>
          </p:nvPr>
        </p:nvSpPr>
        <p:spPr>
          <a:xfrm>
            <a:off x="2693900" y="3356992"/>
            <a:ext cx="3622193" cy="3096344"/>
          </a:xfrm>
        </p:spPr>
        <p:txBody>
          <a:bodyPr>
            <a:noAutofit/>
          </a:bodyPr>
          <a:lstStyle/>
          <a:p>
            <a:r>
              <a:rPr lang="en-GB" sz="1800" b="1" u="sng" dirty="0"/>
              <a:t>Learning outcomes</a:t>
            </a:r>
            <a:r>
              <a:rPr lang="en-GB" sz="1800" b="1" dirty="0"/>
              <a:t>:</a:t>
            </a:r>
          </a:p>
          <a:p>
            <a:r>
              <a:rPr lang="en-GB" sz="1800" dirty="0">
                <a:solidFill>
                  <a:srgbClr val="FF0000"/>
                </a:solidFill>
              </a:rPr>
              <a:t>To </a:t>
            </a:r>
            <a:r>
              <a:rPr lang="en-GB" sz="1800" b="1" dirty="0">
                <a:solidFill>
                  <a:srgbClr val="FF0000"/>
                </a:solidFill>
              </a:rPr>
              <a:t>describe</a:t>
            </a:r>
            <a:r>
              <a:rPr lang="en-GB" sz="1800" dirty="0">
                <a:solidFill>
                  <a:srgbClr val="FF0000"/>
                </a:solidFill>
              </a:rPr>
              <a:t> when Islam began</a:t>
            </a:r>
          </a:p>
          <a:p>
            <a:r>
              <a:rPr lang="en-GB" sz="1800" dirty="0">
                <a:solidFill>
                  <a:srgbClr val="00B050"/>
                </a:solidFill>
              </a:rPr>
              <a:t>To </a:t>
            </a:r>
            <a:r>
              <a:rPr lang="en-GB" sz="1800" b="1" dirty="0">
                <a:solidFill>
                  <a:srgbClr val="00B050"/>
                </a:solidFill>
              </a:rPr>
              <a:t>explain</a:t>
            </a:r>
            <a:r>
              <a:rPr lang="en-GB" sz="1800" dirty="0">
                <a:solidFill>
                  <a:srgbClr val="00B050"/>
                </a:solidFill>
              </a:rPr>
              <a:t> key beliefs in Islam</a:t>
            </a:r>
          </a:p>
          <a:p>
            <a:r>
              <a:rPr lang="en-GB" sz="1800" dirty="0">
                <a:solidFill>
                  <a:srgbClr val="7030A0"/>
                </a:solidFill>
              </a:rPr>
              <a:t>To </a:t>
            </a:r>
            <a:r>
              <a:rPr lang="en-GB" sz="1800" b="1" dirty="0">
                <a:solidFill>
                  <a:srgbClr val="7030A0"/>
                </a:solidFill>
              </a:rPr>
              <a:t>evaluate </a:t>
            </a:r>
            <a:r>
              <a:rPr lang="en-GB" sz="1800" dirty="0">
                <a:solidFill>
                  <a:srgbClr val="7030A0"/>
                </a:solidFill>
              </a:rPr>
              <a:t>if religions need denominations</a:t>
            </a:r>
          </a:p>
        </p:txBody>
      </p:sp>
      <p:sp>
        <p:nvSpPr>
          <p:cNvPr id="4" name="Cloud 3"/>
          <p:cNvSpPr/>
          <p:nvPr/>
        </p:nvSpPr>
        <p:spPr>
          <a:xfrm>
            <a:off x="6312024" y="3573016"/>
            <a:ext cx="4176464" cy="3284984"/>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200" b="1" u="sng" dirty="0"/>
              <a:t>Starter:</a:t>
            </a:r>
          </a:p>
          <a:p>
            <a:pPr algn="ctr"/>
            <a:r>
              <a:rPr lang="en-GB" sz="3200" dirty="0"/>
              <a:t>What do you already know about Islam?</a:t>
            </a:r>
          </a:p>
        </p:txBody>
      </p:sp>
    </p:spTree>
    <p:extLst>
      <p:ext uri="{BB962C8B-B14F-4D97-AF65-F5344CB8AC3E}">
        <p14:creationId xmlns:p14="http://schemas.microsoft.com/office/powerpoint/2010/main" val="2633170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B86E-1187-4B76-899E-3B1D8FDF5B7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BD4C3BE-CC4A-4CC9-A96A-0653DF4FDD8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817984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392"/>
            <a:ext cx="9144000" cy="1215225"/>
          </a:xfrm>
        </p:spPr>
        <p:txBody>
          <a:bodyPr>
            <a:normAutofit fontScale="90000"/>
          </a:bodyPr>
          <a:lstStyle/>
          <a:p>
            <a:r>
              <a:rPr lang="en-GB" u="sng" dirty="0"/>
              <a:t>Who was Muhammad (PBUH)?</a:t>
            </a:r>
          </a:p>
        </p:txBody>
      </p:sp>
      <p:sp>
        <p:nvSpPr>
          <p:cNvPr id="3" name="Subtitle 2"/>
          <p:cNvSpPr>
            <a:spLocks noGrp="1"/>
          </p:cNvSpPr>
          <p:nvPr>
            <p:ph type="subTitle" idx="1"/>
          </p:nvPr>
        </p:nvSpPr>
        <p:spPr>
          <a:xfrm>
            <a:off x="1919536" y="980728"/>
            <a:ext cx="8424936" cy="3096344"/>
          </a:xfrm>
        </p:spPr>
        <p:txBody>
          <a:bodyPr>
            <a:normAutofit/>
          </a:bodyPr>
          <a:lstStyle/>
          <a:p>
            <a:r>
              <a:rPr lang="en-GB" b="1" u="sng" dirty="0">
                <a:solidFill>
                  <a:schemeClr val="tx1"/>
                </a:solidFill>
              </a:rPr>
              <a:t>Learning outcomes:</a:t>
            </a:r>
          </a:p>
          <a:p>
            <a:r>
              <a:rPr lang="en-GB" dirty="0">
                <a:solidFill>
                  <a:srgbClr val="FF0000"/>
                </a:solidFill>
              </a:rPr>
              <a:t>To </a:t>
            </a:r>
            <a:r>
              <a:rPr lang="en-GB" b="1" dirty="0">
                <a:solidFill>
                  <a:srgbClr val="FF0000"/>
                </a:solidFill>
              </a:rPr>
              <a:t>describe</a:t>
            </a:r>
            <a:r>
              <a:rPr lang="en-GB" dirty="0">
                <a:solidFill>
                  <a:srgbClr val="FF0000"/>
                </a:solidFill>
              </a:rPr>
              <a:t> who Muhammad (PBUH) was</a:t>
            </a:r>
          </a:p>
          <a:p>
            <a:r>
              <a:rPr lang="en-GB" dirty="0">
                <a:solidFill>
                  <a:srgbClr val="00B050"/>
                </a:solidFill>
              </a:rPr>
              <a:t>To </a:t>
            </a:r>
            <a:r>
              <a:rPr lang="en-GB" b="1" dirty="0">
                <a:solidFill>
                  <a:srgbClr val="00B050"/>
                </a:solidFill>
              </a:rPr>
              <a:t>explain</a:t>
            </a:r>
            <a:r>
              <a:rPr lang="en-GB" dirty="0">
                <a:solidFill>
                  <a:srgbClr val="00B050"/>
                </a:solidFill>
              </a:rPr>
              <a:t> the importance of Muhammad (PBUH</a:t>
            </a:r>
            <a:r>
              <a:rPr lang="en-GB" dirty="0">
                <a:solidFill>
                  <a:schemeClr val="tx1"/>
                </a:solidFill>
              </a:rPr>
              <a:t>)</a:t>
            </a:r>
          </a:p>
          <a:p>
            <a:r>
              <a:rPr lang="en-GB" dirty="0">
                <a:solidFill>
                  <a:srgbClr val="7030A0"/>
                </a:solidFill>
              </a:rPr>
              <a:t>To </a:t>
            </a:r>
            <a:r>
              <a:rPr lang="en-GB" b="1" dirty="0">
                <a:solidFill>
                  <a:srgbClr val="7030A0"/>
                </a:solidFill>
              </a:rPr>
              <a:t>evaluate</a:t>
            </a:r>
            <a:r>
              <a:rPr lang="en-GB" dirty="0">
                <a:solidFill>
                  <a:srgbClr val="7030A0"/>
                </a:solidFill>
              </a:rPr>
              <a:t> if Muhammad (PBUH) was happy or sad during his life events</a:t>
            </a:r>
          </a:p>
        </p:txBody>
      </p:sp>
      <p:sp>
        <p:nvSpPr>
          <p:cNvPr id="4" name="Cloud 3"/>
          <p:cNvSpPr/>
          <p:nvPr/>
        </p:nvSpPr>
        <p:spPr>
          <a:xfrm>
            <a:off x="5737412" y="3933056"/>
            <a:ext cx="4103004" cy="2808312"/>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b="1" u="sng" dirty="0"/>
              <a:t>Starter:</a:t>
            </a:r>
          </a:p>
          <a:p>
            <a:pPr algn="ctr"/>
            <a:r>
              <a:rPr lang="en-GB" sz="2000" dirty="0"/>
              <a:t>What do you want to achieve in your life? What would you want to be remembered for?</a:t>
            </a:r>
          </a:p>
        </p:txBody>
      </p:sp>
      <p:pic>
        <p:nvPicPr>
          <p:cNvPr id="307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537" y="3899981"/>
            <a:ext cx="3300061" cy="310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523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Where did Islam start?</a:t>
            </a:r>
          </a:p>
        </p:txBody>
      </p:sp>
      <p:sp>
        <p:nvSpPr>
          <p:cNvPr id="4" name="Cloud 3"/>
          <p:cNvSpPr/>
          <p:nvPr/>
        </p:nvSpPr>
        <p:spPr>
          <a:xfrm>
            <a:off x="7104112" y="4077072"/>
            <a:ext cx="3312368" cy="252028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dirty="0"/>
              <a:t>Hint…We looked at it last lesson!</a:t>
            </a:r>
          </a:p>
        </p:txBody>
      </p:sp>
      <p:pic>
        <p:nvPicPr>
          <p:cNvPr id="2050"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568" y="1373584"/>
            <a:ext cx="5256584" cy="494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09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t>Who was Muhammad (PBUH)?</a:t>
            </a:r>
          </a:p>
        </p:txBody>
      </p:sp>
      <p:sp>
        <p:nvSpPr>
          <p:cNvPr id="4" name="Rectangle 3"/>
          <p:cNvSpPr/>
          <p:nvPr/>
        </p:nvSpPr>
        <p:spPr>
          <a:xfrm>
            <a:off x="1641391" y="6093296"/>
            <a:ext cx="4572000" cy="646331"/>
          </a:xfrm>
          <a:prstGeom prst="rect">
            <a:avLst/>
          </a:prstGeom>
        </p:spPr>
        <p:txBody>
          <a:bodyPr>
            <a:spAutoFit/>
          </a:bodyPr>
          <a:lstStyle/>
          <a:p>
            <a:r>
              <a:rPr lang="en-GB" dirty="0">
                <a:hlinkClick r:id="rId2"/>
              </a:rPr>
              <a:t>https://www.youtube.com/watch?v=x_7K9da5Yqg</a:t>
            </a:r>
            <a:r>
              <a:rPr lang="en-GB" dirty="0"/>
              <a:t> </a:t>
            </a:r>
          </a:p>
        </p:txBody>
      </p:sp>
      <p:sp>
        <p:nvSpPr>
          <p:cNvPr id="6" name="TextBox 5"/>
          <p:cNvSpPr txBox="1"/>
          <p:nvPr/>
        </p:nvSpPr>
        <p:spPr>
          <a:xfrm>
            <a:off x="2279576" y="1772817"/>
            <a:ext cx="7488832" cy="646331"/>
          </a:xfrm>
          <a:prstGeom prst="rect">
            <a:avLst/>
          </a:prstGeom>
          <a:noFill/>
        </p:spPr>
        <p:txBody>
          <a:bodyPr wrap="square" rtlCol="0">
            <a:spAutoFit/>
          </a:bodyPr>
          <a:lstStyle/>
          <a:p>
            <a:r>
              <a:rPr lang="en-GB" sz="3600" dirty="0"/>
              <a:t>Muhammad (PBUH) was…</a:t>
            </a:r>
          </a:p>
        </p:txBody>
      </p:sp>
      <p:sp>
        <p:nvSpPr>
          <p:cNvPr id="7" name="Cloud 6"/>
          <p:cNvSpPr/>
          <p:nvPr/>
        </p:nvSpPr>
        <p:spPr>
          <a:xfrm>
            <a:off x="7248128" y="4221088"/>
            <a:ext cx="3024336" cy="2518538"/>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Challenge!</a:t>
            </a:r>
          </a:p>
          <a:p>
            <a:pPr algn="ctr"/>
            <a:r>
              <a:rPr lang="en-GB" dirty="0"/>
              <a:t>How would his experiences in life change him?</a:t>
            </a:r>
          </a:p>
        </p:txBody>
      </p:sp>
    </p:spTree>
    <p:extLst>
      <p:ext uri="{BB962C8B-B14F-4D97-AF65-F5344CB8AC3E}">
        <p14:creationId xmlns:p14="http://schemas.microsoft.com/office/powerpoint/2010/main" val="1098892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076" y="0"/>
            <a:ext cx="9036496" cy="1143000"/>
          </a:xfrm>
        </p:spPr>
        <p:txBody>
          <a:bodyPr>
            <a:normAutofit/>
          </a:bodyPr>
          <a:lstStyle/>
          <a:p>
            <a:r>
              <a:rPr lang="en-GB" u="sng" dirty="0"/>
              <a:t>Timeline of Muhammad’s (PBUH) life</a:t>
            </a:r>
          </a:p>
        </p:txBody>
      </p:sp>
      <p:sp>
        <p:nvSpPr>
          <p:cNvPr id="3" name="Content Placeholder 2"/>
          <p:cNvSpPr>
            <a:spLocks noGrp="1"/>
          </p:cNvSpPr>
          <p:nvPr>
            <p:ph idx="1"/>
          </p:nvPr>
        </p:nvSpPr>
        <p:spPr>
          <a:xfrm>
            <a:off x="1847528" y="970422"/>
            <a:ext cx="8496944" cy="4878838"/>
          </a:xfrm>
        </p:spPr>
        <p:txBody>
          <a:bodyPr>
            <a:normAutofit/>
          </a:bodyPr>
          <a:lstStyle/>
          <a:p>
            <a:pPr marL="514350" indent="-514350">
              <a:buFont typeface="+mj-lt"/>
              <a:buAutoNum type="arabicPeriod"/>
            </a:pPr>
            <a:r>
              <a:rPr lang="en-GB" dirty="0"/>
              <a:t>You will receive an A3 sheet with a timeline for Muhammad’s life.</a:t>
            </a:r>
          </a:p>
          <a:p>
            <a:pPr marL="514350" indent="-514350">
              <a:buFont typeface="+mj-lt"/>
              <a:buAutoNum type="arabicPeriod"/>
            </a:pPr>
            <a:r>
              <a:rPr lang="en-GB" dirty="0"/>
              <a:t>You need to put them into chronological order..</a:t>
            </a:r>
          </a:p>
          <a:p>
            <a:pPr marL="514350" indent="-514350">
              <a:buFont typeface="+mj-lt"/>
              <a:buAutoNum type="arabicPeriod"/>
            </a:pPr>
            <a:r>
              <a:rPr lang="en-GB" dirty="0"/>
              <a:t>You then need to place them according to how happy Muhammad (PBUH) would be during that event in his life.</a:t>
            </a:r>
            <a:endParaRPr lang="en-GB" sz="3600" dirty="0"/>
          </a:p>
          <a:p>
            <a:pPr marL="514350" indent="-514350">
              <a:buFont typeface="+mj-lt"/>
              <a:buAutoNum type="arabicPeriod"/>
            </a:pPr>
            <a:r>
              <a:rPr lang="en-GB" dirty="0"/>
              <a:t>Explain at least 5 key events and why you have placed them there.</a:t>
            </a:r>
          </a:p>
        </p:txBody>
      </p:sp>
      <p:sp>
        <p:nvSpPr>
          <p:cNvPr id="4" name="Cloud 3"/>
          <p:cNvSpPr/>
          <p:nvPr/>
        </p:nvSpPr>
        <p:spPr>
          <a:xfrm>
            <a:off x="7032104" y="4818437"/>
            <a:ext cx="3635896" cy="2060848"/>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Challenge!</a:t>
            </a:r>
          </a:p>
          <a:p>
            <a:pPr algn="ctr"/>
            <a:r>
              <a:rPr lang="en-GB" dirty="0"/>
              <a:t> Can you create some more events to add to the timeline?</a:t>
            </a:r>
          </a:p>
        </p:txBody>
      </p:sp>
    </p:spTree>
    <p:extLst>
      <p:ext uri="{BB962C8B-B14F-4D97-AF65-F5344CB8AC3E}">
        <p14:creationId xmlns:p14="http://schemas.microsoft.com/office/powerpoint/2010/main" val="1858581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8299"/>
            <a:ext cx="883182" cy="1200329"/>
          </a:xfrm>
          <a:prstGeom prst="rect">
            <a:avLst/>
          </a:prstGeom>
          <a:noFill/>
        </p:spPr>
        <p:txBody>
          <a:bodyPr wrap="square" rtlCol="0">
            <a:spAutoFit/>
          </a:bodyPr>
          <a:lstStyle/>
          <a:p>
            <a:r>
              <a:rPr lang="en-GB" sz="7200" dirty="0">
                <a:sym typeface="Wingdings" panose="05000000000000000000" pitchFamily="2" charset="2"/>
              </a:rPr>
              <a:t></a:t>
            </a:r>
            <a:endParaRPr lang="en-GB" sz="7200" dirty="0"/>
          </a:p>
        </p:txBody>
      </p:sp>
      <p:sp>
        <p:nvSpPr>
          <p:cNvPr id="7" name="TextBox 6"/>
          <p:cNvSpPr txBox="1"/>
          <p:nvPr/>
        </p:nvSpPr>
        <p:spPr>
          <a:xfrm>
            <a:off x="1524000" y="5708162"/>
            <a:ext cx="667158" cy="1200329"/>
          </a:xfrm>
          <a:prstGeom prst="rect">
            <a:avLst/>
          </a:prstGeom>
          <a:noFill/>
        </p:spPr>
        <p:txBody>
          <a:bodyPr wrap="square" rtlCol="0">
            <a:spAutoFit/>
          </a:bodyPr>
          <a:lstStyle/>
          <a:p>
            <a:r>
              <a:rPr lang="en-GB" sz="7200" dirty="0">
                <a:sym typeface="Wingdings" panose="05000000000000000000" pitchFamily="2" charset="2"/>
              </a:rPr>
              <a:t></a:t>
            </a:r>
            <a:endParaRPr lang="en-GB" sz="7200" dirty="0"/>
          </a:p>
        </p:txBody>
      </p:sp>
      <p:cxnSp>
        <p:nvCxnSpPr>
          <p:cNvPr id="11" name="Straight Connector 10"/>
          <p:cNvCxnSpPr/>
          <p:nvPr/>
        </p:nvCxnSpPr>
        <p:spPr>
          <a:xfrm>
            <a:off x="2567608" y="476673"/>
            <a:ext cx="0" cy="583165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567608" y="6308325"/>
            <a:ext cx="79479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07768" y="6453336"/>
            <a:ext cx="4896544" cy="369332"/>
          </a:xfrm>
          <a:prstGeom prst="rect">
            <a:avLst/>
          </a:prstGeom>
          <a:noFill/>
        </p:spPr>
        <p:txBody>
          <a:bodyPr wrap="square" rtlCol="0">
            <a:spAutoFit/>
          </a:bodyPr>
          <a:lstStyle/>
          <a:p>
            <a:r>
              <a:rPr lang="en-GB" dirty="0"/>
              <a:t>Key events in Muhammad’s (PBUH) life</a:t>
            </a:r>
          </a:p>
        </p:txBody>
      </p:sp>
      <p:sp>
        <p:nvSpPr>
          <p:cNvPr id="18" name="TextBox 17"/>
          <p:cNvSpPr txBox="1"/>
          <p:nvPr/>
        </p:nvSpPr>
        <p:spPr>
          <a:xfrm rot="16200000">
            <a:off x="-590693" y="3295726"/>
            <a:ext cx="5112568" cy="338554"/>
          </a:xfrm>
          <a:prstGeom prst="rect">
            <a:avLst/>
          </a:prstGeom>
          <a:noFill/>
        </p:spPr>
        <p:txBody>
          <a:bodyPr wrap="square" rtlCol="0">
            <a:spAutoFit/>
          </a:bodyPr>
          <a:lstStyle/>
          <a:p>
            <a:r>
              <a:rPr lang="en-GB" sz="1600" dirty="0"/>
              <a:t>How happy or sad Muhammad would have been</a:t>
            </a:r>
          </a:p>
        </p:txBody>
      </p:sp>
      <p:sp>
        <p:nvSpPr>
          <p:cNvPr id="9" name="Rectangle 8"/>
          <p:cNvSpPr/>
          <p:nvPr/>
        </p:nvSpPr>
        <p:spPr>
          <a:xfrm>
            <a:off x="2880773" y="4636293"/>
            <a:ext cx="1800200" cy="1384995"/>
          </a:xfrm>
          <a:prstGeom prst="rect">
            <a:avLst/>
          </a:prstGeom>
          <a:ln>
            <a:solidFill>
              <a:schemeClr val="tx1"/>
            </a:solidFill>
          </a:ln>
        </p:spPr>
        <p:txBody>
          <a:bodyPr wrap="square">
            <a:spAutoFit/>
          </a:bodyPr>
          <a:lstStyle/>
          <a:p>
            <a:pPr lvl="0" fontAlgn="base">
              <a:spcBef>
                <a:spcPct val="0"/>
              </a:spcBef>
              <a:spcAft>
                <a:spcPct val="0"/>
              </a:spcAft>
            </a:pPr>
            <a:r>
              <a:rPr lang="en-GB" altLang="en-US" sz="1200" dirty="0">
                <a:latin typeface="Century Gothic" pitchFamily="34" charset="0"/>
                <a:ea typeface="Times New Roman" pitchFamily="18" charset="0"/>
                <a:cs typeface="Arial" pitchFamily="34" charset="0"/>
              </a:rPr>
              <a:t>1. Muhammad (</a:t>
            </a:r>
            <a:r>
              <a:rPr lang="en-GB" altLang="en-US" sz="1200" dirty="0" err="1">
                <a:latin typeface="Century Gothic" pitchFamily="34" charset="0"/>
                <a:ea typeface="Times New Roman" pitchFamily="18" charset="0"/>
                <a:cs typeface="Arial" pitchFamily="34" charset="0"/>
              </a:rPr>
              <a:t>pbuh</a:t>
            </a:r>
            <a:r>
              <a:rPr lang="en-GB" altLang="en-US" sz="1200" dirty="0">
                <a:latin typeface="Century Gothic" pitchFamily="34" charset="0"/>
                <a:ea typeface="Times New Roman" pitchFamily="18" charset="0"/>
                <a:cs typeface="Arial" pitchFamily="34" charset="0"/>
              </a:rPr>
              <a:t>) was born in Makkah in about 570CE. He was poor because both of his parents had died by the time he was 6.</a:t>
            </a:r>
          </a:p>
        </p:txBody>
      </p:sp>
    </p:spTree>
    <p:extLst>
      <p:ext uri="{BB962C8B-B14F-4D97-AF65-F5344CB8AC3E}">
        <p14:creationId xmlns:p14="http://schemas.microsoft.com/office/powerpoint/2010/main" val="1246784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8299"/>
            <a:ext cx="883182" cy="1200329"/>
          </a:xfrm>
          <a:prstGeom prst="rect">
            <a:avLst/>
          </a:prstGeom>
          <a:noFill/>
        </p:spPr>
        <p:txBody>
          <a:bodyPr wrap="square" rtlCol="0">
            <a:spAutoFit/>
          </a:bodyPr>
          <a:lstStyle/>
          <a:p>
            <a:r>
              <a:rPr lang="en-GB" sz="7200" dirty="0">
                <a:sym typeface="Wingdings" panose="05000000000000000000" pitchFamily="2" charset="2"/>
              </a:rPr>
              <a:t></a:t>
            </a:r>
            <a:endParaRPr lang="en-GB" sz="7200" dirty="0"/>
          </a:p>
        </p:txBody>
      </p:sp>
      <p:sp>
        <p:nvSpPr>
          <p:cNvPr id="5" name="TextBox 4"/>
          <p:cNvSpPr txBox="1"/>
          <p:nvPr/>
        </p:nvSpPr>
        <p:spPr>
          <a:xfrm>
            <a:off x="1524000" y="5708162"/>
            <a:ext cx="667158" cy="1200329"/>
          </a:xfrm>
          <a:prstGeom prst="rect">
            <a:avLst/>
          </a:prstGeom>
          <a:noFill/>
        </p:spPr>
        <p:txBody>
          <a:bodyPr wrap="square" rtlCol="0">
            <a:spAutoFit/>
          </a:bodyPr>
          <a:lstStyle/>
          <a:p>
            <a:r>
              <a:rPr lang="en-GB" sz="7200" dirty="0">
                <a:sym typeface="Wingdings" panose="05000000000000000000" pitchFamily="2" charset="2"/>
              </a:rPr>
              <a:t></a:t>
            </a:r>
            <a:endParaRPr lang="en-GB" sz="7200" dirty="0"/>
          </a:p>
        </p:txBody>
      </p:sp>
      <p:cxnSp>
        <p:nvCxnSpPr>
          <p:cNvPr id="6" name="Straight Connector 5"/>
          <p:cNvCxnSpPr/>
          <p:nvPr/>
        </p:nvCxnSpPr>
        <p:spPr>
          <a:xfrm>
            <a:off x="2567608" y="476673"/>
            <a:ext cx="0" cy="583165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567608" y="6308325"/>
            <a:ext cx="794799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07768" y="6453336"/>
            <a:ext cx="4896544" cy="369332"/>
          </a:xfrm>
          <a:prstGeom prst="rect">
            <a:avLst/>
          </a:prstGeom>
          <a:noFill/>
        </p:spPr>
        <p:txBody>
          <a:bodyPr wrap="square" rtlCol="0">
            <a:spAutoFit/>
          </a:bodyPr>
          <a:lstStyle/>
          <a:p>
            <a:r>
              <a:rPr lang="en-GB" dirty="0"/>
              <a:t>Key events in Muhammad’s (PBUH) life</a:t>
            </a:r>
          </a:p>
        </p:txBody>
      </p:sp>
      <p:sp>
        <p:nvSpPr>
          <p:cNvPr id="9" name="TextBox 8"/>
          <p:cNvSpPr txBox="1"/>
          <p:nvPr/>
        </p:nvSpPr>
        <p:spPr>
          <a:xfrm rot="16200000">
            <a:off x="-590693" y="3295726"/>
            <a:ext cx="5112568" cy="338554"/>
          </a:xfrm>
          <a:prstGeom prst="rect">
            <a:avLst/>
          </a:prstGeom>
          <a:noFill/>
        </p:spPr>
        <p:txBody>
          <a:bodyPr wrap="square" rtlCol="0">
            <a:spAutoFit/>
          </a:bodyPr>
          <a:lstStyle/>
          <a:p>
            <a:r>
              <a:rPr lang="en-GB" sz="1600" dirty="0"/>
              <a:t>How happy or sad Muhammad would have been</a:t>
            </a:r>
          </a:p>
        </p:txBody>
      </p:sp>
    </p:spTree>
    <p:extLst>
      <p:ext uri="{BB962C8B-B14F-4D97-AF65-F5344CB8AC3E}">
        <p14:creationId xmlns:p14="http://schemas.microsoft.com/office/powerpoint/2010/main" val="1872721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356" y="0"/>
            <a:ext cx="8219256" cy="490066"/>
          </a:xfrm>
        </p:spPr>
        <p:txBody>
          <a:bodyPr>
            <a:noAutofit/>
          </a:bodyPr>
          <a:lstStyle/>
          <a:p>
            <a:r>
              <a:rPr lang="en-GB" sz="2800" u="sng" dirty="0"/>
              <a:t>Key events in Muhammad’s (PBUH) life</a:t>
            </a:r>
          </a:p>
        </p:txBody>
      </p:sp>
      <p:sp>
        <p:nvSpPr>
          <p:cNvPr id="24" name="Rectangle 23"/>
          <p:cNvSpPr/>
          <p:nvPr/>
        </p:nvSpPr>
        <p:spPr>
          <a:xfrm>
            <a:off x="1984189" y="698234"/>
            <a:ext cx="3079921" cy="830997"/>
          </a:xfrm>
          <a:prstGeom prst="rect">
            <a:avLst/>
          </a:prstGeom>
          <a:ln>
            <a:solidFill>
              <a:schemeClr val="tx1"/>
            </a:solidFill>
          </a:ln>
        </p:spPr>
        <p:txBody>
          <a:bodyPr wrap="square">
            <a:spAutoFit/>
          </a:bodyPr>
          <a:lstStyle/>
          <a:p>
            <a:pPr lvl="0" fontAlgn="base">
              <a:spcBef>
                <a:spcPct val="0"/>
              </a:spcBef>
              <a:spcAft>
                <a:spcPct val="0"/>
              </a:spcAft>
            </a:pPr>
            <a:r>
              <a:rPr lang="en-GB" altLang="en-US" sz="1200" dirty="0">
                <a:latin typeface="Century Gothic" pitchFamily="34" charset="0"/>
                <a:ea typeface="Times New Roman" pitchFamily="18" charset="0"/>
                <a:cs typeface="Arial" pitchFamily="34" charset="0"/>
              </a:rPr>
              <a:t>Muhammad (</a:t>
            </a:r>
            <a:r>
              <a:rPr lang="en-GB" altLang="en-US" sz="1200" dirty="0" err="1">
                <a:latin typeface="Century Gothic" pitchFamily="34" charset="0"/>
                <a:ea typeface="Times New Roman" pitchFamily="18" charset="0"/>
                <a:cs typeface="Arial" pitchFamily="34" charset="0"/>
              </a:rPr>
              <a:t>pbuh</a:t>
            </a:r>
            <a:r>
              <a:rPr lang="en-GB" altLang="en-US" sz="1200" dirty="0">
                <a:latin typeface="Century Gothic" pitchFamily="34" charset="0"/>
                <a:ea typeface="Times New Roman" pitchFamily="18" charset="0"/>
                <a:cs typeface="Arial" pitchFamily="34" charset="0"/>
              </a:rPr>
              <a:t>) was born in Makkah in about 570CE. He was poor because both of his parents had died by the time he was 6.</a:t>
            </a:r>
          </a:p>
        </p:txBody>
      </p:sp>
      <p:sp>
        <p:nvSpPr>
          <p:cNvPr id="25" name="TextBox 24"/>
          <p:cNvSpPr txBox="1"/>
          <p:nvPr/>
        </p:nvSpPr>
        <p:spPr>
          <a:xfrm>
            <a:off x="7824192" y="701303"/>
            <a:ext cx="2592288" cy="830997"/>
          </a:xfrm>
          <a:prstGeom prst="rect">
            <a:avLst/>
          </a:prstGeom>
          <a:noFill/>
          <a:ln>
            <a:solidFill>
              <a:schemeClr val="tx1"/>
            </a:solidFill>
          </a:ln>
        </p:spPr>
        <p:txBody>
          <a:bodyPr wrap="square" rtlCol="0">
            <a:spAutoFit/>
          </a:bodyPr>
          <a:lstStyle/>
          <a:p>
            <a:pPr lvl="0"/>
            <a:r>
              <a:rPr lang="en-GB" altLang="en-US" sz="1200" dirty="0">
                <a:latin typeface="Century Gothic" pitchFamily="34" charset="0"/>
                <a:ea typeface="Times New Roman" pitchFamily="18" charset="0"/>
                <a:cs typeface="Arial" pitchFamily="34" charset="0"/>
              </a:rPr>
              <a:t>Makkah is now a very important town and all Muslims try to visit it at least once in their lifetime.</a:t>
            </a:r>
            <a:endParaRPr lang="en-GB" altLang="en-US" sz="1200" dirty="0">
              <a:latin typeface="Arial" pitchFamily="34" charset="0"/>
              <a:cs typeface="Arial" pitchFamily="34" charset="0"/>
            </a:endParaRPr>
          </a:p>
          <a:p>
            <a:endParaRPr lang="en-GB" sz="1200" dirty="0"/>
          </a:p>
        </p:txBody>
      </p:sp>
      <p:sp>
        <p:nvSpPr>
          <p:cNvPr id="26" name="Rectangle 25"/>
          <p:cNvSpPr/>
          <p:nvPr/>
        </p:nvSpPr>
        <p:spPr>
          <a:xfrm>
            <a:off x="7824192" y="3559382"/>
            <a:ext cx="2609718" cy="1015663"/>
          </a:xfrm>
          <a:prstGeom prst="rect">
            <a:avLst/>
          </a:prstGeom>
          <a:ln>
            <a:solidFill>
              <a:schemeClr val="tx1"/>
            </a:solidFill>
          </a:ln>
        </p:spPr>
        <p:txBody>
          <a:bodyPr wrap="square">
            <a:spAutoFit/>
          </a:bodyPr>
          <a:lstStyle/>
          <a:p>
            <a:pPr lvl="0" eaLnBrk="0" fontAlgn="base" hangingPunct="0">
              <a:spcBef>
                <a:spcPct val="0"/>
              </a:spcBef>
              <a:spcAft>
                <a:spcPct val="0"/>
              </a:spcAft>
            </a:pPr>
            <a:r>
              <a:rPr lang="en-GB" altLang="en-US" sz="1200" dirty="0">
                <a:solidFill>
                  <a:prstClr val="black"/>
                </a:solidFill>
                <a:latin typeface="Century Gothic" pitchFamily="34" charset="0"/>
                <a:ea typeface="Times New Roman" pitchFamily="18" charset="0"/>
                <a:cs typeface="Arial" pitchFamily="34" charset="0"/>
              </a:rPr>
              <a:t>Many battles took place between Madinah and Makkah. In 630 Makkah was defeated and Muhammad (</a:t>
            </a:r>
            <a:r>
              <a:rPr lang="en-GB" altLang="en-US" sz="1200" dirty="0" err="1">
                <a:solidFill>
                  <a:prstClr val="black"/>
                </a:solidFill>
                <a:latin typeface="Century Gothic" pitchFamily="34" charset="0"/>
                <a:ea typeface="Times New Roman" pitchFamily="18" charset="0"/>
                <a:cs typeface="Arial" pitchFamily="34" charset="0"/>
              </a:rPr>
              <a:t>pbuh</a:t>
            </a:r>
            <a:r>
              <a:rPr lang="en-GB" altLang="en-US" sz="1200" dirty="0">
                <a:solidFill>
                  <a:prstClr val="black"/>
                </a:solidFill>
                <a:latin typeface="Century Gothic" pitchFamily="34" charset="0"/>
                <a:ea typeface="Times New Roman" pitchFamily="18" charset="0"/>
                <a:cs typeface="Arial" pitchFamily="34" charset="0"/>
              </a:rPr>
              <a:t>) returned to his home town.</a:t>
            </a:r>
            <a:endParaRPr lang="en-GB" altLang="en-US" sz="1200" dirty="0">
              <a:solidFill>
                <a:prstClr val="black"/>
              </a:solidFill>
              <a:latin typeface="Arial" pitchFamily="34" charset="0"/>
              <a:cs typeface="Arial" pitchFamily="34" charset="0"/>
            </a:endParaRPr>
          </a:p>
        </p:txBody>
      </p:sp>
      <p:sp>
        <p:nvSpPr>
          <p:cNvPr id="27" name="Rectangle 26"/>
          <p:cNvSpPr/>
          <p:nvPr/>
        </p:nvSpPr>
        <p:spPr>
          <a:xfrm>
            <a:off x="7808536" y="4826067"/>
            <a:ext cx="2736304" cy="1384995"/>
          </a:xfrm>
          <a:prstGeom prst="rect">
            <a:avLst/>
          </a:prstGeom>
          <a:ln>
            <a:solidFill>
              <a:schemeClr val="tx1"/>
            </a:solidFill>
          </a:ln>
        </p:spPr>
        <p:txBody>
          <a:bodyPr wrap="square">
            <a:spAutoFit/>
          </a:bodyPr>
          <a:lstStyle/>
          <a:p>
            <a:pPr lvl="0" eaLnBrk="0" fontAlgn="base" hangingPunct="0">
              <a:spcBef>
                <a:spcPct val="0"/>
              </a:spcBef>
              <a:spcAft>
                <a:spcPct val="0"/>
              </a:spcAft>
            </a:pPr>
            <a:r>
              <a:rPr lang="en-GB" altLang="en-US" sz="1200" dirty="0">
                <a:solidFill>
                  <a:prstClr val="black"/>
                </a:solidFill>
                <a:latin typeface="Century Gothic" pitchFamily="34" charset="0"/>
                <a:ea typeface="Times New Roman" pitchFamily="18" charset="0"/>
                <a:cs typeface="Arial" pitchFamily="34" charset="0"/>
              </a:rPr>
              <a:t>In 622 there was an assassination attempt against Muhammad (</a:t>
            </a:r>
            <a:r>
              <a:rPr lang="en-GB" altLang="en-US" sz="1200" dirty="0" err="1">
                <a:solidFill>
                  <a:prstClr val="black"/>
                </a:solidFill>
                <a:latin typeface="Century Gothic" pitchFamily="34" charset="0"/>
                <a:ea typeface="Times New Roman" pitchFamily="18" charset="0"/>
                <a:cs typeface="Arial" pitchFamily="34" charset="0"/>
              </a:rPr>
              <a:t>pbuh</a:t>
            </a:r>
            <a:r>
              <a:rPr lang="en-GB" altLang="en-US" sz="1200" dirty="0">
                <a:solidFill>
                  <a:prstClr val="black"/>
                </a:solidFill>
                <a:latin typeface="Century Gothic" pitchFamily="34" charset="0"/>
                <a:ea typeface="Times New Roman" pitchFamily="18" charset="0"/>
                <a:cs typeface="Arial" pitchFamily="34" charset="0"/>
              </a:rPr>
              <a:t>). He and his followers left Makkah, and went to live in Medina. This is where Muhammad (</a:t>
            </a:r>
            <a:r>
              <a:rPr lang="en-GB" altLang="en-US" sz="1200" dirty="0" err="1">
                <a:solidFill>
                  <a:prstClr val="black"/>
                </a:solidFill>
                <a:latin typeface="Century Gothic" pitchFamily="34" charset="0"/>
                <a:ea typeface="Times New Roman" pitchFamily="18" charset="0"/>
                <a:cs typeface="Arial" pitchFamily="34" charset="0"/>
              </a:rPr>
              <a:t>pbuh</a:t>
            </a:r>
            <a:r>
              <a:rPr lang="en-GB" altLang="en-US" sz="1200" dirty="0">
                <a:solidFill>
                  <a:prstClr val="black"/>
                </a:solidFill>
                <a:latin typeface="Century Gothic" pitchFamily="34" charset="0"/>
                <a:ea typeface="Times New Roman" pitchFamily="18" charset="0"/>
                <a:cs typeface="Arial" pitchFamily="34" charset="0"/>
              </a:rPr>
              <a:t>) set up the first Muslim community</a:t>
            </a:r>
            <a:r>
              <a:rPr lang="en-GB" altLang="en-US" sz="1200" dirty="0">
                <a:solidFill>
                  <a:prstClr val="black"/>
                </a:solidFill>
                <a:latin typeface="Arial" pitchFamily="34" charset="0"/>
                <a:ea typeface="Times New Roman" pitchFamily="18" charset="0"/>
                <a:cs typeface="Arial" pitchFamily="34" charset="0"/>
              </a:rPr>
              <a:t>.</a:t>
            </a:r>
            <a:endParaRPr lang="en-GB" altLang="en-US" sz="1200" dirty="0">
              <a:solidFill>
                <a:prstClr val="black"/>
              </a:solidFill>
              <a:latin typeface="Arial" pitchFamily="34" charset="0"/>
              <a:cs typeface="Arial" pitchFamily="34" charset="0"/>
            </a:endParaRPr>
          </a:p>
        </p:txBody>
      </p:sp>
      <p:sp>
        <p:nvSpPr>
          <p:cNvPr id="28" name="Rectangle 27"/>
          <p:cNvSpPr/>
          <p:nvPr/>
        </p:nvSpPr>
        <p:spPr>
          <a:xfrm>
            <a:off x="5267040" y="3579332"/>
            <a:ext cx="2359552" cy="2862322"/>
          </a:xfrm>
          <a:prstGeom prst="rect">
            <a:avLst/>
          </a:prstGeom>
          <a:ln>
            <a:solidFill>
              <a:schemeClr val="tx1"/>
            </a:solidFill>
          </a:ln>
        </p:spPr>
        <p:txBody>
          <a:bodyPr wrap="square">
            <a:spAutoFit/>
          </a:bodyPr>
          <a:lstStyle/>
          <a:p>
            <a:pPr lvl="0" eaLnBrk="0" fontAlgn="base" hangingPunct="0">
              <a:spcBef>
                <a:spcPct val="0"/>
              </a:spcBef>
              <a:spcAft>
                <a:spcPct val="0"/>
              </a:spcAft>
            </a:pPr>
            <a:r>
              <a:rPr lang="en-GB" altLang="en-US" sz="1200" dirty="0" err="1">
                <a:solidFill>
                  <a:prstClr val="black"/>
                </a:solidFill>
                <a:latin typeface="Century Gothic" pitchFamily="34" charset="0"/>
                <a:ea typeface="Times New Roman" pitchFamily="18" charset="0"/>
                <a:cs typeface="Arial" pitchFamily="34" charset="0"/>
              </a:rPr>
              <a:t>Muhammas</a:t>
            </a:r>
            <a:r>
              <a:rPr lang="en-GB" altLang="en-US" sz="1200" dirty="0">
                <a:solidFill>
                  <a:prstClr val="black"/>
                </a:solidFill>
                <a:latin typeface="Century Gothic" pitchFamily="34" charset="0"/>
                <a:ea typeface="Times New Roman" pitchFamily="18" charset="0"/>
                <a:cs typeface="Arial" pitchFamily="34" charset="0"/>
              </a:rPr>
              <a:t> (PBUH) was very thoughtful and would often spend nights in prayer. </a:t>
            </a:r>
            <a:r>
              <a:rPr lang="en-GB" sz="1200" dirty="0">
                <a:solidFill>
                  <a:prstClr val="black"/>
                </a:solidFill>
              </a:rPr>
              <a:t>Muslims believe that when Muhammad was about 40, he was visited by the </a:t>
            </a:r>
            <a:r>
              <a:rPr lang="en-GB" sz="1200" i="1" dirty="0">
                <a:solidFill>
                  <a:prstClr val="black"/>
                </a:solidFill>
              </a:rPr>
              <a:t>Angel </a:t>
            </a:r>
            <a:r>
              <a:rPr lang="en-GB" sz="1200" i="1" dirty="0" err="1">
                <a:solidFill>
                  <a:prstClr val="black"/>
                </a:solidFill>
              </a:rPr>
              <a:t>Jibril</a:t>
            </a:r>
            <a:r>
              <a:rPr lang="en-GB" sz="1200" i="1" dirty="0">
                <a:solidFill>
                  <a:prstClr val="black"/>
                </a:solidFill>
              </a:rPr>
              <a:t> </a:t>
            </a:r>
            <a:r>
              <a:rPr lang="en-GB" sz="1200" dirty="0">
                <a:solidFill>
                  <a:prstClr val="black"/>
                </a:solidFill>
              </a:rPr>
              <a:t>(Gabriel) in a cave on </a:t>
            </a:r>
            <a:r>
              <a:rPr lang="en-GB" sz="1200" i="1" dirty="0">
                <a:solidFill>
                  <a:prstClr val="black"/>
                </a:solidFill>
              </a:rPr>
              <a:t>Mount Hira</a:t>
            </a:r>
            <a:r>
              <a:rPr lang="en-GB" sz="1200" dirty="0">
                <a:solidFill>
                  <a:prstClr val="black"/>
                </a:solidFill>
              </a:rPr>
              <a:t>. </a:t>
            </a:r>
            <a:r>
              <a:rPr lang="en-GB" altLang="en-US" sz="1200" dirty="0">
                <a:solidFill>
                  <a:prstClr val="black"/>
                </a:solidFill>
                <a:ea typeface="Times New Roman" pitchFamily="18" charset="0"/>
                <a:cs typeface="Arial" pitchFamily="34" charset="0"/>
              </a:rPr>
              <a:t>The </a:t>
            </a:r>
            <a:r>
              <a:rPr lang="en-GB" altLang="en-US" sz="1200" dirty="0">
                <a:solidFill>
                  <a:prstClr val="black"/>
                </a:solidFill>
                <a:latin typeface="Century Gothic" pitchFamily="34" charset="0"/>
                <a:ea typeface="Times New Roman" pitchFamily="18" charset="0"/>
                <a:cs typeface="Arial" pitchFamily="34" charset="0"/>
              </a:rPr>
              <a:t>angel told Muhammad (</a:t>
            </a:r>
            <a:r>
              <a:rPr lang="en-GB" altLang="en-US" sz="1200" dirty="0" err="1">
                <a:solidFill>
                  <a:prstClr val="black"/>
                </a:solidFill>
                <a:latin typeface="Century Gothic" pitchFamily="34" charset="0"/>
                <a:ea typeface="Times New Roman" pitchFamily="18" charset="0"/>
                <a:cs typeface="Arial" pitchFamily="34" charset="0"/>
              </a:rPr>
              <a:t>pbuh</a:t>
            </a:r>
            <a:r>
              <a:rPr lang="en-GB" altLang="en-US" sz="1200" dirty="0">
                <a:solidFill>
                  <a:prstClr val="black"/>
                </a:solidFill>
                <a:latin typeface="Century Gothic" pitchFamily="34" charset="0"/>
                <a:ea typeface="Times New Roman" pitchFamily="18" charset="0"/>
                <a:cs typeface="Arial" pitchFamily="34" charset="0"/>
              </a:rPr>
              <a:t>) to recite something. Muhammad (</a:t>
            </a:r>
            <a:r>
              <a:rPr lang="en-GB" altLang="en-US" sz="1200" dirty="0" err="1">
                <a:solidFill>
                  <a:prstClr val="black"/>
                </a:solidFill>
                <a:latin typeface="Century Gothic" pitchFamily="34" charset="0"/>
                <a:ea typeface="Times New Roman" pitchFamily="18" charset="0"/>
                <a:cs typeface="Arial" pitchFamily="34" charset="0"/>
              </a:rPr>
              <a:t>pbuh</a:t>
            </a:r>
            <a:r>
              <a:rPr lang="en-GB" altLang="en-US" sz="1200" dirty="0">
                <a:solidFill>
                  <a:prstClr val="black"/>
                </a:solidFill>
                <a:latin typeface="Century Gothic" pitchFamily="34" charset="0"/>
                <a:ea typeface="Times New Roman" pitchFamily="18" charset="0"/>
                <a:cs typeface="Arial" pitchFamily="34" charset="0"/>
              </a:rPr>
              <a:t>) could not read but the angel said that he was Allah’s messenger. These words became the words of the Quran. </a:t>
            </a:r>
          </a:p>
        </p:txBody>
      </p:sp>
      <p:sp>
        <p:nvSpPr>
          <p:cNvPr id="29" name="Rectangle 28"/>
          <p:cNvSpPr/>
          <p:nvPr/>
        </p:nvSpPr>
        <p:spPr>
          <a:xfrm>
            <a:off x="1984189" y="3857179"/>
            <a:ext cx="2912659" cy="1015663"/>
          </a:xfrm>
          <a:prstGeom prst="rect">
            <a:avLst/>
          </a:prstGeom>
          <a:ln>
            <a:solidFill>
              <a:schemeClr val="tx1"/>
            </a:solidFill>
          </a:ln>
        </p:spPr>
        <p:txBody>
          <a:bodyPr wrap="square">
            <a:spAutoFit/>
          </a:bodyPr>
          <a:lstStyle/>
          <a:p>
            <a:pPr lvl="0" eaLnBrk="0" fontAlgn="base" hangingPunct="0">
              <a:spcBef>
                <a:spcPct val="0"/>
              </a:spcBef>
              <a:spcAft>
                <a:spcPct val="0"/>
              </a:spcAft>
            </a:pPr>
            <a:r>
              <a:rPr lang="en-GB" altLang="en-US" sz="1200" dirty="0">
                <a:solidFill>
                  <a:prstClr val="black"/>
                </a:solidFill>
                <a:latin typeface="Century Gothic" pitchFamily="34" charset="0"/>
                <a:ea typeface="Times New Roman" pitchFamily="18" charset="0"/>
                <a:cs typeface="Arial" pitchFamily="34" charset="0"/>
              </a:rPr>
              <a:t>After this Muhammad (</a:t>
            </a:r>
            <a:r>
              <a:rPr lang="en-GB" altLang="en-US" sz="1200" dirty="0" err="1">
                <a:solidFill>
                  <a:prstClr val="black"/>
                </a:solidFill>
                <a:latin typeface="Century Gothic" pitchFamily="34" charset="0"/>
                <a:ea typeface="Times New Roman" pitchFamily="18" charset="0"/>
                <a:cs typeface="Arial" pitchFamily="34" charset="0"/>
              </a:rPr>
              <a:t>pbuh</a:t>
            </a:r>
            <a:r>
              <a:rPr lang="en-GB" altLang="en-US" sz="1200" dirty="0">
                <a:solidFill>
                  <a:prstClr val="black"/>
                </a:solidFill>
                <a:latin typeface="Century Gothic" pitchFamily="34" charset="0"/>
                <a:ea typeface="Times New Roman" pitchFamily="18" charset="0"/>
                <a:cs typeface="Arial" pitchFamily="34" charset="0"/>
              </a:rPr>
              <a:t>) began to preach about the word of Allah. He said that Allah was the only one God, and that they should not worship any other false idols. </a:t>
            </a:r>
          </a:p>
        </p:txBody>
      </p:sp>
      <p:sp>
        <p:nvSpPr>
          <p:cNvPr id="30" name="Rectangle 29"/>
          <p:cNvSpPr/>
          <p:nvPr/>
        </p:nvSpPr>
        <p:spPr>
          <a:xfrm>
            <a:off x="2016484" y="2563670"/>
            <a:ext cx="3047624" cy="1015663"/>
          </a:xfrm>
          <a:prstGeom prst="rect">
            <a:avLst/>
          </a:prstGeom>
          <a:ln>
            <a:solidFill>
              <a:schemeClr val="tx1"/>
            </a:solidFill>
          </a:ln>
        </p:spPr>
        <p:txBody>
          <a:bodyPr wrap="square">
            <a:spAutoFit/>
          </a:bodyPr>
          <a:lstStyle/>
          <a:p>
            <a:pPr lvl="0" eaLnBrk="0" fontAlgn="base" hangingPunct="0">
              <a:spcBef>
                <a:spcPct val="0"/>
              </a:spcBef>
              <a:spcAft>
                <a:spcPct val="0"/>
              </a:spcAft>
            </a:pPr>
            <a:r>
              <a:rPr lang="en-GB" altLang="en-US" sz="1200" dirty="0">
                <a:solidFill>
                  <a:prstClr val="black"/>
                </a:solidFill>
                <a:latin typeface="Century Gothic" pitchFamily="34" charset="0"/>
                <a:ea typeface="Times New Roman" pitchFamily="18" charset="0"/>
                <a:cs typeface="Arial" pitchFamily="34" charset="0"/>
              </a:rPr>
              <a:t>Muhammad (</a:t>
            </a:r>
            <a:r>
              <a:rPr lang="en-GB" altLang="en-US" sz="1200" dirty="0" err="1">
                <a:solidFill>
                  <a:prstClr val="black"/>
                </a:solidFill>
                <a:latin typeface="Century Gothic" pitchFamily="34" charset="0"/>
                <a:ea typeface="Times New Roman" pitchFamily="18" charset="0"/>
                <a:cs typeface="Arial" pitchFamily="34" charset="0"/>
              </a:rPr>
              <a:t>pbuh</a:t>
            </a:r>
            <a:r>
              <a:rPr lang="en-GB" altLang="en-US" sz="1200" dirty="0">
                <a:solidFill>
                  <a:prstClr val="black"/>
                </a:solidFill>
                <a:latin typeface="Century Gothic" pitchFamily="34" charset="0"/>
                <a:ea typeface="Times New Roman" pitchFamily="18" charset="0"/>
                <a:cs typeface="Arial" pitchFamily="34" charset="0"/>
              </a:rPr>
              <a:t>) said Allah was the creator and he would one day judge them. Some people believed Muhammad (</a:t>
            </a:r>
            <a:r>
              <a:rPr lang="en-GB" altLang="en-US" sz="1200" dirty="0" err="1">
                <a:solidFill>
                  <a:prstClr val="black"/>
                </a:solidFill>
                <a:latin typeface="Century Gothic" pitchFamily="34" charset="0"/>
                <a:ea typeface="Times New Roman" pitchFamily="18" charset="0"/>
                <a:cs typeface="Arial" pitchFamily="34" charset="0"/>
              </a:rPr>
              <a:t>pbuh</a:t>
            </a:r>
            <a:r>
              <a:rPr lang="en-GB" altLang="en-US" sz="1200" dirty="0">
                <a:solidFill>
                  <a:prstClr val="black"/>
                </a:solidFill>
                <a:latin typeface="Century Gothic" pitchFamily="34" charset="0"/>
                <a:ea typeface="Times New Roman" pitchFamily="18" charset="0"/>
                <a:cs typeface="Arial" pitchFamily="34" charset="0"/>
              </a:rPr>
              <a:t>), but many said he was either lying or mad.</a:t>
            </a:r>
            <a:endParaRPr lang="en-GB" altLang="en-US" sz="1200" dirty="0">
              <a:solidFill>
                <a:prstClr val="black"/>
              </a:solidFill>
              <a:latin typeface="Arial" pitchFamily="34" charset="0"/>
              <a:cs typeface="Arial" pitchFamily="34" charset="0"/>
            </a:endParaRPr>
          </a:p>
        </p:txBody>
      </p:sp>
      <p:sp>
        <p:nvSpPr>
          <p:cNvPr id="31" name="Rectangle 30"/>
          <p:cNvSpPr/>
          <p:nvPr/>
        </p:nvSpPr>
        <p:spPr>
          <a:xfrm>
            <a:off x="7824192" y="1850903"/>
            <a:ext cx="2592288" cy="1384995"/>
          </a:xfrm>
          <a:prstGeom prst="rect">
            <a:avLst/>
          </a:prstGeom>
          <a:ln>
            <a:solidFill>
              <a:schemeClr val="tx1"/>
            </a:solidFill>
          </a:ln>
        </p:spPr>
        <p:txBody>
          <a:bodyPr wrap="square">
            <a:spAutoFit/>
          </a:bodyPr>
          <a:lstStyle/>
          <a:p>
            <a:pPr lvl="0" eaLnBrk="0" fontAlgn="base" hangingPunct="0">
              <a:spcBef>
                <a:spcPct val="0"/>
              </a:spcBef>
              <a:spcAft>
                <a:spcPct val="0"/>
              </a:spcAft>
            </a:pPr>
            <a:r>
              <a:rPr lang="en-GB" altLang="en-US" sz="1200" dirty="0">
                <a:solidFill>
                  <a:prstClr val="black"/>
                </a:solidFill>
                <a:latin typeface="Century Gothic" pitchFamily="34" charset="0"/>
                <a:ea typeface="Times New Roman" pitchFamily="18" charset="0"/>
                <a:cs typeface="Arial" pitchFamily="34" charset="0"/>
              </a:rPr>
              <a:t>He could have led a very easy life but he was upset with conditions in Makkah. He hated the way that women &amp; the poor were treated badly, plus drunkenness and gambling. Also some people worshipped idols.</a:t>
            </a:r>
            <a:endParaRPr lang="en-GB" altLang="en-US" sz="1200" dirty="0">
              <a:solidFill>
                <a:prstClr val="black"/>
              </a:solidFill>
              <a:latin typeface="Arial" pitchFamily="34" charset="0"/>
              <a:cs typeface="Arial" pitchFamily="34" charset="0"/>
            </a:endParaRPr>
          </a:p>
        </p:txBody>
      </p:sp>
      <p:sp>
        <p:nvSpPr>
          <p:cNvPr id="32" name="Rectangle 31"/>
          <p:cNvSpPr/>
          <p:nvPr/>
        </p:nvSpPr>
        <p:spPr>
          <a:xfrm>
            <a:off x="5239277" y="742907"/>
            <a:ext cx="2286000" cy="2123658"/>
          </a:xfrm>
          <a:prstGeom prst="rect">
            <a:avLst/>
          </a:prstGeom>
          <a:ln>
            <a:solidFill>
              <a:schemeClr val="tx1"/>
            </a:solidFill>
          </a:ln>
        </p:spPr>
        <p:txBody>
          <a:bodyPr>
            <a:spAutoFit/>
          </a:bodyPr>
          <a:lstStyle/>
          <a:p>
            <a:pPr lvl="0" eaLnBrk="0" fontAlgn="base" hangingPunct="0">
              <a:spcBef>
                <a:spcPct val="0"/>
              </a:spcBef>
              <a:spcAft>
                <a:spcPct val="0"/>
              </a:spcAft>
            </a:pPr>
            <a:r>
              <a:rPr lang="en-GB" sz="1200" dirty="0">
                <a:solidFill>
                  <a:prstClr val="black"/>
                </a:solidFill>
              </a:rPr>
              <a:t>As a young man, Muhammad </a:t>
            </a:r>
            <a:r>
              <a:rPr lang="en-GB" altLang="en-US" sz="1200" dirty="0">
                <a:solidFill>
                  <a:prstClr val="black"/>
                </a:solidFill>
                <a:ea typeface="Times New Roman" pitchFamily="18" charset="0"/>
                <a:cs typeface="Arial" pitchFamily="34" charset="0"/>
              </a:rPr>
              <a:t>(</a:t>
            </a:r>
            <a:r>
              <a:rPr lang="en-GB" altLang="en-US" sz="1200" dirty="0" err="1">
                <a:solidFill>
                  <a:prstClr val="black"/>
                </a:solidFill>
                <a:ea typeface="Times New Roman" pitchFamily="18" charset="0"/>
                <a:cs typeface="Arial" pitchFamily="34" charset="0"/>
              </a:rPr>
              <a:t>pbuh</a:t>
            </a:r>
            <a:r>
              <a:rPr lang="en-GB" altLang="en-US" sz="1200" dirty="0">
                <a:solidFill>
                  <a:prstClr val="black"/>
                </a:solidFill>
                <a:ea typeface="Times New Roman" pitchFamily="18" charset="0"/>
                <a:cs typeface="Arial" pitchFamily="34" charset="0"/>
              </a:rPr>
              <a:t>) </a:t>
            </a:r>
            <a:r>
              <a:rPr lang="en-GB" sz="1200" dirty="0">
                <a:solidFill>
                  <a:prstClr val="black"/>
                </a:solidFill>
              </a:rPr>
              <a:t>was already known for his honesty &amp; goodness. </a:t>
            </a:r>
            <a:r>
              <a:rPr lang="en-GB" altLang="en-US" sz="1200" dirty="0">
                <a:solidFill>
                  <a:prstClr val="black"/>
                </a:solidFill>
                <a:ea typeface="Times New Roman" pitchFamily="18" charset="0"/>
                <a:cs typeface="Arial" pitchFamily="34" charset="0"/>
              </a:rPr>
              <a:t>When he was 25, he married his employer; a rich 40 year old widow called Khadijah. </a:t>
            </a:r>
            <a:r>
              <a:rPr lang="en-GB" sz="1200" dirty="0">
                <a:solidFill>
                  <a:prstClr val="black"/>
                </a:solidFill>
              </a:rPr>
              <a:t>When he married Khadijah he was rich &amp; respected – his marriage was happy. It seemed that Muhammad had everything which he could possibly want.</a:t>
            </a:r>
            <a:endParaRPr lang="en-GB" altLang="en-US" sz="1200" dirty="0">
              <a:solidFill>
                <a:prstClr val="black"/>
              </a:solidFill>
              <a:cs typeface="Arial" pitchFamily="34" charset="0"/>
            </a:endParaRPr>
          </a:p>
        </p:txBody>
      </p:sp>
      <p:sp>
        <p:nvSpPr>
          <p:cNvPr id="33" name="Rectangle 32"/>
          <p:cNvSpPr/>
          <p:nvPr/>
        </p:nvSpPr>
        <p:spPr>
          <a:xfrm>
            <a:off x="1984187" y="5103067"/>
            <a:ext cx="2552408" cy="830997"/>
          </a:xfrm>
          <a:prstGeom prst="rect">
            <a:avLst/>
          </a:prstGeom>
          <a:ln>
            <a:solidFill>
              <a:schemeClr val="tx1"/>
            </a:solidFill>
          </a:ln>
        </p:spPr>
        <p:txBody>
          <a:bodyPr wrap="square">
            <a:spAutoFit/>
          </a:bodyPr>
          <a:lstStyle/>
          <a:p>
            <a:pPr lvl="0" eaLnBrk="0" fontAlgn="base" hangingPunct="0">
              <a:spcBef>
                <a:spcPct val="0"/>
              </a:spcBef>
              <a:spcAft>
                <a:spcPct val="0"/>
              </a:spcAft>
            </a:pPr>
            <a:r>
              <a:rPr lang="en-GB" altLang="en-US" sz="1200" dirty="0">
                <a:solidFill>
                  <a:prstClr val="black"/>
                </a:solidFill>
                <a:latin typeface="Century Gothic" pitchFamily="34" charset="0"/>
                <a:ea typeface="Times New Roman" pitchFamily="18" charset="0"/>
                <a:cs typeface="Arial" pitchFamily="34" charset="0"/>
              </a:rPr>
              <a:t>He went to live with his uncle who was a trader. Eventually Muhammad (</a:t>
            </a:r>
            <a:r>
              <a:rPr lang="en-GB" altLang="en-US" sz="1200" dirty="0" err="1">
                <a:solidFill>
                  <a:prstClr val="black"/>
                </a:solidFill>
                <a:latin typeface="Century Gothic" pitchFamily="34" charset="0"/>
                <a:ea typeface="Times New Roman" pitchFamily="18" charset="0"/>
                <a:cs typeface="Arial" pitchFamily="34" charset="0"/>
              </a:rPr>
              <a:t>pbuh</a:t>
            </a:r>
            <a:r>
              <a:rPr lang="en-GB" altLang="en-US" sz="1200" dirty="0">
                <a:solidFill>
                  <a:prstClr val="black"/>
                </a:solidFill>
                <a:latin typeface="Century Gothic" pitchFamily="34" charset="0"/>
                <a:ea typeface="Times New Roman" pitchFamily="18" charset="0"/>
                <a:cs typeface="Arial" pitchFamily="34" charset="0"/>
              </a:rPr>
              <a:t>) became a trader too.</a:t>
            </a:r>
            <a:endParaRPr lang="en-GB" altLang="en-US" sz="1200" dirty="0">
              <a:solidFill>
                <a:prstClr val="black"/>
              </a:solidFill>
              <a:latin typeface="Arial" pitchFamily="34" charset="0"/>
              <a:cs typeface="Arial" pitchFamily="34" charset="0"/>
            </a:endParaRPr>
          </a:p>
        </p:txBody>
      </p:sp>
      <p:sp>
        <p:nvSpPr>
          <p:cNvPr id="34" name="Rectangle 33"/>
          <p:cNvSpPr/>
          <p:nvPr/>
        </p:nvSpPr>
        <p:spPr>
          <a:xfrm>
            <a:off x="1984188" y="1707551"/>
            <a:ext cx="3079921" cy="646331"/>
          </a:xfrm>
          <a:prstGeom prst="rect">
            <a:avLst/>
          </a:prstGeom>
          <a:ln>
            <a:solidFill>
              <a:schemeClr val="tx1"/>
            </a:solidFill>
          </a:ln>
        </p:spPr>
        <p:txBody>
          <a:bodyPr wrap="square">
            <a:spAutoFit/>
          </a:bodyPr>
          <a:lstStyle/>
          <a:p>
            <a:pPr lvl="0" fontAlgn="base">
              <a:spcBef>
                <a:spcPct val="0"/>
              </a:spcBef>
              <a:spcAft>
                <a:spcPct val="0"/>
              </a:spcAft>
            </a:pPr>
            <a:r>
              <a:rPr lang="en-GB" altLang="en-US" sz="1200" dirty="0">
                <a:solidFill>
                  <a:prstClr val="black"/>
                </a:solidFill>
                <a:latin typeface="Century Gothic" pitchFamily="34" charset="0"/>
                <a:cs typeface="Arial" pitchFamily="34" charset="0"/>
              </a:rPr>
              <a:t>He was orphaned as a young child and raised by various members of his family. </a:t>
            </a:r>
            <a:endParaRPr lang="en-GB" altLang="en-US"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17542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24000" y="-139460"/>
            <a:ext cx="9144000" cy="704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fontAlgn="base">
              <a:spcBef>
                <a:spcPct val="0"/>
              </a:spcBef>
              <a:spcAft>
                <a:spcPct val="0"/>
              </a:spcAft>
              <a:buFont typeface="+mj-lt"/>
              <a:buAutoNum type="arabicPeriod"/>
            </a:pPr>
            <a:r>
              <a:rPr lang="en-GB" altLang="en-US" sz="1600" dirty="0">
                <a:latin typeface="Century Gothic" pitchFamily="34" charset="0"/>
                <a:ea typeface="Times New Roman" pitchFamily="18" charset="0"/>
                <a:cs typeface="Arial" pitchFamily="34" charset="0"/>
              </a:rPr>
              <a:t>Muhammad (</a:t>
            </a:r>
            <a:r>
              <a:rPr lang="en-GB" altLang="en-US" sz="1600" dirty="0" err="1">
                <a:latin typeface="Century Gothic" pitchFamily="34" charset="0"/>
                <a:ea typeface="Times New Roman" pitchFamily="18" charset="0"/>
                <a:cs typeface="Arial" pitchFamily="34" charset="0"/>
              </a:rPr>
              <a:t>pbuh</a:t>
            </a:r>
            <a:r>
              <a:rPr lang="en-GB" altLang="en-US" sz="1600" dirty="0">
                <a:latin typeface="Century Gothic" pitchFamily="34" charset="0"/>
                <a:ea typeface="Times New Roman" pitchFamily="18" charset="0"/>
                <a:cs typeface="Arial" pitchFamily="34" charset="0"/>
              </a:rPr>
              <a:t>) was born in Makkah in about 570CE. He was poor because both of his parents had died by the time he was 6.</a:t>
            </a:r>
          </a:p>
          <a:p>
            <a:pPr marL="342900" indent="-342900" fontAlgn="base">
              <a:spcBef>
                <a:spcPct val="0"/>
              </a:spcBef>
              <a:spcAft>
                <a:spcPct val="0"/>
              </a:spcAft>
              <a:buFont typeface="+mj-lt"/>
              <a:buAutoNum type="arabicPeriod"/>
            </a:pPr>
            <a:r>
              <a:rPr lang="en-GB" altLang="en-US" sz="1600" dirty="0">
                <a:latin typeface="Century Gothic" pitchFamily="34" charset="0"/>
                <a:cs typeface="Arial" pitchFamily="34" charset="0"/>
              </a:rPr>
              <a:t>He was orphaned as a young child and raised by various members of his family. </a:t>
            </a:r>
            <a:endParaRPr lang="en-GB" altLang="en-US" sz="1600" dirty="0">
              <a:latin typeface="Arial" pitchFamily="34" charset="0"/>
              <a:cs typeface="Arial" pitchFamily="34" charset="0"/>
            </a:endParaRPr>
          </a:p>
          <a:p>
            <a:pPr marL="342900" indent="-342900" eaLnBrk="0" fontAlgn="base" hangingPunct="0">
              <a:spcBef>
                <a:spcPct val="0"/>
              </a:spcBef>
              <a:spcAft>
                <a:spcPct val="0"/>
              </a:spcAft>
              <a:buFont typeface="+mj-lt"/>
              <a:buAutoNum type="arabicPeriod"/>
            </a:pPr>
            <a:r>
              <a:rPr lang="en-GB" altLang="en-US" sz="1600" dirty="0">
                <a:latin typeface="Century Gothic" pitchFamily="34" charset="0"/>
                <a:ea typeface="Times New Roman" pitchFamily="18" charset="0"/>
                <a:cs typeface="Arial" pitchFamily="34" charset="0"/>
              </a:rPr>
              <a:t>He went to live with his uncle who was a trader. Eventually Muhammad (</a:t>
            </a:r>
            <a:r>
              <a:rPr lang="en-GB" altLang="en-US" sz="1600" dirty="0" err="1">
                <a:latin typeface="Century Gothic" pitchFamily="34" charset="0"/>
                <a:ea typeface="Times New Roman" pitchFamily="18" charset="0"/>
                <a:cs typeface="Arial" pitchFamily="34" charset="0"/>
              </a:rPr>
              <a:t>pbuh</a:t>
            </a:r>
            <a:r>
              <a:rPr lang="en-GB" altLang="en-US" sz="1600" dirty="0">
                <a:latin typeface="Century Gothic" pitchFamily="34" charset="0"/>
                <a:ea typeface="Times New Roman" pitchFamily="18" charset="0"/>
                <a:cs typeface="Arial" pitchFamily="34" charset="0"/>
              </a:rPr>
              <a:t>) became a trader too.</a:t>
            </a:r>
            <a:endParaRPr lang="en-GB" altLang="en-US" sz="1600" dirty="0">
              <a:latin typeface="Arial" pitchFamily="34" charset="0"/>
              <a:cs typeface="Arial" pitchFamily="34" charset="0"/>
            </a:endParaRPr>
          </a:p>
          <a:p>
            <a:pPr marL="342900" indent="-342900" eaLnBrk="0" fontAlgn="base" hangingPunct="0">
              <a:spcBef>
                <a:spcPct val="0"/>
              </a:spcBef>
              <a:spcAft>
                <a:spcPct val="0"/>
              </a:spcAft>
              <a:buFont typeface="+mj-lt"/>
              <a:buAutoNum type="arabicPeriod"/>
            </a:pPr>
            <a:r>
              <a:rPr lang="en-GB" sz="1600" dirty="0">
                <a:latin typeface="+mj-lt"/>
              </a:rPr>
              <a:t>As a young man, Muhammad </a:t>
            </a:r>
            <a:r>
              <a:rPr lang="en-GB" altLang="en-US" sz="1600" dirty="0">
                <a:latin typeface="+mj-lt"/>
                <a:ea typeface="Times New Roman" pitchFamily="18" charset="0"/>
                <a:cs typeface="Arial" pitchFamily="34" charset="0"/>
              </a:rPr>
              <a:t>(</a:t>
            </a:r>
            <a:r>
              <a:rPr lang="en-GB" altLang="en-US" sz="1600" dirty="0" err="1">
                <a:latin typeface="+mj-lt"/>
                <a:ea typeface="Times New Roman" pitchFamily="18" charset="0"/>
                <a:cs typeface="Arial" pitchFamily="34" charset="0"/>
              </a:rPr>
              <a:t>pbuh</a:t>
            </a:r>
            <a:r>
              <a:rPr lang="en-GB" altLang="en-US" sz="1600" dirty="0">
                <a:latin typeface="+mj-lt"/>
                <a:ea typeface="Times New Roman" pitchFamily="18" charset="0"/>
                <a:cs typeface="Arial" pitchFamily="34" charset="0"/>
              </a:rPr>
              <a:t>) </a:t>
            </a:r>
            <a:r>
              <a:rPr lang="en-GB" sz="1600" dirty="0">
                <a:latin typeface="+mj-lt"/>
              </a:rPr>
              <a:t>was already known for his honesty &amp; goodness. </a:t>
            </a:r>
            <a:r>
              <a:rPr lang="en-GB" altLang="en-US" sz="1600" dirty="0">
                <a:latin typeface="+mj-lt"/>
                <a:ea typeface="Times New Roman" pitchFamily="18" charset="0"/>
                <a:cs typeface="Arial" pitchFamily="34" charset="0"/>
              </a:rPr>
              <a:t>When he was 25, he married his employer; a rich 40 year old widow called Khadijah. </a:t>
            </a:r>
            <a:r>
              <a:rPr lang="en-GB" sz="1600" dirty="0">
                <a:latin typeface="+mj-lt"/>
              </a:rPr>
              <a:t>When he married Khadijah he was rich &amp; respected – his marriage was happy. It seemed that Muhammad had everything which he could possibly want.</a:t>
            </a:r>
            <a:endParaRPr lang="en-GB" altLang="en-US" sz="1600" dirty="0">
              <a:latin typeface="+mj-lt"/>
              <a:cs typeface="Arial" pitchFamily="34" charset="0"/>
            </a:endParaRPr>
          </a:p>
          <a:p>
            <a:pPr marL="342900" indent="-342900" eaLnBrk="0" fontAlgn="base" hangingPunct="0">
              <a:spcBef>
                <a:spcPct val="0"/>
              </a:spcBef>
              <a:spcAft>
                <a:spcPct val="0"/>
              </a:spcAft>
              <a:buFont typeface="+mj-lt"/>
              <a:buAutoNum type="arabicPeriod"/>
            </a:pPr>
            <a:r>
              <a:rPr lang="en-GB" altLang="en-US" sz="1600" dirty="0">
                <a:latin typeface="Century Gothic" pitchFamily="34" charset="0"/>
                <a:ea typeface="Times New Roman" pitchFamily="18" charset="0"/>
                <a:cs typeface="Arial" pitchFamily="34" charset="0"/>
              </a:rPr>
              <a:t>He could have led a very easy life but he was upset with conditions in Makkah. He hated the way that women &amp; the poor were treated badly, plus drunkenness and gambling. Also some people worshipped idols.</a:t>
            </a:r>
            <a:endParaRPr lang="en-GB" altLang="en-US" sz="1600" dirty="0">
              <a:latin typeface="Arial" pitchFamily="34" charset="0"/>
              <a:cs typeface="Arial" pitchFamily="34" charset="0"/>
            </a:endParaRPr>
          </a:p>
          <a:p>
            <a:pPr marL="342900" indent="-342900" eaLnBrk="0" fontAlgn="base" hangingPunct="0">
              <a:spcBef>
                <a:spcPct val="0"/>
              </a:spcBef>
              <a:spcAft>
                <a:spcPct val="0"/>
              </a:spcAft>
              <a:buFont typeface="+mj-lt"/>
              <a:buAutoNum type="arabicPeriod"/>
            </a:pPr>
            <a:r>
              <a:rPr lang="en-GB" altLang="en-US" sz="1600" dirty="0">
                <a:latin typeface="Century Gothic" pitchFamily="34" charset="0"/>
                <a:ea typeface="Times New Roman" pitchFamily="18" charset="0"/>
                <a:cs typeface="Arial" pitchFamily="34" charset="0"/>
              </a:rPr>
              <a:t>Muhammad (</a:t>
            </a:r>
            <a:r>
              <a:rPr lang="en-GB" altLang="en-US" sz="1600" dirty="0" err="1">
                <a:latin typeface="Century Gothic" pitchFamily="34" charset="0"/>
                <a:ea typeface="Times New Roman" pitchFamily="18" charset="0"/>
                <a:cs typeface="Arial" pitchFamily="34" charset="0"/>
              </a:rPr>
              <a:t>pbuh</a:t>
            </a:r>
            <a:r>
              <a:rPr lang="en-GB" altLang="en-US" sz="1600" dirty="0">
                <a:latin typeface="Century Gothic" pitchFamily="34" charset="0"/>
                <a:ea typeface="Times New Roman" pitchFamily="18" charset="0"/>
                <a:cs typeface="Arial" pitchFamily="34" charset="0"/>
              </a:rPr>
              <a:t>) said Allah was the creator and he would one day judge them. Some people believed Muhammad (</a:t>
            </a:r>
            <a:r>
              <a:rPr lang="en-GB" altLang="en-US" sz="1600" dirty="0" err="1">
                <a:latin typeface="Century Gothic" pitchFamily="34" charset="0"/>
                <a:ea typeface="Times New Roman" pitchFamily="18" charset="0"/>
                <a:cs typeface="Arial" pitchFamily="34" charset="0"/>
              </a:rPr>
              <a:t>pbuh</a:t>
            </a:r>
            <a:r>
              <a:rPr lang="en-GB" altLang="en-US" sz="1600" dirty="0">
                <a:latin typeface="Century Gothic" pitchFamily="34" charset="0"/>
                <a:ea typeface="Times New Roman" pitchFamily="18" charset="0"/>
                <a:cs typeface="Arial" pitchFamily="34" charset="0"/>
              </a:rPr>
              <a:t>), but many said he was either lying or mad.</a:t>
            </a:r>
            <a:endParaRPr lang="en-GB" altLang="en-US" sz="1600" dirty="0">
              <a:latin typeface="Arial" pitchFamily="34" charset="0"/>
              <a:cs typeface="Arial" pitchFamily="34" charset="0"/>
            </a:endParaRPr>
          </a:p>
          <a:p>
            <a:pPr marL="342900" indent="-342900" eaLnBrk="0" fontAlgn="base" hangingPunct="0">
              <a:spcBef>
                <a:spcPct val="0"/>
              </a:spcBef>
              <a:spcAft>
                <a:spcPct val="0"/>
              </a:spcAft>
              <a:buFont typeface="+mj-lt"/>
              <a:buAutoNum type="arabicPeriod"/>
            </a:pPr>
            <a:r>
              <a:rPr lang="en-GB" altLang="en-US" sz="1600" dirty="0">
                <a:latin typeface="Century Gothic" pitchFamily="34" charset="0"/>
                <a:ea typeface="Times New Roman" pitchFamily="18" charset="0"/>
                <a:cs typeface="Arial" pitchFamily="34" charset="0"/>
              </a:rPr>
              <a:t>After this Muhammad (</a:t>
            </a:r>
            <a:r>
              <a:rPr lang="en-GB" altLang="en-US" sz="1600" dirty="0" err="1">
                <a:latin typeface="Century Gothic" pitchFamily="34" charset="0"/>
                <a:ea typeface="Times New Roman" pitchFamily="18" charset="0"/>
                <a:cs typeface="Arial" pitchFamily="34" charset="0"/>
              </a:rPr>
              <a:t>pbuh</a:t>
            </a:r>
            <a:r>
              <a:rPr lang="en-GB" altLang="en-US" sz="1600" dirty="0">
                <a:latin typeface="Century Gothic" pitchFamily="34" charset="0"/>
                <a:ea typeface="Times New Roman" pitchFamily="18" charset="0"/>
                <a:cs typeface="Arial" pitchFamily="34" charset="0"/>
              </a:rPr>
              <a:t>) began to preach about the word of Allah. He said that Allah was the only one God, and that they should not worship any other false idols. </a:t>
            </a:r>
          </a:p>
          <a:p>
            <a:pPr marL="342900" indent="-342900" eaLnBrk="0" fontAlgn="base" hangingPunct="0">
              <a:spcBef>
                <a:spcPct val="0"/>
              </a:spcBef>
              <a:spcAft>
                <a:spcPct val="0"/>
              </a:spcAft>
              <a:buFont typeface="+mj-lt"/>
              <a:buAutoNum type="arabicPeriod"/>
            </a:pPr>
            <a:r>
              <a:rPr lang="en-GB" altLang="en-US" sz="1600" dirty="0" err="1">
                <a:latin typeface="Century Gothic" pitchFamily="34" charset="0"/>
                <a:ea typeface="Times New Roman" pitchFamily="18" charset="0"/>
                <a:cs typeface="Arial" pitchFamily="34" charset="0"/>
              </a:rPr>
              <a:t>Muhammas</a:t>
            </a:r>
            <a:r>
              <a:rPr lang="en-GB" altLang="en-US" sz="1600" dirty="0">
                <a:latin typeface="Century Gothic" pitchFamily="34" charset="0"/>
                <a:ea typeface="Times New Roman" pitchFamily="18" charset="0"/>
                <a:cs typeface="Arial" pitchFamily="34" charset="0"/>
              </a:rPr>
              <a:t> (PBUH) was very thoughtful and would often spend nights in prayer. </a:t>
            </a:r>
            <a:r>
              <a:rPr lang="en-GB" sz="1600" dirty="0">
                <a:latin typeface="+mj-lt"/>
              </a:rPr>
              <a:t>Muslims believe that when Muhammad was about 40, he was visited by the </a:t>
            </a:r>
            <a:r>
              <a:rPr lang="en-GB" sz="1600" i="1" dirty="0">
                <a:latin typeface="+mj-lt"/>
              </a:rPr>
              <a:t>Angel </a:t>
            </a:r>
            <a:r>
              <a:rPr lang="en-GB" sz="1600" i="1" dirty="0" err="1">
                <a:latin typeface="+mj-lt"/>
              </a:rPr>
              <a:t>Jibril</a:t>
            </a:r>
            <a:r>
              <a:rPr lang="en-GB" sz="1600" i="1" dirty="0">
                <a:latin typeface="+mj-lt"/>
              </a:rPr>
              <a:t> </a:t>
            </a:r>
            <a:r>
              <a:rPr lang="en-GB" sz="1600" dirty="0">
                <a:latin typeface="+mj-lt"/>
              </a:rPr>
              <a:t>(Gabriel) in a cave on </a:t>
            </a:r>
            <a:r>
              <a:rPr lang="en-GB" sz="1600" i="1" dirty="0">
                <a:latin typeface="+mj-lt"/>
              </a:rPr>
              <a:t>Mount Hira</a:t>
            </a:r>
            <a:r>
              <a:rPr lang="en-GB" sz="1600" dirty="0">
                <a:latin typeface="+mj-lt"/>
              </a:rPr>
              <a:t>. </a:t>
            </a:r>
            <a:r>
              <a:rPr lang="en-GB" altLang="en-US" sz="1600" dirty="0">
                <a:latin typeface="+mj-lt"/>
                <a:ea typeface="Times New Roman" pitchFamily="18" charset="0"/>
                <a:cs typeface="Arial" pitchFamily="34" charset="0"/>
              </a:rPr>
              <a:t>The </a:t>
            </a:r>
            <a:r>
              <a:rPr lang="en-GB" altLang="en-US" sz="1600" dirty="0">
                <a:latin typeface="Century Gothic" pitchFamily="34" charset="0"/>
                <a:ea typeface="Times New Roman" pitchFamily="18" charset="0"/>
                <a:cs typeface="Arial" pitchFamily="34" charset="0"/>
              </a:rPr>
              <a:t>angel told Muhammad (</a:t>
            </a:r>
            <a:r>
              <a:rPr lang="en-GB" altLang="en-US" sz="1600" dirty="0" err="1">
                <a:latin typeface="Century Gothic" pitchFamily="34" charset="0"/>
                <a:ea typeface="Times New Roman" pitchFamily="18" charset="0"/>
                <a:cs typeface="Arial" pitchFamily="34" charset="0"/>
              </a:rPr>
              <a:t>pbuh</a:t>
            </a:r>
            <a:r>
              <a:rPr lang="en-GB" altLang="en-US" sz="1600" dirty="0">
                <a:latin typeface="Century Gothic" pitchFamily="34" charset="0"/>
                <a:ea typeface="Times New Roman" pitchFamily="18" charset="0"/>
                <a:cs typeface="Arial" pitchFamily="34" charset="0"/>
              </a:rPr>
              <a:t>) to recite something. Muhammad (</a:t>
            </a:r>
            <a:r>
              <a:rPr lang="en-GB" altLang="en-US" sz="1600" dirty="0" err="1">
                <a:latin typeface="Century Gothic" pitchFamily="34" charset="0"/>
                <a:ea typeface="Times New Roman" pitchFamily="18" charset="0"/>
                <a:cs typeface="Arial" pitchFamily="34" charset="0"/>
              </a:rPr>
              <a:t>pbuh</a:t>
            </a:r>
            <a:r>
              <a:rPr lang="en-GB" altLang="en-US" sz="1600" dirty="0">
                <a:latin typeface="Century Gothic" pitchFamily="34" charset="0"/>
                <a:ea typeface="Times New Roman" pitchFamily="18" charset="0"/>
                <a:cs typeface="Arial" pitchFamily="34" charset="0"/>
              </a:rPr>
              <a:t>) could not read but the angel said that he was Allah’s messenger. These words became the words of the Quran. </a:t>
            </a:r>
          </a:p>
          <a:p>
            <a:pPr marL="342900" indent="-342900" eaLnBrk="0" fontAlgn="base" hangingPunct="0">
              <a:spcBef>
                <a:spcPct val="0"/>
              </a:spcBef>
              <a:spcAft>
                <a:spcPct val="0"/>
              </a:spcAft>
              <a:buFont typeface="+mj-lt"/>
              <a:buAutoNum type="arabicPeriod"/>
            </a:pPr>
            <a:r>
              <a:rPr lang="en-GB" altLang="en-US" sz="1600" dirty="0">
                <a:latin typeface="Century Gothic" pitchFamily="34" charset="0"/>
                <a:ea typeface="Times New Roman" pitchFamily="18" charset="0"/>
                <a:cs typeface="Arial" pitchFamily="34" charset="0"/>
              </a:rPr>
              <a:t>In 622 there was an assassination attempt against Muhammad (</a:t>
            </a:r>
            <a:r>
              <a:rPr lang="en-GB" altLang="en-US" sz="1600" dirty="0" err="1">
                <a:latin typeface="Century Gothic" pitchFamily="34" charset="0"/>
                <a:ea typeface="Times New Roman" pitchFamily="18" charset="0"/>
                <a:cs typeface="Arial" pitchFamily="34" charset="0"/>
              </a:rPr>
              <a:t>pbuh</a:t>
            </a:r>
            <a:r>
              <a:rPr lang="en-GB" altLang="en-US" sz="1600" dirty="0">
                <a:latin typeface="Century Gothic" pitchFamily="34" charset="0"/>
                <a:ea typeface="Times New Roman" pitchFamily="18" charset="0"/>
                <a:cs typeface="Arial" pitchFamily="34" charset="0"/>
              </a:rPr>
              <a:t>). He and his followers left Makkah, and went to live in Medina. This is where Muhammad (</a:t>
            </a:r>
            <a:r>
              <a:rPr lang="en-GB" altLang="en-US" sz="1600" dirty="0" err="1">
                <a:latin typeface="Century Gothic" pitchFamily="34" charset="0"/>
                <a:ea typeface="Times New Roman" pitchFamily="18" charset="0"/>
                <a:cs typeface="Arial" pitchFamily="34" charset="0"/>
              </a:rPr>
              <a:t>pbuh</a:t>
            </a:r>
            <a:r>
              <a:rPr lang="en-GB" altLang="en-US" sz="1600" dirty="0">
                <a:latin typeface="Century Gothic" pitchFamily="34" charset="0"/>
                <a:ea typeface="Times New Roman" pitchFamily="18" charset="0"/>
                <a:cs typeface="Arial" pitchFamily="34" charset="0"/>
              </a:rPr>
              <a:t>) set up the first Muslim community</a:t>
            </a:r>
            <a:r>
              <a:rPr lang="en-GB" altLang="en-US" sz="1600" dirty="0">
                <a:latin typeface="Arial" pitchFamily="34" charset="0"/>
                <a:ea typeface="Times New Roman" pitchFamily="18" charset="0"/>
                <a:cs typeface="Arial" pitchFamily="34" charset="0"/>
              </a:rPr>
              <a:t>.</a:t>
            </a:r>
            <a:endParaRPr lang="en-GB" altLang="en-US" sz="1600" dirty="0">
              <a:latin typeface="Arial" pitchFamily="34" charset="0"/>
              <a:cs typeface="Arial" pitchFamily="34" charset="0"/>
            </a:endParaRPr>
          </a:p>
          <a:p>
            <a:pPr marL="342900" indent="-342900" eaLnBrk="0" fontAlgn="base" hangingPunct="0">
              <a:spcBef>
                <a:spcPct val="0"/>
              </a:spcBef>
              <a:spcAft>
                <a:spcPct val="0"/>
              </a:spcAft>
              <a:buFont typeface="+mj-lt"/>
              <a:buAutoNum type="arabicPeriod"/>
            </a:pPr>
            <a:r>
              <a:rPr lang="en-GB" altLang="en-US" sz="1600" dirty="0">
                <a:latin typeface="Century Gothic" pitchFamily="34" charset="0"/>
                <a:ea typeface="Times New Roman" pitchFamily="18" charset="0"/>
                <a:cs typeface="Arial" pitchFamily="34" charset="0"/>
              </a:rPr>
              <a:t>Many battles took place between Madinah and Makkah. In 630 Makkah was defeated and Muhammad (</a:t>
            </a:r>
            <a:r>
              <a:rPr lang="en-GB" altLang="en-US" sz="1600" dirty="0" err="1">
                <a:latin typeface="Century Gothic" pitchFamily="34" charset="0"/>
                <a:ea typeface="Times New Roman" pitchFamily="18" charset="0"/>
                <a:cs typeface="Arial" pitchFamily="34" charset="0"/>
              </a:rPr>
              <a:t>pbuh</a:t>
            </a:r>
            <a:r>
              <a:rPr lang="en-GB" altLang="en-US" sz="1600" dirty="0">
                <a:latin typeface="Century Gothic" pitchFamily="34" charset="0"/>
                <a:ea typeface="Times New Roman" pitchFamily="18" charset="0"/>
                <a:cs typeface="Arial" pitchFamily="34" charset="0"/>
              </a:rPr>
              <a:t>) returned to his home town.</a:t>
            </a:r>
            <a:endParaRPr lang="en-GB" altLang="en-US" sz="1600" dirty="0">
              <a:latin typeface="Arial" pitchFamily="34" charset="0"/>
              <a:cs typeface="Arial" pitchFamily="34" charset="0"/>
            </a:endParaRPr>
          </a:p>
          <a:p>
            <a:pPr marL="342900" indent="-342900" eaLnBrk="0" fontAlgn="base" hangingPunct="0">
              <a:spcBef>
                <a:spcPct val="0"/>
              </a:spcBef>
              <a:spcAft>
                <a:spcPct val="0"/>
              </a:spcAft>
              <a:buFont typeface="+mj-lt"/>
              <a:buAutoNum type="arabicPeriod"/>
            </a:pPr>
            <a:r>
              <a:rPr lang="en-GB" altLang="en-US" sz="1600" dirty="0">
                <a:latin typeface="Century Gothic" pitchFamily="34" charset="0"/>
                <a:ea typeface="Times New Roman" pitchFamily="18" charset="0"/>
                <a:cs typeface="Arial" pitchFamily="34" charset="0"/>
              </a:rPr>
              <a:t>Makkah is now a very important town and all Muslims try to visit it at least once in their lifetime.</a:t>
            </a:r>
            <a:endParaRPr lang="en-GB" altLang="en-US" sz="4400" dirty="0">
              <a:latin typeface="Arial" pitchFamily="34" charset="0"/>
              <a:cs typeface="Arial" pitchFamily="34" charset="0"/>
            </a:endParaRPr>
          </a:p>
        </p:txBody>
      </p:sp>
    </p:spTree>
    <p:extLst>
      <p:ext uri="{BB962C8B-B14F-4D97-AF65-F5344CB8AC3E}">
        <p14:creationId xmlns:p14="http://schemas.microsoft.com/office/powerpoint/2010/main" val="4292654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8" y="548681"/>
            <a:ext cx="8352928"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3200" dirty="0"/>
              <a:t>"He always joined in household chores and would at times mend his clothes, repair his shoes and sweep the floor. He would milk, tether and feed his animals." (Bukhari)</a:t>
            </a:r>
          </a:p>
        </p:txBody>
      </p:sp>
      <p:sp>
        <p:nvSpPr>
          <p:cNvPr id="3" name="Cloud 2"/>
          <p:cNvSpPr/>
          <p:nvPr/>
        </p:nvSpPr>
        <p:spPr>
          <a:xfrm>
            <a:off x="1847528" y="3595668"/>
            <a:ext cx="3816424" cy="3001684"/>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dirty="0"/>
              <a:t>What does this quote tell us about the importance of Muhammad (PBUH)?</a:t>
            </a:r>
          </a:p>
        </p:txBody>
      </p:sp>
      <p:sp>
        <p:nvSpPr>
          <p:cNvPr id="4" name="Cloud 3"/>
          <p:cNvSpPr/>
          <p:nvPr/>
        </p:nvSpPr>
        <p:spPr>
          <a:xfrm>
            <a:off x="7176120" y="4221089"/>
            <a:ext cx="3240360" cy="2393205"/>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dirty="0"/>
              <a:t>Challenge!</a:t>
            </a:r>
          </a:p>
          <a:p>
            <a:pPr algn="ctr"/>
            <a:r>
              <a:rPr lang="en-GB" sz="2000" dirty="0"/>
              <a:t>How would this impact on Islam today?</a:t>
            </a:r>
          </a:p>
        </p:txBody>
      </p:sp>
    </p:spTree>
    <p:extLst>
      <p:ext uri="{BB962C8B-B14F-4D97-AF65-F5344CB8AC3E}">
        <p14:creationId xmlns:p14="http://schemas.microsoft.com/office/powerpoint/2010/main" val="363109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u="sng" dirty="0"/>
              <a:t>Who are the following celebrities and what do they all have in common?</a:t>
            </a:r>
            <a:endParaRPr lang="en-GB" u="sng" dirty="0"/>
          </a:p>
        </p:txBody>
      </p:sp>
      <p:pic>
        <p:nvPicPr>
          <p:cNvPr id="4" name="Picture 6" descr="http://www.sabotagetimes.com/wp-content/uploads/Amir-Khan-boxe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128" y="2280146"/>
            <a:ext cx="2334189" cy="199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ttp://www.sportingummah.com/media/uploads/image/MuhammadA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260" y="4540236"/>
            <a:ext cx="2846873" cy="200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Zinedine Zid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008" y="4225830"/>
            <a:ext cx="2012950" cy="263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Image result for famous muslim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7889" y="1866017"/>
            <a:ext cx="3422937" cy="227980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famous muslim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7848" y="4225831"/>
            <a:ext cx="3151628" cy="236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45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5844" y="77610"/>
            <a:ext cx="8590636" cy="31085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800" dirty="0"/>
              <a:t>The Prophet was of a slightly above-average height. Amazingly, in gatherings, he would appear taller than those actually taller than him - until the people dispersed. In complexion, he was white with a rosy tinge; pale, but not excessively so. His hair was jet black and wavy, but stopped short of curling, and was kept between his earlobes and shoulders. </a:t>
            </a:r>
          </a:p>
        </p:txBody>
      </p:sp>
      <p:sp>
        <p:nvSpPr>
          <p:cNvPr id="3" name="Cloud 2"/>
          <p:cNvSpPr/>
          <p:nvPr/>
        </p:nvSpPr>
        <p:spPr>
          <a:xfrm>
            <a:off x="1703512" y="3800372"/>
            <a:ext cx="3816424" cy="3001684"/>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dirty="0"/>
              <a:t>What does this quote tell us about the importance of Muhammad (PBUH)?</a:t>
            </a:r>
          </a:p>
        </p:txBody>
      </p:sp>
      <p:sp>
        <p:nvSpPr>
          <p:cNvPr id="4" name="Cloud 3"/>
          <p:cNvSpPr/>
          <p:nvPr/>
        </p:nvSpPr>
        <p:spPr>
          <a:xfrm>
            <a:off x="7159677" y="4005065"/>
            <a:ext cx="3240360" cy="2393205"/>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dirty="0"/>
              <a:t>Challenge!</a:t>
            </a:r>
          </a:p>
          <a:p>
            <a:pPr algn="ctr"/>
            <a:r>
              <a:rPr lang="en-GB" sz="2000" dirty="0"/>
              <a:t>How would this impact on Islam today?</a:t>
            </a:r>
          </a:p>
        </p:txBody>
      </p:sp>
    </p:spTree>
    <p:extLst>
      <p:ext uri="{BB962C8B-B14F-4D97-AF65-F5344CB8AC3E}">
        <p14:creationId xmlns:p14="http://schemas.microsoft.com/office/powerpoint/2010/main" val="4136190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4361" y="270556"/>
            <a:ext cx="8568952" cy="707886"/>
          </a:xfrm>
          <a:prstGeom prst="rect">
            <a:avLst/>
          </a:prstGeom>
          <a:noFill/>
        </p:spPr>
        <p:txBody>
          <a:bodyPr wrap="square" rtlCol="0">
            <a:spAutoFit/>
          </a:bodyPr>
          <a:lstStyle/>
          <a:p>
            <a:r>
              <a:rPr lang="en-GB" sz="4000" u="sng" dirty="0"/>
              <a:t>Why was Muhammad important?</a:t>
            </a:r>
          </a:p>
        </p:txBody>
      </p:sp>
      <p:sp>
        <p:nvSpPr>
          <p:cNvPr id="3" name="Cloud 2"/>
          <p:cNvSpPr/>
          <p:nvPr/>
        </p:nvSpPr>
        <p:spPr>
          <a:xfrm>
            <a:off x="6624881" y="4005064"/>
            <a:ext cx="3888432" cy="2592288"/>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Challenge!</a:t>
            </a:r>
          </a:p>
          <a:p>
            <a:pPr algn="ctr"/>
            <a:r>
              <a:rPr lang="en-GB" dirty="0"/>
              <a:t>Why is Muhammad (PBUH) known as the last prophet? Why does that make him important?</a:t>
            </a:r>
          </a:p>
        </p:txBody>
      </p:sp>
      <p:pic>
        <p:nvPicPr>
          <p:cNvPr id="409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124745"/>
            <a:ext cx="5230755" cy="5230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09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528" y="260649"/>
            <a:ext cx="8496944" cy="1200329"/>
          </a:xfrm>
          <a:prstGeom prst="rect">
            <a:avLst/>
          </a:prstGeom>
          <a:noFill/>
        </p:spPr>
        <p:txBody>
          <a:bodyPr wrap="square" rtlCol="0">
            <a:spAutoFit/>
          </a:bodyPr>
          <a:lstStyle/>
          <a:p>
            <a:pPr algn="ctr"/>
            <a:r>
              <a:rPr lang="en-GB" sz="3600" u="sng" dirty="0"/>
              <a:t>Which event was the most important in shaping Islam today? Explain your answer.</a:t>
            </a:r>
          </a:p>
        </p:txBody>
      </p:sp>
      <p:sp>
        <p:nvSpPr>
          <p:cNvPr id="3" name="TextBox 2"/>
          <p:cNvSpPr txBox="1"/>
          <p:nvPr/>
        </p:nvSpPr>
        <p:spPr>
          <a:xfrm>
            <a:off x="1919536" y="2336305"/>
            <a:ext cx="8064896" cy="954107"/>
          </a:xfrm>
          <a:prstGeom prst="rect">
            <a:avLst/>
          </a:prstGeom>
          <a:noFill/>
        </p:spPr>
        <p:txBody>
          <a:bodyPr wrap="square" rtlCol="0">
            <a:spAutoFit/>
          </a:bodyPr>
          <a:lstStyle/>
          <a:p>
            <a:r>
              <a:rPr lang="en-GB" sz="2800" dirty="0"/>
              <a:t>I think that…..was the most important event in shaping Islam today </a:t>
            </a:r>
            <a:r>
              <a:rPr lang="en-GB" sz="2800" dirty="0">
                <a:solidFill>
                  <a:srgbClr val="FF0000"/>
                </a:solidFill>
              </a:rPr>
              <a:t>because…..</a:t>
            </a:r>
          </a:p>
        </p:txBody>
      </p:sp>
      <p:pic>
        <p:nvPicPr>
          <p:cNvPr id="5122"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2974" y="3291078"/>
            <a:ext cx="3566923" cy="3566923"/>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p:cNvSpPr/>
          <p:nvPr/>
        </p:nvSpPr>
        <p:spPr>
          <a:xfrm>
            <a:off x="5840154" y="3551726"/>
            <a:ext cx="4824536" cy="3306275"/>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Challenge!</a:t>
            </a:r>
          </a:p>
          <a:p>
            <a:pPr algn="ctr"/>
            <a:r>
              <a:rPr lang="en-GB" dirty="0"/>
              <a:t>Use the quote to support your point. "He always joined in household chores and would at times mend his clothes, repair his shoes and sweep the floor. He would milk, tether and feed his animals." (Bukhari)</a:t>
            </a:r>
          </a:p>
          <a:p>
            <a:pPr algn="ctr"/>
            <a:endParaRPr lang="en-GB" dirty="0"/>
          </a:p>
        </p:txBody>
      </p:sp>
    </p:spTree>
    <p:extLst>
      <p:ext uri="{BB962C8B-B14F-4D97-AF65-F5344CB8AC3E}">
        <p14:creationId xmlns:p14="http://schemas.microsoft.com/office/powerpoint/2010/main" val="757228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528" y="332656"/>
            <a:ext cx="8568952" cy="2369880"/>
          </a:xfrm>
          <a:prstGeom prst="rect">
            <a:avLst/>
          </a:prstGeom>
          <a:noFill/>
        </p:spPr>
        <p:txBody>
          <a:bodyPr wrap="square" rtlCol="0">
            <a:spAutoFit/>
          </a:bodyPr>
          <a:lstStyle/>
          <a:p>
            <a:pPr algn="ctr"/>
            <a:r>
              <a:rPr lang="en-GB" sz="3600" u="sng" dirty="0"/>
              <a:t>Tweet of the day!</a:t>
            </a:r>
          </a:p>
          <a:p>
            <a:endParaRPr lang="en-GB" sz="2800" dirty="0"/>
          </a:p>
          <a:p>
            <a:endParaRPr lang="en-GB" sz="2800" dirty="0"/>
          </a:p>
          <a:p>
            <a:r>
              <a:rPr lang="en-GB" sz="2800" dirty="0"/>
              <a:t>Summarise what you have learnt today in less that 35 words! #challenge #</a:t>
            </a:r>
            <a:r>
              <a:rPr lang="en-GB" sz="2800" dirty="0" err="1"/>
              <a:t>lessongoals</a:t>
            </a:r>
            <a:r>
              <a:rPr lang="en-GB" sz="2800" dirty="0"/>
              <a:t>  </a:t>
            </a:r>
          </a:p>
        </p:txBody>
      </p:sp>
      <p:pic>
        <p:nvPicPr>
          <p:cNvPr id="614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5481" y="2780929"/>
            <a:ext cx="4336157" cy="43361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7586" y="3068961"/>
            <a:ext cx="3393669" cy="339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175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Additional Homework</a:t>
            </a:r>
          </a:p>
        </p:txBody>
      </p:sp>
      <p:sp>
        <p:nvSpPr>
          <p:cNvPr id="3" name="Content Placeholder 2"/>
          <p:cNvSpPr>
            <a:spLocks noGrp="1"/>
          </p:cNvSpPr>
          <p:nvPr>
            <p:ph idx="1"/>
          </p:nvPr>
        </p:nvSpPr>
        <p:spPr/>
        <p:txBody>
          <a:bodyPr/>
          <a:lstStyle/>
          <a:p>
            <a:r>
              <a:rPr lang="en-GB" dirty="0"/>
              <a:t>Create a timeline of your own life with key events e.g. birth, first day at school, first holiday etc.</a:t>
            </a:r>
          </a:p>
          <a:p>
            <a:r>
              <a:rPr lang="en-GB" dirty="0"/>
              <a:t>Add in how happy or sad you were in each part and why you were happy or sad</a:t>
            </a:r>
          </a:p>
        </p:txBody>
      </p:sp>
    </p:spTree>
    <p:extLst>
      <p:ext uri="{BB962C8B-B14F-4D97-AF65-F5344CB8AC3E}">
        <p14:creationId xmlns:p14="http://schemas.microsoft.com/office/powerpoint/2010/main" val="4150573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8BF3-0F7D-478B-A2DD-FAAB954086D6}"/>
              </a:ext>
            </a:extLst>
          </p:cNvPr>
          <p:cNvSpPr>
            <a:spLocks noGrp="1"/>
          </p:cNvSpPr>
          <p:nvPr>
            <p:ph type="title"/>
          </p:nvPr>
        </p:nvSpPr>
        <p:spPr/>
        <p:txBody>
          <a:bodyPr/>
          <a:lstStyle/>
          <a:p>
            <a:r>
              <a:rPr lang="en-GB" dirty="0"/>
              <a:t>Islam Questions</a:t>
            </a:r>
          </a:p>
        </p:txBody>
      </p:sp>
      <p:sp>
        <p:nvSpPr>
          <p:cNvPr id="3" name="Content Placeholder 2">
            <a:extLst>
              <a:ext uri="{FF2B5EF4-FFF2-40B4-BE49-F238E27FC236}">
                <a16:creationId xmlns:a16="http://schemas.microsoft.com/office/drawing/2014/main" id="{AB1AA6C6-2A5A-4189-BC41-54CC9108038B}"/>
              </a:ext>
            </a:extLst>
          </p:cNvPr>
          <p:cNvSpPr>
            <a:spLocks noGrp="1"/>
          </p:cNvSpPr>
          <p:nvPr>
            <p:ph idx="1"/>
          </p:nvPr>
        </p:nvSpPr>
        <p:spPr/>
        <p:txBody>
          <a:bodyPr/>
          <a:lstStyle/>
          <a:p>
            <a:pPr marL="514350" indent="-514350">
              <a:buAutoNum type="arabicPeriod"/>
            </a:pPr>
            <a:r>
              <a:rPr lang="en-GB" dirty="0"/>
              <a:t>Explain what Muslims think about God.</a:t>
            </a:r>
          </a:p>
          <a:p>
            <a:pPr marL="514350" indent="-514350">
              <a:buAutoNum type="arabicPeriod"/>
            </a:pPr>
            <a:r>
              <a:rPr lang="en-GB" dirty="0"/>
              <a:t>Why might a Muslim add the words ‘God willing’ when talking about the future? </a:t>
            </a:r>
          </a:p>
          <a:p>
            <a:pPr marL="514350" indent="-514350">
              <a:buAutoNum type="arabicPeriod"/>
            </a:pPr>
            <a:r>
              <a:rPr lang="en-GB" dirty="0"/>
              <a:t>Explain the meaning of the word ‘Islam’.</a:t>
            </a:r>
          </a:p>
          <a:p>
            <a:pPr marL="514350" indent="-514350">
              <a:buAutoNum type="arabicPeriod"/>
            </a:pPr>
            <a:r>
              <a:rPr lang="en-GB" dirty="0"/>
              <a:t>Make a list of the seven qualities of God and explain them in your own words.  Try to learn the seven qualities off by heart.</a:t>
            </a:r>
          </a:p>
          <a:p>
            <a:pPr marL="514350" indent="-514350">
              <a:buAutoNum type="arabicPeriod"/>
            </a:pPr>
            <a:r>
              <a:rPr lang="en-GB" dirty="0"/>
              <a:t>Explain the Muslim idea about predestination.</a:t>
            </a:r>
          </a:p>
          <a:p>
            <a:pPr marL="514350" indent="-514350">
              <a:buAutoNum type="arabicPeriod"/>
            </a:pPr>
            <a:r>
              <a:rPr lang="en-GB" dirty="0"/>
              <a:t>Explain what is meant by Akhirah.</a:t>
            </a:r>
          </a:p>
        </p:txBody>
      </p:sp>
    </p:spTree>
    <p:extLst>
      <p:ext uri="{BB962C8B-B14F-4D97-AF65-F5344CB8AC3E}">
        <p14:creationId xmlns:p14="http://schemas.microsoft.com/office/powerpoint/2010/main" val="4099316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8BF3-0F7D-478B-A2DD-FAAB954086D6}"/>
              </a:ext>
            </a:extLst>
          </p:cNvPr>
          <p:cNvSpPr>
            <a:spLocks noGrp="1"/>
          </p:cNvSpPr>
          <p:nvPr>
            <p:ph type="title"/>
          </p:nvPr>
        </p:nvSpPr>
        <p:spPr/>
        <p:txBody>
          <a:bodyPr/>
          <a:lstStyle/>
          <a:p>
            <a:r>
              <a:rPr lang="en-GB" dirty="0"/>
              <a:t>Islam Questions 2</a:t>
            </a:r>
          </a:p>
        </p:txBody>
      </p:sp>
      <p:sp>
        <p:nvSpPr>
          <p:cNvPr id="3" name="Content Placeholder 2">
            <a:extLst>
              <a:ext uri="{FF2B5EF4-FFF2-40B4-BE49-F238E27FC236}">
                <a16:creationId xmlns:a16="http://schemas.microsoft.com/office/drawing/2014/main" id="{AB1AA6C6-2A5A-4189-BC41-54CC9108038B}"/>
              </a:ext>
            </a:extLst>
          </p:cNvPr>
          <p:cNvSpPr>
            <a:spLocks noGrp="1"/>
          </p:cNvSpPr>
          <p:nvPr>
            <p:ph idx="1"/>
          </p:nvPr>
        </p:nvSpPr>
        <p:spPr/>
        <p:txBody>
          <a:bodyPr/>
          <a:lstStyle/>
          <a:p>
            <a:pPr marL="0" indent="0">
              <a:buNone/>
            </a:pPr>
            <a:r>
              <a:rPr lang="en-GB" dirty="0"/>
              <a:t>Explain what is meant by prophethood.</a:t>
            </a:r>
          </a:p>
          <a:p>
            <a:pPr marL="0" indent="0">
              <a:buNone/>
            </a:pPr>
            <a:r>
              <a:rPr lang="en-GB" dirty="0"/>
              <a:t>What was the main purpose of the prophets?</a:t>
            </a:r>
          </a:p>
          <a:p>
            <a:pPr marL="0" indent="0">
              <a:buNone/>
            </a:pPr>
            <a:r>
              <a:rPr lang="en-GB" dirty="0"/>
              <a:t>Name the five most important prophets in Islam?</a:t>
            </a:r>
          </a:p>
          <a:p>
            <a:pPr marL="0" indent="0">
              <a:buNone/>
            </a:pPr>
            <a:r>
              <a:rPr lang="en-GB" dirty="0"/>
              <a:t>How is Ibrahim presented in the Qur’an?</a:t>
            </a:r>
          </a:p>
          <a:p>
            <a:pPr marL="0" indent="0">
              <a:buNone/>
            </a:pPr>
            <a:r>
              <a:rPr lang="en-GB" dirty="0"/>
              <a:t>Who revealed the Qur’an to Muhammad? </a:t>
            </a:r>
          </a:p>
        </p:txBody>
      </p:sp>
    </p:spTree>
    <p:extLst>
      <p:ext uri="{BB962C8B-B14F-4D97-AF65-F5344CB8AC3E}">
        <p14:creationId xmlns:p14="http://schemas.microsoft.com/office/powerpoint/2010/main" val="46627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464" y="221588"/>
            <a:ext cx="7680960" cy="1371600"/>
          </a:xfrm>
        </p:spPr>
        <p:txBody>
          <a:bodyPr>
            <a:normAutofit fontScale="90000"/>
          </a:bodyPr>
          <a:lstStyle/>
          <a:p>
            <a:pPr algn="ctr"/>
            <a:r>
              <a:rPr lang="en-GB" altLang="en-US" u="sng" dirty="0"/>
              <a:t>Who are the following celebrities and what do they all have in common?</a:t>
            </a:r>
            <a:endParaRPr lang="en-GB" u="sng" dirty="0"/>
          </a:p>
        </p:txBody>
      </p:sp>
      <p:pic>
        <p:nvPicPr>
          <p:cNvPr id="4" name="Picture 6" descr="http://www.sabotagetimes.com/wp-content/uploads/Amir-Khan-boxe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603" y="1268760"/>
            <a:ext cx="2334189" cy="199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ttp://www.sportingummah.com/media/uploads/image/MuhammadA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589191"/>
            <a:ext cx="2846873" cy="200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Zinedine Zida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008" y="3744622"/>
            <a:ext cx="2012950" cy="278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2104196" y="3252327"/>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dirty="0">
                <a:latin typeface="+mj-lt"/>
              </a:rPr>
              <a:t>Amir Khan</a:t>
            </a:r>
          </a:p>
        </p:txBody>
      </p:sp>
      <p:sp>
        <p:nvSpPr>
          <p:cNvPr id="10" name="TextBox 9"/>
          <p:cNvSpPr txBox="1">
            <a:spLocks noChangeArrowheads="1"/>
          </p:cNvSpPr>
          <p:nvPr/>
        </p:nvSpPr>
        <p:spPr bwMode="auto">
          <a:xfrm>
            <a:off x="1749903" y="5733257"/>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dirty="0">
                <a:latin typeface="+mj-lt"/>
              </a:rPr>
              <a:t>Muhammad Ali</a:t>
            </a:r>
          </a:p>
        </p:txBody>
      </p:sp>
      <p:sp>
        <p:nvSpPr>
          <p:cNvPr id="11" name="TextBox 10"/>
          <p:cNvSpPr txBox="1">
            <a:spLocks noChangeArrowheads="1"/>
          </p:cNvSpPr>
          <p:nvPr/>
        </p:nvSpPr>
        <p:spPr bwMode="auto">
          <a:xfrm>
            <a:off x="8432749" y="2935511"/>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dirty="0" err="1">
                <a:latin typeface="+mj-lt"/>
              </a:rPr>
              <a:t>Zinedine</a:t>
            </a:r>
            <a:r>
              <a:rPr lang="en-GB" altLang="en-US" dirty="0">
                <a:latin typeface="+mj-lt"/>
              </a:rPr>
              <a:t> Zidane</a:t>
            </a:r>
          </a:p>
        </p:txBody>
      </p:sp>
      <p:pic>
        <p:nvPicPr>
          <p:cNvPr id="9" name="Picture 2" descr="Image result for famous muslim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7889" y="1866017"/>
            <a:ext cx="3422937" cy="22798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famous muslim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7848" y="4225831"/>
            <a:ext cx="3151628" cy="2362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510826" y="1866018"/>
            <a:ext cx="1401599" cy="646331"/>
          </a:xfrm>
          <a:prstGeom prst="rect">
            <a:avLst/>
          </a:prstGeom>
          <a:noFill/>
        </p:spPr>
        <p:txBody>
          <a:bodyPr wrap="square" rtlCol="0">
            <a:spAutoFit/>
          </a:bodyPr>
          <a:lstStyle/>
          <a:p>
            <a:r>
              <a:rPr lang="en-GB" dirty="0"/>
              <a:t>Malala Yousafzai</a:t>
            </a:r>
          </a:p>
        </p:txBody>
      </p:sp>
      <p:sp>
        <p:nvSpPr>
          <p:cNvPr id="7" name="TextBox 6"/>
          <p:cNvSpPr txBox="1"/>
          <p:nvPr/>
        </p:nvSpPr>
        <p:spPr>
          <a:xfrm>
            <a:off x="2980065" y="6403213"/>
            <a:ext cx="1815168" cy="369332"/>
          </a:xfrm>
          <a:prstGeom prst="rect">
            <a:avLst/>
          </a:prstGeom>
          <a:noFill/>
        </p:spPr>
        <p:txBody>
          <a:bodyPr wrap="square" rtlCol="0">
            <a:spAutoFit/>
          </a:bodyPr>
          <a:lstStyle/>
          <a:p>
            <a:r>
              <a:rPr lang="en-GB" dirty="0" err="1"/>
              <a:t>Busta</a:t>
            </a:r>
            <a:r>
              <a:rPr lang="en-GB" dirty="0"/>
              <a:t> Rhymes</a:t>
            </a:r>
          </a:p>
        </p:txBody>
      </p:sp>
    </p:spTree>
    <p:extLst>
      <p:ext uri="{BB962C8B-B14F-4D97-AF65-F5344CB8AC3E}">
        <p14:creationId xmlns:p14="http://schemas.microsoft.com/office/powerpoint/2010/main" val="401044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730" y="-171400"/>
            <a:ext cx="8759796" cy="1728192"/>
          </a:xfrm>
        </p:spPr>
        <p:txBody>
          <a:bodyPr>
            <a:normAutofit/>
          </a:bodyPr>
          <a:lstStyle/>
          <a:p>
            <a:pPr algn="ctr"/>
            <a:r>
              <a:rPr lang="en-GB" u="sng" dirty="0"/>
              <a:t>Where did Islam originate from?</a:t>
            </a:r>
          </a:p>
        </p:txBody>
      </p:sp>
      <p:sp>
        <p:nvSpPr>
          <p:cNvPr id="4" name="Rectangle 3"/>
          <p:cNvSpPr/>
          <p:nvPr/>
        </p:nvSpPr>
        <p:spPr>
          <a:xfrm>
            <a:off x="1631504" y="6211670"/>
            <a:ext cx="4572000" cy="646331"/>
          </a:xfrm>
          <a:prstGeom prst="rect">
            <a:avLst/>
          </a:prstGeom>
        </p:spPr>
        <p:txBody>
          <a:bodyPr>
            <a:spAutoFit/>
          </a:bodyPr>
          <a:lstStyle/>
          <a:p>
            <a:r>
              <a:rPr lang="en-GB" dirty="0">
                <a:hlinkClick r:id="rId3"/>
              </a:rPr>
              <a:t>https://www.truetube.co.uk/film/how-islam-began-ten-minutes</a:t>
            </a:r>
            <a:r>
              <a:rPr lang="en-GB" dirty="0"/>
              <a:t> </a:t>
            </a:r>
          </a:p>
        </p:txBody>
      </p:sp>
      <p:pic>
        <p:nvPicPr>
          <p:cNvPr id="6" name="Picture 5" descr="See the source image"/>
          <p:cNvPicPr/>
          <p:nvPr/>
        </p:nvPicPr>
        <p:blipFill>
          <a:blip r:embed="rId4">
            <a:extLst>
              <a:ext uri="{28A0092B-C50C-407E-A947-70E740481C1C}">
                <a14:useLocalDpi xmlns:a14="http://schemas.microsoft.com/office/drawing/2010/main" val="0"/>
              </a:ext>
            </a:extLst>
          </a:blip>
          <a:srcRect/>
          <a:stretch>
            <a:fillRect/>
          </a:stretch>
        </p:blipFill>
        <p:spPr bwMode="auto">
          <a:xfrm>
            <a:off x="2423592" y="1412776"/>
            <a:ext cx="6840760" cy="3744416"/>
          </a:xfrm>
          <a:prstGeom prst="rect">
            <a:avLst/>
          </a:prstGeom>
          <a:noFill/>
          <a:ln>
            <a:noFill/>
          </a:ln>
        </p:spPr>
      </p:pic>
      <p:sp>
        <p:nvSpPr>
          <p:cNvPr id="7" name="Cloud 6"/>
          <p:cNvSpPr/>
          <p:nvPr/>
        </p:nvSpPr>
        <p:spPr>
          <a:xfrm>
            <a:off x="7371158" y="4581128"/>
            <a:ext cx="3168352" cy="234888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b="1" u="sng" dirty="0"/>
              <a:t>Challenge!</a:t>
            </a:r>
          </a:p>
          <a:p>
            <a:pPr algn="ctr"/>
            <a:r>
              <a:rPr lang="en-GB" sz="2000" dirty="0"/>
              <a:t>Can you name all of these countries?</a:t>
            </a:r>
          </a:p>
        </p:txBody>
      </p:sp>
    </p:spTree>
    <p:extLst>
      <p:ext uri="{BB962C8B-B14F-4D97-AF65-F5344CB8AC3E}">
        <p14:creationId xmlns:p14="http://schemas.microsoft.com/office/powerpoint/2010/main" val="263886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flatworldknowledge.com/berglee/berglee-fig08_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525" y="768351"/>
            <a:ext cx="3970338"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2.bp.blogspot.com/_PgtFNpY_3mc/S7pwGlIDm2I/AAAAAAAAJuY/Pj-Tbk_3lmc/s1600/Israel+Islam+World+Map+Cro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150" y="765175"/>
            <a:ext cx="43449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4194175" y="4010026"/>
            <a:ext cx="60785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800" dirty="0">
                <a:latin typeface="+mj-lt"/>
              </a:rPr>
              <a:t>Islam began here in Saudi Arabia in around 600 AD.</a:t>
            </a:r>
          </a:p>
        </p:txBody>
      </p:sp>
      <p:cxnSp>
        <p:nvCxnSpPr>
          <p:cNvPr id="7" name="Straight Arrow Connector 6"/>
          <p:cNvCxnSpPr/>
          <p:nvPr/>
        </p:nvCxnSpPr>
        <p:spPr>
          <a:xfrm flipH="1" flipV="1">
            <a:off x="2279651" y="1052514"/>
            <a:ext cx="620713" cy="3032125"/>
          </a:xfrm>
          <a:prstGeom prst="straightConnector1">
            <a:avLst/>
          </a:prstGeom>
          <a:ln w="412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8" name="TextBox 7"/>
          <p:cNvSpPr txBox="1">
            <a:spLocks noChangeArrowheads="1"/>
          </p:cNvSpPr>
          <p:nvPr/>
        </p:nvSpPr>
        <p:spPr bwMode="auto">
          <a:xfrm>
            <a:off x="1708150" y="4019550"/>
            <a:ext cx="2508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2800" dirty="0">
                <a:latin typeface="+mj-lt"/>
              </a:rPr>
              <a:t>We live here.</a:t>
            </a:r>
          </a:p>
        </p:txBody>
      </p:sp>
      <p:cxnSp>
        <p:nvCxnSpPr>
          <p:cNvPr id="9" name="Straight Arrow Connector 8"/>
          <p:cNvCxnSpPr/>
          <p:nvPr/>
        </p:nvCxnSpPr>
        <p:spPr>
          <a:xfrm flipH="1" flipV="1">
            <a:off x="3897313" y="2568576"/>
            <a:ext cx="2652712" cy="1516063"/>
          </a:xfrm>
          <a:prstGeom prst="straightConnector1">
            <a:avLst/>
          </a:prstGeom>
          <a:ln w="412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6550025" y="2522538"/>
            <a:ext cx="1562100" cy="1516062"/>
          </a:xfrm>
          <a:prstGeom prst="straightConnector1">
            <a:avLst/>
          </a:prstGeom>
          <a:ln w="41275">
            <a:solidFill>
              <a:schemeClr val="tx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8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347" y="116633"/>
            <a:ext cx="8572500" cy="660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941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659" y="1052736"/>
            <a:ext cx="9428332" cy="5256584"/>
          </a:xfrm>
          <a:prstGeom prst="rect">
            <a:avLst/>
          </a:prstGeom>
        </p:spPr>
      </p:pic>
      <p:sp>
        <p:nvSpPr>
          <p:cNvPr id="5" name="Title 1"/>
          <p:cNvSpPr txBox="1">
            <a:spLocks/>
          </p:cNvSpPr>
          <p:nvPr/>
        </p:nvSpPr>
        <p:spPr>
          <a:xfrm>
            <a:off x="1666730" y="0"/>
            <a:ext cx="8759796"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u="sng" dirty="0"/>
              <a:t>Which countries have the largest Muslim population?</a:t>
            </a:r>
          </a:p>
        </p:txBody>
      </p:sp>
    </p:spTree>
    <p:extLst>
      <p:ext uri="{BB962C8B-B14F-4D97-AF65-F5344CB8AC3E}">
        <p14:creationId xmlns:p14="http://schemas.microsoft.com/office/powerpoint/2010/main" val="427446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u="sng" dirty="0"/>
          </a:p>
        </p:txBody>
      </p:sp>
      <p:sp>
        <p:nvSpPr>
          <p:cNvPr id="3" name="Content Placeholder 2"/>
          <p:cNvSpPr>
            <a:spLocks noGrp="1"/>
          </p:cNvSpPr>
          <p:nvPr>
            <p:ph idx="1"/>
          </p:nvPr>
        </p:nvSpPr>
        <p:spPr/>
        <p:txBody>
          <a:bodyPr/>
          <a:lstStyle/>
          <a:p>
            <a:endParaRPr lang="en-GB"/>
          </a:p>
        </p:txBody>
      </p:sp>
      <p:pic>
        <p:nvPicPr>
          <p:cNvPr id="4" name="Picture 3" descr="See the source image"/>
          <p:cNvPicPr/>
          <p:nvPr/>
        </p:nvPicPr>
        <p:blipFill>
          <a:blip r:embed="rId3">
            <a:extLst>
              <a:ext uri="{28A0092B-C50C-407E-A947-70E740481C1C}">
                <a14:useLocalDpi xmlns:a14="http://schemas.microsoft.com/office/drawing/2010/main" val="0"/>
              </a:ext>
            </a:extLst>
          </a:blip>
          <a:srcRect/>
          <a:stretch>
            <a:fillRect/>
          </a:stretch>
        </p:blipFill>
        <p:spPr bwMode="auto">
          <a:xfrm>
            <a:off x="1524001" y="404664"/>
            <a:ext cx="9116899" cy="6153334"/>
          </a:xfrm>
          <a:prstGeom prst="rect">
            <a:avLst/>
          </a:prstGeom>
          <a:noFill/>
          <a:ln>
            <a:noFill/>
          </a:ln>
        </p:spPr>
      </p:pic>
    </p:spTree>
    <p:extLst>
      <p:ext uri="{BB962C8B-B14F-4D97-AF65-F5344CB8AC3E}">
        <p14:creationId xmlns:p14="http://schemas.microsoft.com/office/powerpoint/2010/main" val="605138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2139</Words>
  <Application>Microsoft Office PowerPoint</Application>
  <PresentationFormat>Widescreen</PresentationFormat>
  <Paragraphs>163</Paragraphs>
  <Slides>36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Century Gothic</vt:lpstr>
      <vt:lpstr>Comic Sans MS</vt:lpstr>
      <vt:lpstr>Times New Roman</vt:lpstr>
      <vt:lpstr>Wingdings</vt:lpstr>
      <vt:lpstr>Office Theme</vt:lpstr>
      <vt:lpstr>Year 7 Islam Booklet</vt:lpstr>
      <vt:lpstr>What are the origins of Islam?</vt:lpstr>
      <vt:lpstr>Who are the following celebrities and what do they all have in common?</vt:lpstr>
      <vt:lpstr>Who are the following celebrities and what do they all have in common?</vt:lpstr>
      <vt:lpstr>Where did Islam originate from?</vt:lpstr>
      <vt:lpstr>PowerPoint Presentation</vt:lpstr>
      <vt:lpstr>PowerPoint Presentation</vt:lpstr>
      <vt:lpstr>PowerPoint Presentation</vt:lpstr>
      <vt:lpstr>PowerPoint Presentation</vt:lpstr>
      <vt:lpstr>So what do Muslims believe?</vt:lpstr>
      <vt:lpstr>So what do Muslims believe?</vt:lpstr>
      <vt:lpstr>Key Facts about Islam!</vt:lpstr>
      <vt:lpstr>Fill in the blanks!</vt:lpstr>
      <vt:lpstr>Fill in the blanks!</vt:lpstr>
      <vt:lpstr>What is a denomination?</vt:lpstr>
      <vt:lpstr>What is a denomination?</vt:lpstr>
      <vt:lpstr>Denominations in Islam</vt:lpstr>
      <vt:lpstr>All religions should have denominations.</vt:lpstr>
      <vt:lpstr>Create a word art based on Islam!</vt:lpstr>
      <vt:lpstr>PowerPoint Presentation</vt:lpstr>
      <vt:lpstr>Who was Muhammad (PBUH)?</vt:lpstr>
      <vt:lpstr>Where did Islam start?</vt:lpstr>
      <vt:lpstr>Who was Muhammad (PBUH)?</vt:lpstr>
      <vt:lpstr>Timeline of Muhammad’s (PBUH) life</vt:lpstr>
      <vt:lpstr>PowerPoint Presentation</vt:lpstr>
      <vt:lpstr>PowerPoint Presentation</vt:lpstr>
      <vt:lpstr>Key events in Muhammad’s (PBUH) life</vt:lpstr>
      <vt:lpstr>PowerPoint Presentation</vt:lpstr>
      <vt:lpstr>PowerPoint Presentation</vt:lpstr>
      <vt:lpstr>PowerPoint Presentation</vt:lpstr>
      <vt:lpstr>PowerPoint Presentation</vt:lpstr>
      <vt:lpstr>PowerPoint Presentation</vt:lpstr>
      <vt:lpstr>PowerPoint Presentation</vt:lpstr>
      <vt:lpstr>Additional Homework</vt:lpstr>
      <vt:lpstr>Islam Questions</vt:lpstr>
      <vt:lpstr>Islam Questions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Islam Booklet</dc:title>
  <dc:creator>Thomas Kingsley-Jones</dc:creator>
  <cp:lastModifiedBy>Toni-Louise Younger</cp:lastModifiedBy>
  <cp:revision>1</cp:revision>
  <cp:lastPrinted>2020-03-17T15:21:43Z</cp:lastPrinted>
  <dcterms:created xsi:type="dcterms:W3CDTF">2020-03-17T15:15:18Z</dcterms:created>
  <dcterms:modified xsi:type="dcterms:W3CDTF">2020-03-18T11:26:05Z</dcterms:modified>
</cp:coreProperties>
</file>