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0" r:id="rId3"/>
    <p:sldId id="313" r:id="rId4"/>
    <p:sldId id="311" r:id="rId5"/>
    <p:sldId id="341" r:id="rId6"/>
    <p:sldId id="268" r:id="rId7"/>
    <p:sldId id="296" r:id="rId8"/>
    <p:sldId id="284" r:id="rId9"/>
    <p:sldId id="314" r:id="rId10"/>
    <p:sldId id="280" r:id="rId11"/>
    <p:sldId id="319" r:id="rId12"/>
    <p:sldId id="308" r:id="rId13"/>
    <p:sldId id="321" r:id="rId14"/>
    <p:sldId id="342" r:id="rId15"/>
    <p:sldId id="270" r:id="rId16"/>
    <p:sldId id="310" r:id="rId17"/>
    <p:sldId id="317" r:id="rId18"/>
    <p:sldId id="277" r:id="rId19"/>
    <p:sldId id="269" r:id="rId20"/>
    <p:sldId id="323" r:id="rId21"/>
    <p:sldId id="324" r:id="rId22"/>
    <p:sldId id="325" r:id="rId23"/>
    <p:sldId id="326" r:id="rId24"/>
    <p:sldId id="327" r:id="rId25"/>
    <p:sldId id="328" r:id="rId26"/>
    <p:sldId id="329" r:id="rId27"/>
    <p:sldId id="330" r:id="rId28"/>
    <p:sldId id="332" r:id="rId29"/>
    <p:sldId id="331" r:id="rId30"/>
    <p:sldId id="334" r:id="rId31"/>
    <p:sldId id="333" r:id="rId32"/>
    <p:sldId id="336" r:id="rId33"/>
    <p:sldId id="335" r:id="rId34"/>
    <p:sldId id="338" r:id="rId35"/>
    <p:sldId id="337" r:id="rId36"/>
    <p:sldId id="339" r:id="rId37"/>
    <p:sldId id="282" r:id="rId38"/>
    <p:sldId id="343" r:id="rId39"/>
    <p:sldId id="283" r:id="rId40"/>
    <p:sldId id="344" r:id="rId41"/>
    <p:sldId id="345" r:id="rId42"/>
    <p:sldId id="294" r:id="rId43"/>
    <p:sldId id="295" r:id="rId44"/>
    <p:sldId id="346" r:id="rId45"/>
    <p:sldId id="347" r:id="rId46"/>
    <p:sldId id="291" r:id="rId47"/>
    <p:sldId id="307" r:id="rId48"/>
    <p:sldId id="312" r:id="rId49"/>
    <p:sldId id="299" r:id="rId50"/>
    <p:sldId id="348" r:id="rId51"/>
    <p:sldId id="349" r:id="rId52"/>
    <p:sldId id="300" r:id="rId53"/>
    <p:sldId id="350" r:id="rId54"/>
    <p:sldId id="301" r:id="rId55"/>
    <p:sldId id="303" r:id="rId56"/>
    <p:sldId id="315" r:id="rId57"/>
    <p:sldId id="305" r:id="rId58"/>
    <p:sldId id="351" r:id="rId59"/>
    <p:sldId id="352" r:id="rId6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1" d="100"/>
          <a:sy n="81" d="100"/>
        </p:scale>
        <p:origin x="12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A99C5-8D39-41EA-B685-26825D9ECA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EAB570-308E-4035-9472-5AEB028B9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E8211F-C6D9-4738-8E81-37BC49F8925F}"/>
              </a:ext>
            </a:extLst>
          </p:cNvPr>
          <p:cNvSpPr>
            <a:spLocks noGrp="1"/>
          </p:cNvSpPr>
          <p:nvPr>
            <p:ph type="dt" sz="half" idx="10"/>
          </p:nvPr>
        </p:nvSpPr>
        <p:spPr/>
        <p:txBody>
          <a:bodyPr/>
          <a:lstStyle/>
          <a:p>
            <a:fld id="{0DB45248-D3E3-44BF-8D0E-3720928C651A}" type="datetimeFigureOut">
              <a:rPr lang="en-GB" smtClean="0"/>
              <a:t>18/03/2020</a:t>
            </a:fld>
            <a:endParaRPr lang="en-GB"/>
          </a:p>
        </p:txBody>
      </p:sp>
      <p:sp>
        <p:nvSpPr>
          <p:cNvPr id="5" name="Footer Placeholder 4">
            <a:extLst>
              <a:ext uri="{FF2B5EF4-FFF2-40B4-BE49-F238E27FC236}">
                <a16:creationId xmlns:a16="http://schemas.microsoft.com/office/drawing/2014/main" id="{AE3A3E61-97BF-4039-8900-4C7288DA6B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9043DD-6E38-48FA-AC2E-26BCC6A233F9}"/>
              </a:ext>
            </a:extLst>
          </p:cNvPr>
          <p:cNvSpPr>
            <a:spLocks noGrp="1"/>
          </p:cNvSpPr>
          <p:nvPr>
            <p:ph type="sldNum" sz="quarter" idx="12"/>
          </p:nvPr>
        </p:nvSpPr>
        <p:spPr/>
        <p:txBody>
          <a:bodyPr/>
          <a:lstStyle/>
          <a:p>
            <a:fld id="{EF769989-5225-4832-86B8-F2E7948A65BD}" type="slidenum">
              <a:rPr lang="en-GB" smtClean="0"/>
              <a:t>‹#›</a:t>
            </a:fld>
            <a:endParaRPr lang="en-GB"/>
          </a:p>
        </p:txBody>
      </p:sp>
    </p:spTree>
    <p:extLst>
      <p:ext uri="{BB962C8B-B14F-4D97-AF65-F5344CB8AC3E}">
        <p14:creationId xmlns:p14="http://schemas.microsoft.com/office/powerpoint/2010/main" val="369032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4242-F011-4FB2-A214-E0B8D21B76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8CB659-EA3A-4C0B-A369-15D9E8DDD8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54A8E-D6EE-4801-B68D-BAF3353AB59F}"/>
              </a:ext>
            </a:extLst>
          </p:cNvPr>
          <p:cNvSpPr>
            <a:spLocks noGrp="1"/>
          </p:cNvSpPr>
          <p:nvPr>
            <p:ph type="dt" sz="half" idx="10"/>
          </p:nvPr>
        </p:nvSpPr>
        <p:spPr/>
        <p:txBody>
          <a:bodyPr/>
          <a:lstStyle/>
          <a:p>
            <a:fld id="{0DB45248-D3E3-44BF-8D0E-3720928C651A}" type="datetimeFigureOut">
              <a:rPr lang="en-GB" smtClean="0"/>
              <a:t>18/03/2020</a:t>
            </a:fld>
            <a:endParaRPr lang="en-GB"/>
          </a:p>
        </p:txBody>
      </p:sp>
      <p:sp>
        <p:nvSpPr>
          <p:cNvPr id="5" name="Footer Placeholder 4">
            <a:extLst>
              <a:ext uri="{FF2B5EF4-FFF2-40B4-BE49-F238E27FC236}">
                <a16:creationId xmlns:a16="http://schemas.microsoft.com/office/drawing/2014/main" id="{975B12E3-5C5B-4FDB-972E-42A80B8F8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5ECAE1-F6B5-4C9E-B724-3C94B7EE7BF4}"/>
              </a:ext>
            </a:extLst>
          </p:cNvPr>
          <p:cNvSpPr>
            <a:spLocks noGrp="1"/>
          </p:cNvSpPr>
          <p:nvPr>
            <p:ph type="sldNum" sz="quarter" idx="12"/>
          </p:nvPr>
        </p:nvSpPr>
        <p:spPr/>
        <p:txBody>
          <a:bodyPr/>
          <a:lstStyle/>
          <a:p>
            <a:fld id="{EF769989-5225-4832-86B8-F2E7948A65BD}" type="slidenum">
              <a:rPr lang="en-GB" smtClean="0"/>
              <a:t>‹#›</a:t>
            </a:fld>
            <a:endParaRPr lang="en-GB"/>
          </a:p>
        </p:txBody>
      </p:sp>
    </p:spTree>
    <p:extLst>
      <p:ext uri="{BB962C8B-B14F-4D97-AF65-F5344CB8AC3E}">
        <p14:creationId xmlns:p14="http://schemas.microsoft.com/office/powerpoint/2010/main" val="366012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28D983-4984-4FBB-ACF0-9CC6BA14FD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D832EF-7CCD-4AEA-9D87-DD81B74825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049BD6-5CD6-45B1-B931-24F465F427A6}"/>
              </a:ext>
            </a:extLst>
          </p:cNvPr>
          <p:cNvSpPr>
            <a:spLocks noGrp="1"/>
          </p:cNvSpPr>
          <p:nvPr>
            <p:ph type="dt" sz="half" idx="10"/>
          </p:nvPr>
        </p:nvSpPr>
        <p:spPr/>
        <p:txBody>
          <a:bodyPr/>
          <a:lstStyle/>
          <a:p>
            <a:fld id="{0DB45248-D3E3-44BF-8D0E-3720928C651A}" type="datetimeFigureOut">
              <a:rPr lang="en-GB" smtClean="0"/>
              <a:t>18/03/2020</a:t>
            </a:fld>
            <a:endParaRPr lang="en-GB"/>
          </a:p>
        </p:txBody>
      </p:sp>
      <p:sp>
        <p:nvSpPr>
          <p:cNvPr id="5" name="Footer Placeholder 4">
            <a:extLst>
              <a:ext uri="{FF2B5EF4-FFF2-40B4-BE49-F238E27FC236}">
                <a16:creationId xmlns:a16="http://schemas.microsoft.com/office/drawing/2014/main" id="{0A7050C3-9790-4720-A7EE-DB5D41A60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E4918B-7236-41E3-8115-E3EF4181C34A}"/>
              </a:ext>
            </a:extLst>
          </p:cNvPr>
          <p:cNvSpPr>
            <a:spLocks noGrp="1"/>
          </p:cNvSpPr>
          <p:nvPr>
            <p:ph type="sldNum" sz="quarter" idx="12"/>
          </p:nvPr>
        </p:nvSpPr>
        <p:spPr/>
        <p:txBody>
          <a:bodyPr/>
          <a:lstStyle/>
          <a:p>
            <a:fld id="{EF769989-5225-4832-86B8-F2E7948A65BD}" type="slidenum">
              <a:rPr lang="en-GB" smtClean="0"/>
              <a:t>‹#›</a:t>
            </a:fld>
            <a:endParaRPr lang="en-GB"/>
          </a:p>
        </p:txBody>
      </p:sp>
    </p:spTree>
    <p:extLst>
      <p:ext uri="{BB962C8B-B14F-4D97-AF65-F5344CB8AC3E}">
        <p14:creationId xmlns:p14="http://schemas.microsoft.com/office/powerpoint/2010/main" val="147784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Pag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7945120" y="0"/>
            <a:ext cx="4246880" cy="6836664"/>
          </a:xfrm>
          <a:prstGeom prst="rect">
            <a:avLst/>
          </a:prstGeom>
        </p:spPr>
      </p:pic>
      <p:sp>
        <p:nvSpPr>
          <p:cNvPr id="7" name="Text Placeholder 2"/>
          <p:cNvSpPr>
            <a:spLocks noGrp="1"/>
          </p:cNvSpPr>
          <p:nvPr>
            <p:ph type="body" idx="1"/>
          </p:nvPr>
        </p:nvSpPr>
        <p:spPr>
          <a:xfrm>
            <a:off x="609600" y="1535113"/>
            <a:ext cx="6493488" cy="115862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Title 1"/>
          <p:cNvSpPr>
            <a:spLocks noGrp="1"/>
          </p:cNvSpPr>
          <p:nvPr>
            <p:ph type="title" hasCustomPrompt="1"/>
          </p:nvPr>
        </p:nvSpPr>
        <p:spPr>
          <a:xfrm>
            <a:off x="609600" y="267369"/>
            <a:ext cx="10972800" cy="902369"/>
          </a:xfrm>
        </p:spPr>
        <p:txBody>
          <a:bodyPr>
            <a:noAutofit/>
          </a:bodyPr>
          <a:lstStyle>
            <a:lvl1pPr algn="l">
              <a:defRPr sz="3600">
                <a:solidFill>
                  <a:srgbClr val="008184"/>
                </a:solidFill>
                <a:latin typeface="Gill Sans"/>
                <a:cs typeface="Gill Sans"/>
              </a:defRPr>
            </a:lvl1pPr>
          </a:lstStyle>
          <a:p>
            <a:r>
              <a:rPr lang="en-GB" dirty="0"/>
              <a:t>CLICK TO EDIT MASTER TITLE STYLE</a:t>
            </a:r>
            <a:endParaRPr lang="en-US" dirty="0"/>
          </a:p>
        </p:txBody>
      </p:sp>
      <p:sp>
        <p:nvSpPr>
          <p:cNvPr id="13" name="Picture Placeholder 2"/>
          <p:cNvSpPr>
            <a:spLocks noGrp="1"/>
          </p:cNvSpPr>
          <p:nvPr>
            <p:ph type="pic" idx="13"/>
          </p:nvPr>
        </p:nvSpPr>
        <p:spPr>
          <a:xfrm>
            <a:off x="609600" y="2872039"/>
            <a:ext cx="6493488" cy="2562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024518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 Page 3">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609599" y="1535113"/>
            <a:ext cx="6894540" cy="3939255"/>
          </a:xfrm>
        </p:spPr>
        <p:txBody>
          <a:bodyPr anchor="t" anchorCtr="0">
            <a:normAutofit/>
          </a:bodyPr>
          <a:lstStyle>
            <a:lvl1pPr marL="0" indent="0">
              <a:buNone/>
              <a:defRPr sz="28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9" name="Title 1"/>
          <p:cNvSpPr>
            <a:spLocks noGrp="1"/>
          </p:cNvSpPr>
          <p:nvPr>
            <p:ph type="title" hasCustomPrompt="1"/>
          </p:nvPr>
        </p:nvSpPr>
        <p:spPr>
          <a:xfrm>
            <a:off x="609600" y="267369"/>
            <a:ext cx="10972800" cy="902369"/>
          </a:xfrm>
        </p:spPr>
        <p:txBody>
          <a:bodyPr>
            <a:noAutofit/>
          </a:bodyPr>
          <a:lstStyle>
            <a:lvl1pPr algn="l">
              <a:defRPr sz="3600">
                <a:solidFill>
                  <a:srgbClr val="008184"/>
                </a:solidFill>
                <a:latin typeface="Gill Sans"/>
                <a:cs typeface="Gill Sans"/>
              </a:defRPr>
            </a:lvl1pPr>
          </a:lstStyle>
          <a:p>
            <a:r>
              <a:rPr lang="en-GB" dirty="0"/>
              <a:t>CLICK TO EDIT MASTER TITLE STYLE</a:t>
            </a:r>
            <a:endParaRPr lang="en-US" dirty="0"/>
          </a:p>
        </p:txBody>
      </p:sp>
    </p:spTree>
    <p:extLst>
      <p:ext uri="{BB962C8B-B14F-4D97-AF65-F5344CB8AC3E}">
        <p14:creationId xmlns:p14="http://schemas.microsoft.com/office/powerpoint/2010/main" val="84616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Page 4">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609600" y="1535113"/>
            <a:ext cx="5386917"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Title 1"/>
          <p:cNvSpPr>
            <a:spLocks noGrp="1"/>
          </p:cNvSpPr>
          <p:nvPr>
            <p:ph type="title" hasCustomPrompt="1"/>
          </p:nvPr>
        </p:nvSpPr>
        <p:spPr>
          <a:xfrm>
            <a:off x="609600" y="267369"/>
            <a:ext cx="10972800" cy="902369"/>
          </a:xfrm>
        </p:spPr>
        <p:txBody>
          <a:bodyPr>
            <a:noAutofit/>
          </a:bodyPr>
          <a:lstStyle>
            <a:lvl1pPr algn="l">
              <a:defRPr sz="3600">
                <a:solidFill>
                  <a:srgbClr val="008184"/>
                </a:solidFill>
                <a:latin typeface="Gill Sans"/>
                <a:cs typeface="Gill Sans"/>
              </a:defRPr>
            </a:lvl1pPr>
          </a:lstStyle>
          <a:p>
            <a:r>
              <a:rPr lang="en-GB" dirty="0"/>
              <a:t>CLICK TO EDIT MASTER TITLE STYLE</a:t>
            </a:r>
            <a:endParaRPr lang="en-US" dirty="0"/>
          </a:p>
        </p:txBody>
      </p:sp>
      <p:sp>
        <p:nvSpPr>
          <p:cNvPr id="13" name="Text Placeholder 2"/>
          <p:cNvSpPr>
            <a:spLocks noGrp="1"/>
          </p:cNvSpPr>
          <p:nvPr>
            <p:ph type="body" idx="13"/>
          </p:nvPr>
        </p:nvSpPr>
        <p:spPr>
          <a:xfrm>
            <a:off x="6195483" y="1531519"/>
            <a:ext cx="5386917"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602369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Page 1">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7945120" y="0"/>
            <a:ext cx="4246880" cy="6836664"/>
          </a:xfrm>
          <a:prstGeom prst="rect">
            <a:avLst/>
          </a:prstGeom>
        </p:spPr>
      </p:pic>
      <p:sp>
        <p:nvSpPr>
          <p:cNvPr id="3" name="Text Placeholder 2"/>
          <p:cNvSpPr>
            <a:spLocks noGrp="1"/>
          </p:cNvSpPr>
          <p:nvPr>
            <p:ph type="body" idx="1"/>
          </p:nvPr>
        </p:nvSpPr>
        <p:spPr>
          <a:xfrm>
            <a:off x="609600" y="1535113"/>
            <a:ext cx="5386917"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Title 1"/>
          <p:cNvSpPr>
            <a:spLocks noGrp="1"/>
          </p:cNvSpPr>
          <p:nvPr>
            <p:ph type="title" hasCustomPrompt="1"/>
          </p:nvPr>
        </p:nvSpPr>
        <p:spPr>
          <a:xfrm>
            <a:off x="609600" y="267369"/>
            <a:ext cx="10972800" cy="902369"/>
          </a:xfrm>
        </p:spPr>
        <p:txBody>
          <a:bodyPr>
            <a:noAutofit/>
          </a:bodyPr>
          <a:lstStyle>
            <a:lvl1pPr algn="l">
              <a:defRPr sz="3600">
                <a:solidFill>
                  <a:srgbClr val="008184"/>
                </a:solidFill>
                <a:latin typeface="Gill Sans"/>
                <a:cs typeface="Gill Sans"/>
              </a:defRPr>
            </a:lvl1pPr>
          </a:lstStyle>
          <a:p>
            <a:r>
              <a:rPr lang="en-GB" dirty="0"/>
              <a:t>CLICK TO EDIT MASTER TITLE STYLE</a:t>
            </a:r>
            <a:endParaRPr lang="en-US" dirty="0"/>
          </a:p>
        </p:txBody>
      </p:sp>
      <p:sp>
        <p:nvSpPr>
          <p:cNvPr id="13" name="Text Placeholder 2"/>
          <p:cNvSpPr>
            <a:spLocks noGrp="1"/>
          </p:cNvSpPr>
          <p:nvPr>
            <p:ph type="body" idx="13"/>
          </p:nvPr>
        </p:nvSpPr>
        <p:spPr>
          <a:xfrm>
            <a:off x="6195483" y="1531519"/>
            <a:ext cx="5386917"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299863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4A87-9905-43EC-BC73-D38F7A9A58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20A7E3-3F8F-4E4C-AC7A-26B4B04726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89AF39-02F6-4B08-8B6A-E47A2ADD3C9A}"/>
              </a:ext>
            </a:extLst>
          </p:cNvPr>
          <p:cNvSpPr>
            <a:spLocks noGrp="1"/>
          </p:cNvSpPr>
          <p:nvPr>
            <p:ph type="dt" sz="half" idx="10"/>
          </p:nvPr>
        </p:nvSpPr>
        <p:spPr/>
        <p:txBody>
          <a:bodyPr/>
          <a:lstStyle/>
          <a:p>
            <a:fld id="{0DB45248-D3E3-44BF-8D0E-3720928C651A}" type="datetimeFigureOut">
              <a:rPr lang="en-GB" smtClean="0"/>
              <a:t>18/03/2020</a:t>
            </a:fld>
            <a:endParaRPr lang="en-GB"/>
          </a:p>
        </p:txBody>
      </p:sp>
      <p:sp>
        <p:nvSpPr>
          <p:cNvPr id="5" name="Footer Placeholder 4">
            <a:extLst>
              <a:ext uri="{FF2B5EF4-FFF2-40B4-BE49-F238E27FC236}">
                <a16:creationId xmlns:a16="http://schemas.microsoft.com/office/drawing/2014/main" id="{9849B8C1-3727-420E-9E98-431D431D29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992BAA-46EB-41C6-9B7F-FB004A3E2300}"/>
              </a:ext>
            </a:extLst>
          </p:cNvPr>
          <p:cNvSpPr>
            <a:spLocks noGrp="1"/>
          </p:cNvSpPr>
          <p:nvPr>
            <p:ph type="sldNum" sz="quarter" idx="12"/>
          </p:nvPr>
        </p:nvSpPr>
        <p:spPr/>
        <p:txBody>
          <a:bodyPr/>
          <a:lstStyle/>
          <a:p>
            <a:fld id="{EF769989-5225-4832-86B8-F2E7948A65BD}" type="slidenum">
              <a:rPr lang="en-GB" smtClean="0"/>
              <a:t>‹#›</a:t>
            </a:fld>
            <a:endParaRPr lang="en-GB"/>
          </a:p>
        </p:txBody>
      </p:sp>
    </p:spTree>
    <p:extLst>
      <p:ext uri="{BB962C8B-B14F-4D97-AF65-F5344CB8AC3E}">
        <p14:creationId xmlns:p14="http://schemas.microsoft.com/office/powerpoint/2010/main" val="68824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F813-168D-4063-8C58-9C070C4F96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69E84E-45E6-43D5-9728-FC26213EE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4B2119-D5E6-4505-8A85-32C4FCF1A2F6}"/>
              </a:ext>
            </a:extLst>
          </p:cNvPr>
          <p:cNvSpPr>
            <a:spLocks noGrp="1"/>
          </p:cNvSpPr>
          <p:nvPr>
            <p:ph type="dt" sz="half" idx="10"/>
          </p:nvPr>
        </p:nvSpPr>
        <p:spPr/>
        <p:txBody>
          <a:bodyPr/>
          <a:lstStyle/>
          <a:p>
            <a:fld id="{0DB45248-D3E3-44BF-8D0E-3720928C651A}" type="datetimeFigureOut">
              <a:rPr lang="en-GB" smtClean="0"/>
              <a:t>18/03/2020</a:t>
            </a:fld>
            <a:endParaRPr lang="en-GB"/>
          </a:p>
        </p:txBody>
      </p:sp>
      <p:sp>
        <p:nvSpPr>
          <p:cNvPr id="5" name="Footer Placeholder 4">
            <a:extLst>
              <a:ext uri="{FF2B5EF4-FFF2-40B4-BE49-F238E27FC236}">
                <a16:creationId xmlns:a16="http://schemas.microsoft.com/office/drawing/2014/main" id="{8C9A06EC-4CC9-4F14-BC4A-2D68312C4F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A98E87-D464-4236-BBCF-89783F9F47F6}"/>
              </a:ext>
            </a:extLst>
          </p:cNvPr>
          <p:cNvSpPr>
            <a:spLocks noGrp="1"/>
          </p:cNvSpPr>
          <p:nvPr>
            <p:ph type="sldNum" sz="quarter" idx="12"/>
          </p:nvPr>
        </p:nvSpPr>
        <p:spPr/>
        <p:txBody>
          <a:bodyPr/>
          <a:lstStyle/>
          <a:p>
            <a:fld id="{EF769989-5225-4832-86B8-F2E7948A65BD}" type="slidenum">
              <a:rPr lang="en-GB" smtClean="0"/>
              <a:t>‹#›</a:t>
            </a:fld>
            <a:endParaRPr lang="en-GB"/>
          </a:p>
        </p:txBody>
      </p:sp>
    </p:spTree>
    <p:extLst>
      <p:ext uri="{BB962C8B-B14F-4D97-AF65-F5344CB8AC3E}">
        <p14:creationId xmlns:p14="http://schemas.microsoft.com/office/powerpoint/2010/main" val="328301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2EFB-2971-463C-B31B-C13AEDC8CA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731F09-E764-4D2B-826B-C2E7F8BB56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258598-D0E0-4701-9E46-FEDE85015D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100D82-D834-431A-895E-B0BBEDDF1AF2}"/>
              </a:ext>
            </a:extLst>
          </p:cNvPr>
          <p:cNvSpPr>
            <a:spLocks noGrp="1"/>
          </p:cNvSpPr>
          <p:nvPr>
            <p:ph type="dt" sz="half" idx="10"/>
          </p:nvPr>
        </p:nvSpPr>
        <p:spPr/>
        <p:txBody>
          <a:bodyPr/>
          <a:lstStyle/>
          <a:p>
            <a:fld id="{0DB45248-D3E3-44BF-8D0E-3720928C651A}" type="datetimeFigureOut">
              <a:rPr lang="en-GB" smtClean="0"/>
              <a:t>18/03/2020</a:t>
            </a:fld>
            <a:endParaRPr lang="en-GB"/>
          </a:p>
        </p:txBody>
      </p:sp>
      <p:sp>
        <p:nvSpPr>
          <p:cNvPr id="6" name="Footer Placeholder 5">
            <a:extLst>
              <a:ext uri="{FF2B5EF4-FFF2-40B4-BE49-F238E27FC236}">
                <a16:creationId xmlns:a16="http://schemas.microsoft.com/office/drawing/2014/main" id="{7ECB6BFC-B358-44E5-B2A7-8DB0E163DB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62CFA2-ACA2-4038-9CBB-CC97419D4B7B}"/>
              </a:ext>
            </a:extLst>
          </p:cNvPr>
          <p:cNvSpPr>
            <a:spLocks noGrp="1"/>
          </p:cNvSpPr>
          <p:nvPr>
            <p:ph type="sldNum" sz="quarter" idx="12"/>
          </p:nvPr>
        </p:nvSpPr>
        <p:spPr/>
        <p:txBody>
          <a:bodyPr/>
          <a:lstStyle/>
          <a:p>
            <a:fld id="{EF769989-5225-4832-86B8-F2E7948A65BD}" type="slidenum">
              <a:rPr lang="en-GB" smtClean="0"/>
              <a:t>‹#›</a:t>
            </a:fld>
            <a:endParaRPr lang="en-GB"/>
          </a:p>
        </p:txBody>
      </p:sp>
    </p:spTree>
    <p:extLst>
      <p:ext uri="{BB962C8B-B14F-4D97-AF65-F5344CB8AC3E}">
        <p14:creationId xmlns:p14="http://schemas.microsoft.com/office/powerpoint/2010/main" val="96380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C934-9E11-4A5C-B956-2F9F328755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48031A-5717-4D3F-8726-27812ADAF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D117A9-2E67-4EAF-AABA-36EA31A457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D0A754-5D57-4B1F-B009-8F62A229D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D99D6F-0B58-4F85-B1CB-07F09D67CE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F8B3EF-1248-4131-895A-B0A145F6A31F}"/>
              </a:ext>
            </a:extLst>
          </p:cNvPr>
          <p:cNvSpPr>
            <a:spLocks noGrp="1"/>
          </p:cNvSpPr>
          <p:nvPr>
            <p:ph type="dt" sz="half" idx="10"/>
          </p:nvPr>
        </p:nvSpPr>
        <p:spPr/>
        <p:txBody>
          <a:bodyPr/>
          <a:lstStyle/>
          <a:p>
            <a:fld id="{0DB45248-D3E3-44BF-8D0E-3720928C651A}" type="datetimeFigureOut">
              <a:rPr lang="en-GB" smtClean="0"/>
              <a:t>18/03/2020</a:t>
            </a:fld>
            <a:endParaRPr lang="en-GB"/>
          </a:p>
        </p:txBody>
      </p:sp>
      <p:sp>
        <p:nvSpPr>
          <p:cNvPr id="8" name="Footer Placeholder 7">
            <a:extLst>
              <a:ext uri="{FF2B5EF4-FFF2-40B4-BE49-F238E27FC236}">
                <a16:creationId xmlns:a16="http://schemas.microsoft.com/office/drawing/2014/main" id="{A44FB81F-0506-4384-AFAC-40C1DD8E74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7ADDAF-FF9E-42E9-8EA6-E6EFD4DEE368}"/>
              </a:ext>
            </a:extLst>
          </p:cNvPr>
          <p:cNvSpPr>
            <a:spLocks noGrp="1"/>
          </p:cNvSpPr>
          <p:nvPr>
            <p:ph type="sldNum" sz="quarter" idx="12"/>
          </p:nvPr>
        </p:nvSpPr>
        <p:spPr/>
        <p:txBody>
          <a:bodyPr/>
          <a:lstStyle/>
          <a:p>
            <a:fld id="{EF769989-5225-4832-86B8-F2E7948A65BD}" type="slidenum">
              <a:rPr lang="en-GB" smtClean="0"/>
              <a:t>‹#›</a:t>
            </a:fld>
            <a:endParaRPr lang="en-GB"/>
          </a:p>
        </p:txBody>
      </p:sp>
    </p:spTree>
    <p:extLst>
      <p:ext uri="{BB962C8B-B14F-4D97-AF65-F5344CB8AC3E}">
        <p14:creationId xmlns:p14="http://schemas.microsoft.com/office/powerpoint/2010/main" val="43253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94AB-A5CF-4818-8495-68850C9DAE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CFAA59-31E8-41F8-AD1F-934554F8DC71}"/>
              </a:ext>
            </a:extLst>
          </p:cNvPr>
          <p:cNvSpPr>
            <a:spLocks noGrp="1"/>
          </p:cNvSpPr>
          <p:nvPr>
            <p:ph type="dt" sz="half" idx="10"/>
          </p:nvPr>
        </p:nvSpPr>
        <p:spPr/>
        <p:txBody>
          <a:bodyPr/>
          <a:lstStyle/>
          <a:p>
            <a:fld id="{0DB45248-D3E3-44BF-8D0E-3720928C651A}" type="datetimeFigureOut">
              <a:rPr lang="en-GB" smtClean="0"/>
              <a:t>18/03/2020</a:t>
            </a:fld>
            <a:endParaRPr lang="en-GB"/>
          </a:p>
        </p:txBody>
      </p:sp>
      <p:sp>
        <p:nvSpPr>
          <p:cNvPr id="4" name="Footer Placeholder 3">
            <a:extLst>
              <a:ext uri="{FF2B5EF4-FFF2-40B4-BE49-F238E27FC236}">
                <a16:creationId xmlns:a16="http://schemas.microsoft.com/office/drawing/2014/main" id="{C5A7E1E4-0D5D-4FB5-8335-AAF556D85D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D4C9B4-BB0A-4ED9-86F3-8FAC1BD3CE0D}"/>
              </a:ext>
            </a:extLst>
          </p:cNvPr>
          <p:cNvSpPr>
            <a:spLocks noGrp="1"/>
          </p:cNvSpPr>
          <p:nvPr>
            <p:ph type="sldNum" sz="quarter" idx="12"/>
          </p:nvPr>
        </p:nvSpPr>
        <p:spPr/>
        <p:txBody>
          <a:bodyPr/>
          <a:lstStyle/>
          <a:p>
            <a:fld id="{EF769989-5225-4832-86B8-F2E7948A65BD}" type="slidenum">
              <a:rPr lang="en-GB" smtClean="0"/>
              <a:t>‹#›</a:t>
            </a:fld>
            <a:endParaRPr lang="en-GB"/>
          </a:p>
        </p:txBody>
      </p:sp>
    </p:spTree>
    <p:extLst>
      <p:ext uri="{BB962C8B-B14F-4D97-AF65-F5344CB8AC3E}">
        <p14:creationId xmlns:p14="http://schemas.microsoft.com/office/powerpoint/2010/main" val="72894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C74A8B-5206-4EC5-80C4-CDE235643DFB}"/>
              </a:ext>
            </a:extLst>
          </p:cNvPr>
          <p:cNvSpPr>
            <a:spLocks noGrp="1"/>
          </p:cNvSpPr>
          <p:nvPr>
            <p:ph type="dt" sz="half" idx="10"/>
          </p:nvPr>
        </p:nvSpPr>
        <p:spPr/>
        <p:txBody>
          <a:bodyPr/>
          <a:lstStyle/>
          <a:p>
            <a:fld id="{0DB45248-D3E3-44BF-8D0E-3720928C651A}" type="datetimeFigureOut">
              <a:rPr lang="en-GB" smtClean="0"/>
              <a:t>18/03/2020</a:t>
            </a:fld>
            <a:endParaRPr lang="en-GB"/>
          </a:p>
        </p:txBody>
      </p:sp>
      <p:sp>
        <p:nvSpPr>
          <p:cNvPr id="3" name="Footer Placeholder 2">
            <a:extLst>
              <a:ext uri="{FF2B5EF4-FFF2-40B4-BE49-F238E27FC236}">
                <a16:creationId xmlns:a16="http://schemas.microsoft.com/office/drawing/2014/main" id="{75F852CC-264D-43AE-9BB0-F9AC9F3955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0B271E-C4A9-47CE-AE5B-98382DBFAFBD}"/>
              </a:ext>
            </a:extLst>
          </p:cNvPr>
          <p:cNvSpPr>
            <a:spLocks noGrp="1"/>
          </p:cNvSpPr>
          <p:nvPr>
            <p:ph type="sldNum" sz="quarter" idx="12"/>
          </p:nvPr>
        </p:nvSpPr>
        <p:spPr/>
        <p:txBody>
          <a:bodyPr/>
          <a:lstStyle/>
          <a:p>
            <a:fld id="{EF769989-5225-4832-86B8-F2E7948A65BD}" type="slidenum">
              <a:rPr lang="en-GB" smtClean="0"/>
              <a:t>‹#›</a:t>
            </a:fld>
            <a:endParaRPr lang="en-GB"/>
          </a:p>
        </p:txBody>
      </p:sp>
    </p:spTree>
    <p:extLst>
      <p:ext uri="{BB962C8B-B14F-4D97-AF65-F5344CB8AC3E}">
        <p14:creationId xmlns:p14="http://schemas.microsoft.com/office/powerpoint/2010/main" val="337568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81AA-BCE2-47F3-B350-1714E920E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D330FC-8ADB-4E7B-AA14-15BCEEBCB3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610341-1A3F-48FC-9E10-6A930C228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5A1629-6686-4F8D-B379-FD3FA2AB5825}"/>
              </a:ext>
            </a:extLst>
          </p:cNvPr>
          <p:cNvSpPr>
            <a:spLocks noGrp="1"/>
          </p:cNvSpPr>
          <p:nvPr>
            <p:ph type="dt" sz="half" idx="10"/>
          </p:nvPr>
        </p:nvSpPr>
        <p:spPr/>
        <p:txBody>
          <a:bodyPr/>
          <a:lstStyle/>
          <a:p>
            <a:fld id="{0DB45248-D3E3-44BF-8D0E-3720928C651A}" type="datetimeFigureOut">
              <a:rPr lang="en-GB" smtClean="0"/>
              <a:t>18/03/2020</a:t>
            </a:fld>
            <a:endParaRPr lang="en-GB"/>
          </a:p>
        </p:txBody>
      </p:sp>
      <p:sp>
        <p:nvSpPr>
          <p:cNvPr id="6" name="Footer Placeholder 5">
            <a:extLst>
              <a:ext uri="{FF2B5EF4-FFF2-40B4-BE49-F238E27FC236}">
                <a16:creationId xmlns:a16="http://schemas.microsoft.com/office/drawing/2014/main" id="{EC501560-A611-4B91-9DBE-BF4FA3ADF4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367F6C-87A3-4B8D-A330-CC981826750F}"/>
              </a:ext>
            </a:extLst>
          </p:cNvPr>
          <p:cNvSpPr>
            <a:spLocks noGrp="1"/>
          </p:cNvSpPr>
          <p:nvPr>
            <p:ph type="sldNum" sz="quarter" idx="12"/>
          </p:nvPr>
        </p:nvSpPr>
        <p:spPr/>
        <p:txBody>
          <a:bodyPr/>
          <a:lstStyle/>
          <a:p>
            <a:fld id="{EF769989-5225-4832-86B8-F2E7948A65BD}" type="slidenum">
              <a:rPr lang="en-GB" smtClean="0"/>
              <a:t>‹#›</a:t>
            </a:fld>
            <a:endParaRPr lang="en-GB"/>
          </a:p>
        </p:txBody>
      </p:sp>
    </p:spTree>
    <p:extLst>
      <p:ext uri="{BB962C8B-B14F-4D97-AF65-F5344CB8AC3E}">
        <p14:creationId xmlns:p14="http://schemas.microsoft.com/office/powerpoint/2010/main" val="229804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5716A-A6BB-4185-9B07-7592F8246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2B96DC-473D-43CE-B088-B8A0B0B73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D434B2-EA0D-4C85-A61A-C7D027F4E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05A91F-98C4-4B97-9B89-CBFCD7EC3BE9}"/>
              </a:ext>
            </a:extLst>
          </p:cNvPr>
          <p:cNvSpPr>
            <a:spLocks noGrp="1"/>
          </p:cNvSpPr>
          <p:nvPr>
            <p:ph type="dt" sz="half" idx="10"/>
          </p:nvPr>
        </p:nvSpPr>
        <p:spPr/>
        <p:txBody>
          <a:bodyPr/>
          <a:lstStyle/>
          <a:p>
            <a:fld id="{0DB45248-D3E3-44BF-8D0E-3720928C651A}" type="datetimeFigureOut">
              <a:rPr lang="en-GB" smtClean="0"/>
              <a:t>18/03/2020</a:t>
            </a:fld>
            <a:endParaRPr lang="en-GB"/>
          </a:p>
        </p:txBody>
      </p:sp>
      <p:sp>
        <p:nvSpPr>
          <p:cNvPr id="6" name="Footer Placeholder 5">
            <a:extLst>
              <a:ext uri="{FF2B5EF4-FFF2-40B4-BE49-F238E27FC236}">
                <a16:creationId xmlns:a16="http://schemas.microsoft.com/office/drawing/2014/main" id="{3475E0A1-DEED-4698-BB2D-7963DC08CF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56778E-A23F-4AF0-AEEC-B3F1EE20FF7D}"/>
              </a:ext>
            </a:extLst>
          </p:cNvPr>
          <p:cNvSpPr>
            <a:spLocks noGrp="1"/>
          </p:cNvSpPr>
          <p:nvPr>
            <p:ph type="sldNum" sz="quarter" idx="12"/>
          </p:nvPr>
        </p:nvSpPr>
        <p:spPr/>
        <p:txBody>
          <a:bodyPr/>
          <a:lstStyle/>
          <a:p>
            <a:fld id="{EF769989-5225-4832-86B8-F2E7948A65BD}" type="slidenum">
              <a:rPr lang="en-GB" smtClean="0"/>
              <a:t>‹#›</a:t>
            </a:fld>
            <a:endParaRPr lang="en-GB"/>
          </a:p>
        </p:txBody>
      </p:sp>
    </p:spTree>
    <p:extLst>
      <p:ext uri="{BB962C8B-B14F-4D97-AF65-F5344CB8AC3E}">
        <p14:creationId xmlns:p14="http://schemas.microsoft.com/office/powerpoint/2010/main" val="304532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2EC29-D352-4338-9DF6-7432C1C6C3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87FE0-BD79-4F8D-9F43-2F2F36C15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300F3F-6F0D-4475-9764-44FFB2CB7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45248-D3E3-44BF-8D0E-3720928C651A}" type="datetimeFigureOut">
              <a:rPr lang="en-GB" smtClean="0"/>
              <a:t>18/03/2020</a:t>
            </a:fld>
            <a:endParaRPr lang="en-GB"/>
          </a:p>
        </p:txBody>
      </p:sp>
      <p:sp>
        <p:nvSpPr>
          <p:cNvPr id="5" name="Footer Placeholder 4">
            <a:extLst>
              <a:ext uri="{FF2B5EF4-FFF2-40B4-BE49-F238E27FC236}">
                <a16:creationId xmlns:a16="http://schemas.microsoft.com/office/drawing/2014/main" id="{4284D342-C8A9-4F69-9C62-A51DF6E8F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02B086-DAE3-4696-AF36-1087D8C522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69989-5225-4832-86B8-F2E7948A65BD}" type="slidenum">
              <a:rPr lang="en-GB" smtClean="0"/>
              <a:t>‹#›</a:t>
            </a:fld>
            <a:endParaRPr lang="en-GB"/>
          </a:p>
        </p:txBody>
      </p:sp>
    </p:spTree>
    <p:extLst>
      <p:ext uri="{BB962C8B-B14F-4D97-AF65-F5344CB8AC3E}">
        <p14:creationId xmlns:p14="http://schemas.microsoft.com/office/powerpoint/2010/main" val="376168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16.jpeg"/><Relationship Id="rId18" Type="http://schemas.openxmlformats.org/officeDocument/2006/relationships/image" Target="../media/image32.jpeg"/><Relationship Id="rId3" Type="http://schemas.openxmlformats.org/officeDocument/2006/relationships/image" Target="../media/image22.jpeg"/><Relationship Id="rId21" Type="http://schemas.openxmlformats.org/officeDocument/2006/relationships/image" Target="../media/image35.jpeg"/><Relationship Id="rId7" Type="http://schemas.openxmlformats.org/officeDocument/2006/relationships/image" Target="../media/image25.jpeg"/><Relationship Id="rId12" Type="http://schemas.openxmlformats.org/officeDocument/2006/relationships/image" Target="../media/image10.jpeg"/><Relationship Id="rId17" Type="http://schemas.openxmlformats.org/officeDocument/2006/relationships/image" Target="../media/image31.jpeg"/><Relationship Id="rId2" Type="http://schemas.openxmlformats.org/officeDocument/2006/relationships/image" Target="../media/image15.jpeg"/><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14.xml"/><Relationship Id="rId6" Type="http://schemas.openxmlformats.org/officeDocument/2006/relationships/image" Target="../media/image24.jpeg"/><Relationship Id="rId11" Type="http://schemas.openxmlformats.org/officeDocument/2006/relationships/image" Target="../media/image18.jpeg"/><Relationship Id="rId5" Type="http://schemas.openxmlformats.org/officeDocument/2006/relationships/image" Target="../media/image11.jpeg"/><Relationship Id="rId15" Type="http://schemas.openxmlformats.org/officeDocument/2006/relationships/image" Target="../media/image29.png"/><Relationship Id="rId10" Type="http://schemas.openxmlformats.org/officeDocument/2006/relationships/image" Target="../media/image14.jpeg"/><Relationship Id="rId19" Type="http://schemas.openxmlformats.org/officeDocument/2006/relationships/image" Target="../media/image33.jpeg"/><Relationship Id="rId4" Type="http://schemas.openxmlformats.org/officeDocument/2006/relationships/image" Target="../media/image23.jpeg"/><Relationship Id="rId9" Type="http://schemas.openxmlformats.org/officeDocument/2006/relationships/image" Target="../media/image27.jpeg"/><Relationship Id="rId14" Type="http://schemas.openxmlformats.org/officeDocument/2006/relationships/image" Target="../media/image28.jpeg"/><Relationship Id="rId22"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P74SNn2f4e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42D81-9089-43F8-88DC-F63350FD4DFD}"/>
              </a:ext>
            </a:extLst>
          </p:cNvPr>
          <p:cNvSpPr>
            <a:spLocks noGrp="1"/>
          </p:cNvSpPr>
          <p:nvPr>
            <p:ph type="ctrTitle"/>
          </p:nvPr>
        </p:nvSpPr>
        <p:spPr/>
        <p:txBody>
          <a:bodyPr>
            <a:normAutofit fontScale="90000"/>
          </a:bodyPr>
          <a:lstStyle/>
          <a:p>
            <a:pPr algn="l"/>
            <a:r>
              <a:rPr lang="en-GB" dirty="0"/>
              <a:t>Humanism Booklet RE Year 8</a:t>
            </a:r>
            <a:br>
              <a:rPr lang="en-GB" dirty="0"/>
            </a:br>
            <a:br>
              <a:rPr lang="en-GB" dirty="0"/>
            </a:br>
            <a:r>
              <a:rPr lang="en-GB" sz="3600" dirty="0"/>
              <a:t>Read the booklet.</a:t>
            </a:r>
            <a:br>
              <a:rPr lang="en-GB" sz="3600" dirty="0"/>
            </a:br>
            <a:r>
              <a:rPr lang="en-GB" sz="3600" dirty="0"/>
              <a:t>Make notes on the booklet.</a:t>
            </a:r>
            <a:br>
              <a:rPr lang="en-GB" sz="3600" dirty="0"/>
            </a:br>
            <a:r>
              <a:rPr lang="en-GB" sz="3600" dirty="0"/>
              <a:t>Answer the questions at the end of the booklet. </a:t>
            </a:r>
            <a:endParaRPr lang="en-GB" dirty="0"/>
          </a:p>
        </p:txBody>
      </p:sp>
      <p:sp>
        <p:nvSpPr>
          <p:cNvPr id="3" name="Subtitle 2">
            <a:extLst>
              <a:ext uri="{FF2B5EF4-FFF2-40B4-BE49-F238E27FC236}">
                <a16:creationId xmlns:a16="http://schemas.microsoft.com/office/drawing/2014/main" id="{0F5EA722-540C-48AE-935F-6D459F021D8A}"/>
              </a:ext>
            </a:extLst>
          </p:cNvPr>
          <p:cNvSpPr>
            <a:spLocks noGrp="1"/>
          </p:cNvSpPr>
          <p:nvPr>
            <p:ph type="subTitle" idx="1"/>
          </p:nvPr>
        </p:nvSpPr>
        <p:spPr>
          <a:xfrm>
            <a:off x="1524000" y="4404143"/>
            <a:ext cx="9144000" cy="1655762"/>
          </a:xfrm>
        </p:spPr>
        <p:txBody>
          <a:bodyPr>
            <a:normAutofit/>
          </a:bodyPr>
          <a:lstStyle/>
          <a:p>
            <a:r>
              <a:rPr lang="en-GB" sz="3600" dirty="0"/>
              <a:t>Name…………………………………………………….</a:t>
            </a:r>
          </a:p>
        </p:txBody>
      </p:sp>
    </p:spTree>
    <p:extLst>
      <p:ext uri="{BB962C8B-B14F-4D97-AF65-F5344CB8AC3E}">
        <p14:creationId xmlns:p14="http://schemas.microsoft.com/office/powerpoint/2010/main" val="133868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1950" y="1169738"/>
            <a:ext cx="7017245" cy="5314461"/>
          </a:xfrm>
          <a:ln w="76200">
            <a:solidFill>
              <a:srgbClr val="FFFF00"/>
            </a:solidFill>
          </a:ln>
        </p:spPr>
        <p:txBody>
          <a:bodyPr>
            <a:noAutofit/>
          </a:bodyPr>
          <a:lstStyle/>
          <a:p>
            <a:r>
              <a:rPr lang="en-GB" sz="3600" b="1" dirty="0">
                <a:solidFill>
                  <a:schemeClr val="tx1"/>
                </a:solidFill>
              </a:rPr>
              <a:t>Death</a:t>
            </a:r>
            <a:r>
              <a:rPr lang="en-GB" sz="3600" dirty="0">
                <a:solidFill>
                  <a:schemeClr val="tx1"/>
                </a:solidFill>
              </a:rPr>
              <a:t> is the end of our personal existence.</a:t>
            </a:r>
          </a:p>
          <a:p>
            <a:r>
              <a:rPr lang="en-GB" sz="3600" dirty="0">
                <a:solidFill>
                  <a:schemeClr val="tx1"/>
                </a:solidFill>
              </a:rPr>
              <a:t>There is no good evidence for an afterlife.</a:t>
            </a:r>
          </a:p>
          <a:p>
            <a:r>
              <a:rPr lang="en-GB" sz="3600" dirty="0">
                <a:solidFill>
                  <a:schemeClr val="tx1"/>
                </a:solidFill>
              </a:rPr>
              <a:t>After we die, our </a:t>
            </a:r>
            <a:r>
              <a:rPr lang="en-GB" sz="3600" b="1" dirty="0">
                <a:solidFill>
                  <a:schemeClr val="tx1"/>
                </a:solidFill>
              </a:rPr>
              <a:t>atoms</a:t>
            </a:r>
            <a:r>
              <a:rPr lang="en-GB" sz="3600" dirty="0">
                <a:solidFill>
                  <a:schemeClr val="tx1"/>
                </a:solidFill>
              </a:rPr>
              <a:t>, </a:t>
            </a:r>
            <a:r>
              <a:rPr lang="en-GB" sz="3600" b="1" dirty="0">
                <a:solidFill>
                  <a:schemeClr val="tx1"/>
                </a:solidFill>
              </a:rPr>
              <a:t>genes</a:t>
            </a:r>
            <a:r>
              <a:rPr lang="en-GB" sz="3600" dirty="0">
                <a:solidFill>
                  <a:schemeClr val="tx1"/>
                </a:solidFill>
              </a:rPr>
              <a:t>, and </a:t>
            </a:r>
            <a:r>
              <a:rPr lang="en-GB" sz="3600" b="1" dirty="0">
                <a:solidFill>
                  <a:schemeClr val="tx1"/>
                </a:solidFill>
              </a:rPr>
              <a:t>works</a:t>
            </a:r>
            <a:r>
              <a:rPr lang="en-GB" sz="3600" dirty="0">
                <a:solidFill>
                  <a:schemeClr val="tx1"/>
                </a:solidFill>
              </a:rPr>
              <a:t> can survive, and our </a:t>
            </a:r>
            <a:r>
              <a:rPr lang="en-GB" sz="3600" b="1" dirty="0">
                <a:solidFill>
                  <a:schemeClr val="tx1"/>
                </a:solidFill>
              </a:rPr>
              <a:t>shared ideas and experiences </a:t>
            </a:r>
            <a:r>
              <a:rPr lang="en-GB" sz="3600" dirty="0">
                <a:solidFill>
                  <a:schemeClr val="tx1"/>
                </a:solidFill>
              </a:rPr>
              <a:t>can live on in the memories of others.</a:t>
            </a:r>
          </a:p>
        </p:txBody>
      </p:sp>
      <p:sp>
        <p:nvSpPr>
          <p:cNvPr id="3" name="Title 2"/>
          <p:cNvSpPr>
            <a:spLocks noGrp="1"/>
          </p:cNvSpPr>
          <p:nvPr>
            <p:ph type="title"/>
          </p:nvPr>
        </p:nvSpPr>
        <p:spPr/>
        <p:txBody>
          <a:bodyPr/>
          <a:lstStyle/>
          <a:p>
            <a:pPr algn="ctr"/>
            <a:r>
              <a:rPr lang="en-GB" sz="6600" b="1" u="sng" dirty="0">
                <a:solidFill>
                  <a:schemeClr val="tx1"/>
                </a:solidFill>
                <a:latin typeface="+mj-lt"/>
              </a:rPr>
              <a:t>One Life</a:t>
            </a:r>
          </a:p>
        </p:txBody>
      </p:sp>
      <p:pic>
        <p:nvPicPr>
          <p:cNvPr id="8" name="Picture 7"/>
          <p:cNvPicPr>
            <a:picLocks noChangeAspect="1"/>
          </p:cNvPicPr>
          <p:nvPr/>
        </p:nvPicPr>
        <p:blipFill>
          <a:blip r:embed="rId2"/>
          <a:stretch>
            <a:fillRect/>
          </a:stretch>
        </p:blipFill>
        <p:spPr>
          <a:xfrm>
            <a:off x="7883369" y="267369"/>
            <a:ext cx="4075875" cy="2524759"/>
          </a:xfrm>
          <a:prstGeom prst="rect">
            <a:avLst/>
          </a:prstGeom>
          <a:noFill/>
          <a:ln>
            <a:noFill/>
          </a:ln>
        </p:spPr>
      </p:pic>
      <p:pic>
        <p:nvPicPr>
          <p:cNvPr id="10" name="Picture 2" descr="Logotype_width500littlewhitespace"/>
          <p:cNvPicPr>
            <a:picLocks noChangeAspect="1" noChangeArrowheads="1"/>
          </p:cNvPicPr>
          <p:nvPr/>
        </p:nvPicPr>
        <p:blipFill>
          <a:blip r:embed="rId3"/>
          <a:srcRect/>
          <a:stretch>
            <a:fillRect/>
          </a:stretch>
        </p:blipFill>
        <p:spPr bwMode="auto">
          <a:xfrm>
            <a:off x="7392074" y="3823855"/>
            <a:ext cx="4567170" cy="2843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3121" y="319629"/>
            <a:ext cx="7396977" cy="6237288"/>
          </a:xfrm>
          <a:ln w="76200">
            <a:solidFill>
              <a:srgbClr val="FFFF00"/>
            </a:solidFill>
          </a:ln>
        </p:spPr>
        <p:txBody>
          <a:bodyPr>
            <a:noAutofit/>
          </a:bodyPr>
          <a:lstStyle/>
          <a:p>
            <a:r>
              <a:rPr lang="en-US" sz="3200" dirty="0">
                <a:solidFill>
                  <a:schemeClr val="tx1"/>
                </a:solidFill>
              </a:rPr>
              <a:t>‘In life, </a:t>
            </a:r>
            <a:r>
              <a:rPr lang="en-US" sz="3200" b="1" dirty="0">
                <a:solidFill>
                  <a:schemeClr val="tx1"/>
                </a:solidFill>
              </a:rPr>
              <a:t>the meaning comes in living</a:t>
            </a:r>
            <a:r>
              <a:rPr lang="en-US" sz="3200" dirty="0">
                <a:solidFill>
                  <a:schemeClr val="tx1"/>
                </a:solidFill>
              </a:rPr>
              <a:t>, as wholly as we can, as abundantly as we can, as bravely as we can, here and now, sharing the experience with others, caring for others as we care for ourselves, and accepting our responsibility for </a:t>
            </a:r>
            <a:r>
              <a:rPr lang="en-US" sz="3200" b="1" dirty="0">
                <a:solidFill>
                  <a:schemeClr val="tx1"/>
                </a:solidFill>
              </a:rPr>
              <a:t>leaving the world better than we found it</a:t>
            </a:r>
            <a:r>
              <a:rPr lang="en-US" sz="3200" dirty="0">
                <a:solidFill>
                  <a:schemeClr val="tx1"/>
                </a:solidFill>
              </a:rPr>
              <a:t>.’</a:t>
            </a:r>
          </a:p>
          <a:p>
            <a:endParaRPr lang="en-US" sz="3200" dirty="0">
              <a:solidFill>
                <a:schemeClr val="tx1"/>
              </a:solidFill>
            </a:endParaRPr>
          </a:p>
          <a:p>
            <a:pPr algn="r"/>
            <a:r>
              <a:rPr lang="en-US" sz="3200" dirty="0">
                <a:solidFill>
                  <a:schemeClr val="tx1"/>
                </a:solidFill>
              </a:rPr>
              <a:t>James Hemming, humanist and child psychologist (1909 – 2008)</a:t>
            </a:r>
            <a:endParaRPr lang="en-GB" sz="3200" dirty="0">
              <a:solidFill>
                <a:schemeClr val="tx1"/>
              </a:solidFill>
            </a:endParaRPr>
          </a:p>
          <a:p>
            <a:endParaRPr lang="en-GB" dirty="0">
              <a:solidFill>
                <a:schemeClr val="tx1"/>
              </a:solidFill>
            </a:endParaRPr>
          </a:p>
        </p:txBody>
      </p:sp>
      <p:sp>
        <p:nvSpPr>
          <p:cNvPr id="3" name="TextBox 2"/>
          <p:cNvSpPr txBox="1"/>
          <p:nvPr/>
        </p:nvSpPr>
        <p:spPr>
          <a:xfrm>
            <a:off x="7872761" y="3879261"/>
            <a:ext cx="4025590" cy="2677656"/>
          </a:xfrm>
          <a:prstGeom prst="rect">
            <a:avLst/>
          </a:prstGeom>
          <a:noFill/>
          <a:ln w="76200">
            <a:solidFill>
              <a:srgbClr val="92D050"/>
            </a:solidFill>
          </a:ln>
        </p:spPr>
        <p:txBody>
          <a:bodyPr wrap="square" rtlCol="0">
            <a:spAutoFit/>
          </a:bodyPr>
          <a:lstStyle/>
          <a:p>
            <a:pPr marL="342900" indent="-342900" algn="ctr">
              <a:buFont typeface="+mj-lt"/>
              <a:buAutoNum type="arabicPeriod"/>
            </a:pPr>
            <a:r>
              <a:rPr lang="en-GB" sz="2400" dirty="0"/>
              <a:t>What do you think this quote means?</a:t>
            </a:r>
          </a:p>
          <a:p>
            <a:pPr marL="342900" indent="-342900" algn="ctr">
              <a:buFont typeface="+mj-lt"/>
              <a:buAutoNum type="arabicPeriod"/>
            </a:pPr>
            <a:r>
              <a:rPr lang="en-GB" sz="2400" dirty="0"/>
              <a:t>How does it relate to our lesson learning?</a:t>
            </a:r>
          </a:p>
          <a:p>
            <a:pPr algn="ctr"/>
            <a:r>
              <a:rPr lang="en-GB" sz="2400" b="1" u="sng" dirty="0"/>
              <a:t>Challenge!</a:t>
            </a:r>
          </a:p>
          <a:p>
            <a:pPr algn="ctr"/>
            <a:r>
              <a:rPr lang="en-GB" sz="2400" dirty="0"/>
              <a:t>Do you agree or disagree with the quote? Why?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6577" y="1512810"/>
            <a:ext cx="7341218" cy="4854113"/>
          </a:xfrm>
        </p:spPr>
        <p:txBody>
          <a:bodyPr>
            <a:normAutofit lnSpcReduction="10000"/>
          </a:bodyPr>
          <a:lstStyle/>
          <a:p>
            <a:r>
              <a:rPr lang="en-GB" sz="2400" dirty="0">
                <a:solidFill>
                  <a:schemeClr val="tx1"/>
                </a:solidFill>
              </a:rPr>
              <a:t>No ‘ultimate’ external meaning of life.</a:t>
            </a:r>
          </a:p>
          <a:p>
            <a:r>
              <a:rPr lang="en-GB" sz="2400" dirty="0">
                <a:solidFill>
                  <a:schemeClr val="tx1"/>
                </a:solidFill>
              </a:rPr>
              <a:t>We can make our own lives meaningful.</a:t>
            </a:r>
          </a:p>
          <a:p>
            <a:r>
              <a:rPr lang="en-GB" sz="2400" dirty="0">
                <a:solidFill>
                  <a:schemeClr val="tx1"/>
                </a:solidFill>
              </a:rPr>
              <a:t>Not one single answer.</a:t>
            </a:r>
          </a:p>
          <a:p>
            <a:endParaRPr lang="en-GB" sz="2400" dirty="0">
              <a:solidFill>
                <a:schemeClr val="tx1"/>
              </a:solidFill>
            </a:endParaRPr>
          </a:p>
          <a:p>
            <a:r>
              <a:rPr lang="en-GB" sz="2400" dirty="0">
                <a:solidFill>
                  <a:schemeClr val="tx1"/>
                </a:solidFill>
              </a:rPr>
              <a:t>We should have </a:t>
            </a:r>
            <a:r>
              <a:rPr lang="en-GB" sz="2400" b="1" dirty="0">
                <a:solidFill>
                  <a:schemeClr val="tx1"/>
                </a:solidFill>
              </a:rPr>
              <a:t>respect</a:t>
            </a:r>
            <a:r>
              <a:rPr lang="en-GB" sz="2400" dirty="0">
                <a:solidFill>
                  <a:schemeClr val="tx1"/>
                </a:solidFill>
              </a:rPr>
              <a:t> </a:t>
            </a:r>
            <a:r>
              <a:rPr lang="en-US" sz="2400" dirty="0">
                <a:solidFill>
                  <a:schemeClr val="tx1"/>
                </a:solidFill>
              </a:rPr>
              <a:t>for the many diverse ways of living as long as they do not cause harm to others (or the environment) or restrict others from living a good life themselves.</a:t>
            </a:r>
            <a:r>
              <a:rPr lang="en-GB" sz="2400" dirty="0">
                <a:solidFill>
                  <a:schemeClr val="tx1"/>
                </a:solidFill>
              </a:rPr>
              <a:t> </a:t>
            </a:r>
          </a:p>
          <a:p>
            <a:endParaRPr lang="en-GB" sz="2400" dirty="0">
              <a:solidFill>
                <a:schemeClr val="tx1"/>
              </a:solidFill>
            </a:endParaRPr>
          </a:p>
          <a:p>
            <a:r>
              <a:rPr lang="en-US" sz="2400" dirty="0">
                <a:solidFill>
                  <a:schemeClr val="tx1"/>
                </a:solidFill>
              </a:rPr>
              <a:t>‘[The good life] would have two general characteristics: that it feels good to live, and that it is more beneficial than not on its impact on others.’</a:t>
            </a:r>
            <a:endParaRPr lang="en-GB" sz="2400" dirty="0">
              <a:solidFill>
                <a:schemeClr val="tx1"/>
              </a:solidFill>
            </a:endParaRPr>
          </a:p>
          <a:p>
            <a:pPr algn="r"/>
            <a:r>
              <a:rPr lang="en-US" sz="2400" dirty="0">
                <a:solidFill>
                  <a:schemeClr val="tx1"/>
                </a:solidFill>
              </a:rPr>
              <a:t>A. C. Grayling, philosopher</a:t>
            </a:r>
            <a:r>
              <a:rPr lang="en-GB" sz="2400" dirty="0">
                <a:solidFill>
                  <a:schemeClr val="tx1"/>
                </a:solidFill>
              </a:rPr>
              <a:t> </a:t>
            </a:r>
            <a:endParaRPr lang="en-GB" sz="2400" b="1" dirty="0">
              <a:solidFill>
                <a:schemeClr val="tx1"/>
              </a:solidFill>
            </a:endParaRPr>
          </a:p>
          <a:p>
            <a:endParaRPr lang="en-GB" sz="2400" dirty="0">
              <a:solidFill>
                <a:schemeClr val="tx1"/>
              </a:solidFill>
            </a:endParaRPr>
          </a:p>
          <a:p>
            <a:pPr algn="r"/>
            <a:endParaRPr lang="en-GB"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GB" sz="2400" dirty="0">
              <a:solidFill>
                <a:schemeClr val="tx1"/>
              </a:solidFill>
            </a:endParaRPr>
          </a:p>
          <a:p>
            <a:pPr algn="r"/>
            <a:endParaRPr lang="en-GB" sz="2400" dirty="0">
              <a:solidFill>
                <a:schemeClr val="tx1"/>
              </a:solidFill>
            </a:endParaRPr>
          </a:p>
        </p:txBody>
      </p:sp>
      <p:sp>
        <p:nvSpPr>
          <p:cNvPr id="3" name="Title 2"/>
          <p:cNvSpPr>
            <a:spLocks noGrp="1"/>
          </p:cNvSpPr>
          <p:nvPr>
            <p:ph type="title"/>
          </p:nvPr>
        </p:nvSpPr>
        <p:spPr>
          <a:xfrm>
            <a:off x="1289825" y="144706"/>
            <a:ext cx="9788291" cy="902369"/>
          </a:xfrm>
          <a:ln>
            <a:noFill/>
          </a:ln>
        </p:spPr>
        <p:txBody>
          <a:bodyPr/>
          <a:lstStyle/>
          <a:p>
            <a:pPr algn="ctr"/>
            <a:r>
              <a:rPr lang="en-GB" b="1" u="sng" dirty="0">
                <a:solidFill>
                  <a:schemeClr val="tx1"/>
                </a:solidFill>
                <a:latin typeface="+mj-lt"/>
              </a:rPr>
              <a:t>Making Our Lives Meaningful</a:t>
            </a:r>
          </a:p>
        </p:txBody>
      </p:sp>
      <p:pic>
        <p:nvPicPr>
          <p:cNvPr id="9" name="Picture 2" descr="S:\Education\Resources\2016 resources\Images\New illustrations\Individual\Hyebin\37.jpg"/>
          <p:cNvPicPr>
            <a:picLocks noChangeAspect="1" noChangeArrowheads="1"/>
          </p:cNvPicPr>
          <p:nvPr/>
        </p:nvPicPr>
        <p:blipFill>
          <a:blip r:embed="rId2"/>
          <a:srcRect/>
          <a:stretch>
            <a:fillRect/>
          </a:stretch>
        </p:blipFill>
        <p:spPr bwMode="auto">
          <a:xfrm>
            <a:off x="9108118" y="3408099"/>
            <a:ext cx="2518902" cy="2969461"/>
          </a:xfrm>
          <a:prstGeom prst="rect">
            <a:avLst/>
          </a:prstGeom>
          <a:noFill/>
          <a:ln>
            <a:noFill/>
          </a:ln>
        </p:spPr>
      </p:pic>
      <p:sp>
        <p:nvSpPr>
          <p:cNvPr id="5" name="Rectangle 4"/>
          <p:cNvSpPr/>
          <p:nvPr/>
        </p:nvSpPr>
        <p:spPr>
          <a:xfrm>
            <a:off x="386577" y="4675369"/>
            <a:ext cx="7341218" cy="17021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7861610" y="1047075"/>
            <a:ext cx="3925229" cy="2062103"/>
          </a:xfrm>
          <a:prstGeom prst="rect">
            <a:avLst/>
          </a:prstGeom>
          <a:noFill/>
          <a:ln w="76200">
            <a:solidFill>
              <a:srgbClr val="92D050"/>
            </a:solidFill>
          </a:ln>
        </p:spPr>
        <p:txBody>
          <a:bodyPr wrap="square" rtlCol="0">
            <a:spAutoFit/>
          </a:bodyPr>
          <a:lstStyle/>
          <a:p>
            <a:pPr algn="ctr"/>
            <a:r>
              <a:rPr lang="en-GB" sz="3200" b="1" dirty="0"/>
              <a:t>Challenge!</a:t>
            </a:r>
          </a:p>
          <a:p>
            <a:pPr algn="ctr"/>
            <a:r>
              <a:rPr lang="en-GB" sz="3200" b="1" dirty="0"/>
              <a:t>How do you make your life meaningful?</a:t>
            </a:r>
          </a:p>
        </p:txBody>
      </p:sp>
    </p:spTree>
    <p:extLst>
      <p:ext uri="{BB962C8B-B14F-4D97-AF65-F5344CB8AC3E}">
        <p14:creationId xmlns:p14="http://schemas.microsoft.com/office/powerpoint/2010/main" val="638738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19669" y="308476"/>
            <a:ext cx="7196253" cy="6237289"/>
          </a:xfrm>
          <a:ln w="76200">
            <a:solidFill>
              <a:srgbClr val="92D050"/>
            </a:solidFill>
          </a:ln>
        </p:spPr>
        <p:txBody>
          <a:bodyPr>
            <a:normAutofit fontScale="92500" lnSpcReduction="10000"/>
          </a:bodyPr>
          <a:lstStyle/>
          <a:p>
            <a:r>
              <a:rPr lang="en-US" sz="3600" dirty="0">
                <a:solidFill>
                  <a:schemeClr val="tx1"/>
                </a:solidFill>
              </a:rPr>
              <a:t>‘Why should I consider others?... Myself, I think the only possible answer is the humanist one – because we are naturally </a:t>
            </a:r>
            <a:r>
              <a:rPr lang="en-US" sz="3600" b="1" dirty="0">
                <a:solidFill>
                  <a:schemeClr val="tx1"/>
                </a:solidFill>
              </a:rPr>
              <a:t>social beings</a:t>
            </a:r>
            <a:r>
              <a:rPr lang="en-US" sz="3600" dirty="0">
                <a:solidFill>
                  <a:schemeClr val="tx1"/>
                </a:solidFill>
              </a:rPr>
              <a:t>; we live in </a:t>
            </a:r>
            <a:r>
              <a:rPr lang="en-US" sz="3600" b="1" dirty="0">
                <a:solidFill>
                  <a:schemeClr val="tx1"/>
                </a:solidFill>
              </a:rPr>
              <a:t>communities</a:t>
            </a:r>
            <a:r>
              <a:rPr lang="en-US" sz="3600" dirty="0">
                <a:solidFill>
                  <a:schemeClr val="tx1"/>
                </a:solidFill>
              </a:rPr>
              <a:t>; and life in any community, from the family outwards, is much happier, and fuller, and richer if the members are friendly and co-operative than if they are hostile and resentful.’</a:t>
            </a:r>
          </a:p>
          <a:p>
            <a:endParaRPr lang="en-GB" sz="3600" dirty="0">
              <a:solidFill>
                <a:schemeClr val="tx1"/>
              </a:solidFill>
            </a:endParaRPr>
          </a:p>
          <a:p>
            <a:pPr algn="r"/>
            <a:r>
              <a:rPr lang="en-US" sz="3600" dirty="0">
                <a:solidFill>
                  <a:schemeClr val="tx1"/>
                </a:solidFill>
              </a:rPr>
              <a:t>Margaret Knight, humanist and psychologist</a:t>
            </a:r>
          </a:p>
          <a:p>
            <a:pPr algn="r"/>
            <a:r>
              <a:rPr lang="en-US" sz="3600" dirty="0">
                <a:solidFill>
                  <a:schemeClr val="tx1"/>
                </a:solidFill>
              </a:rPr>
              <a:t>(1903 – 1983)</a:t>
            </a:r>
            <a:endParaRPr lang="en-GB" sz="3600" dirty="0">
              <a:solidFill>
                <a:schemeClr val="tx1"/>
              </a:solidFill>
            </a:endParaRPr>
          </a:p>
          <a:p>
            <a:endParaRPr lang="en-GB"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3057" y="4346123"/>
            <a:ext cx="2432304" cy="1645920"/>
          </a:xfrm>
        </p:spPr>
        <p:txBody>
          <a:bodyPr>
            <a:normAutofit fontScale="90000"/>
          </a:bodyPr>
          <a:lstStyle/>
          <a:p>
            <a:pPr algn="ctr"/>
            <a:r>
              <a:rPr lang="en-GB" sz="3600" dirty="0"/>
              <a:t>What is the link between the images?</a:t>
            </a:r>
            <a:br>
              <a:rPr lang="en-GB" sz="3600" dirty="0"/>
            </a:br>
            <a:r>
              <a:rPr lang="en-GB" sz="3600" dirty="0"/>
              <a:t>How does it relate to our lesson learning today?</a:t>
            </a:r>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GB"/>
          </a:p>
        </p:txBody>
      </p:sp>
      <p:pic>
        <p:nvPicPr>
          <p:cNvPr id="5" name="Picture 4" descr="S:\Community Services\Education\Resources\2016 resources\Images\New illustrations\Individual\Hyebin\Right or Wrong\rw13.jpg"/>
          <p:cNvPicPr>
            <a:picLocks noChangeAspect="1" noChangeArrowheads="1"/>
          </p:cNvPicPr>
          <p:nvPr/>
        </p:nvPicPr>
        <p:blipFill>
          <a:blip r:embed="rId2"/>
          <a:stretch>
            <a:fillRect/>
          </a:stretch>
        </p:blipFill>
        <p:spPr bwMode="auto">
          <a:xfrm>
            <a:off x="5331523" y="3717910"/>
            <a:ext cx="3428428" cy="2902346"/>
          </a:xfrm>
          <a:prstGeom prst="rect">
            <a:avLst/>
          </a:prstGeom>
          <a:noFill/>
          <a:ln>
            <a:noFill/>
          </a:ln>
        </p:spPr>
      </p:pic>
      <p:pic>
        <p:nvPicPr>
          <p:cNvPr id="6" name="Picture 2" descr="S:\Education\Resources\2016 resources\Images\New illustrations\Individual\Hyebin\35.jpg"/>
          <p:cNvPicPr>
            <a:picLocks noChangeAspect="1" noChangeArrowheads="1"/>
          </p:cNvPicPr>
          <p:nvPr/>
        </p:nvPicPr>
        <p:blipFill>
          <a:blip r:embed="rId3"/>
          <a:srcRect/>
          <a:stretch>
            <a:fillRect/>
          </a:stretch>
        </p:blipFill>
        <p:spPr bwMode="auto">
          <a:xfrm>
            <a:off x="228598" y="170858"/>
            <a:ext cx="8531353" cy="3547052"/>
          </a:xfrm>
          <a:prstGeom prst="rect">
            <a:avLst/>
          </a:prstGeom>
          <a:noFill/>
        </p:spPr>
      </p:pic>
      <p:pic>
        <p:nvPicPr>
          <p:cNvPr id="7" name="Picture 2" descr="S:\Community Services\Education\Resources\2016 resources\Images\New illustrations\Individual\Hyebin\Right or Wrong\rw18.jpg"/>
          <p:cNvPicPr>
            <a:picLocks noChangeAspect="1" noChangeArrowheads="1"/>
          </p:cNvPicPr>
          <p:nvPr/>
        </p:nvPicPr>
        <p:blipFill>
          <a:blip r:embed="rId4"/>
          <a:srcRect/>
          <a:stretch>
            <a:fillRect/>
          </a:stretch>
        </p:blipFill>
        <p:spPr bwMode="auto">
          <a:xfrm>
            <a:off x="228600" y="3665153"/>
            <a:ext cx="5112834" cy="3023794"/>
          </a:xfrm>
          <a:prstGeom prst="rect">
            <a:avLst/>
          </a:prstGeom>
          <a:noFill/>
        </p:spPr>
      </p:pic>
    </p:spTree>
    <p:extLst>
      <p:ext uri="{BB962C8B-B14F-4D97-AF65-F5344CB8AC3E}">
        <p14:creationId xmlns:p14="http://schemas.microsoft.com/office/powerpoint/2010/main" val="2067390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6478" y="1024772"/>
            <a:ext cx="8062332" cy="5599051"/>
          </a:xfrm>
          <a:ln w="76200">
            <a:solidFill>
              <a:srgbClr val="92D050"/>
            </a:solidFill>
          </a:ln>
        </p:spPr>
        <p:txBody>
          <a:bodyPr>
            <a:noAutofit/>
          </a:bodyPr>
          <a:lstStyle/>
          <a:p>
            <a:r>
              <a:rPr lang="en-GB" sz="2100" dirty="0">
                <a:solidFill>
                  <a:schemeClr val="tx1"/>
                </a:solidFill>
              </a:rPr>
              <a:t>Consider the </a:t>
            </a:r>
            <a:r>
              <a:rPr lang="en-GB" sz="2100" b="1" dirty="0">
                <a:solidFill>
                  <a:schemeClr val="tx1"/>
                </a:solidFill>
              </a:rPr>
              <a:t>particular situation</a:t>
            </a:r>
            <a:r>
              <a:rPr lang="en-GB" sz="2100" dirty="0">
                <a:solidFill>
                  <a:schemeClr val="tx1"/>
                </a:solidFill>
              </a:rPr>
              <a:t>, think about the </a:t>
            </a:r>
            <a:r>
              <a:rPr lang="en-GB" sz="2100" b="1" dirty="0">
                <a:solidFill>
                  <a:schemeClr val="tx1"/>
                </a:solidFill>
              </a:rPr>
              <a:t>consequences</a:t>
            </a:r>
            <a:r>
              <a:rPr lang="en-GB" sz="2100" dirty="0">
                <a:solidFill>
                  <a:schemeClr val="tx1"/>
                </a:solidFill>
              </a:rPr>
              <a:t> and use</a:t>
            </a:r>
            <a:r>
              <a:rPr lang="is-IS" sz="2100" dirty="0">
                <a:solidFill>
                  <a:schemeClr val="tx1"/>
                </a:solidFill>
              </a:rPr>
              <a:t>…</a:t>
            </a:r>
            <a:endParaRPr lang="en-GB" sz="2100" dirty="0">
              <a:solidFill>
                <a:schemeClr val="tx1"/>
              </a:solidFill>
            </a:endParaRPr>
          </a:p>
          <a:p>
            <a:pPr marL="342900" indent="-342900">
              <a:buFont typeface="Arial"/>
              <a:buChar char="•"/>
            </a:pPr>
            <a:r>
              <a:rPr lang="en-GB" sz="2100" b="1" dirty="0">
                <a:solidFill>
                  <a:schemeClr val="tx1"/>
                </a:solidFill>
              </a:rPr>
              <a:t>Reason</a:t>
            </a:r>
            <a:r>
              <a:rPr lang="en-GB" sz="2100" dirty="0">
                <a:solidFill>
                  <a:schemeClr val="tx1"/>
                </a:solidFill>
              </a:rPr>
              <a:t>: Thinking carefully and critically</a:t>
            </a:r>
          </a:p>
          <a:p>
            <a:pPr marL="342900" indent="-342900">
              <a:buFont typeface="Arial"/>
              <a:buChar char="•"/>
            </a:pPr>
            <a:r>
              <a:rPr lang="en-GB" sz="2100" b="1" dirty="0">
                <a:solidFill>
                  <a:schemeClr val="tx1"/>
                </a:solidFill>
              </a:rPr>
              <a:t>Empathy</a:t>
            </a:r>
            <a:r>
              <a:rPr lang="en-GB" sz="2100" dirty="0">
                <a:solidFill>
                  <a:schemeClr val="tx1"/>
                </a:solidFill>
              </a:rPr>
              <a:t>: Thinking about how others will feel</a:t>
            </a:r>
          </a:p>
          <a:p>
            <a:pPr marL="342900" indent="-342900">
              <a:buFont typeface="Arial"/>
              <a:buChar char="•"/>
            </a:pPr>
            <a:r>
              <a:rPr lang="en-GB" sz="2100" b="1" dirty="0">
                <a:solidFill>
                  <a:schemeClr val="tx1"/>
                </a:solidFill>
              </a:rPr>
              <a:t>Compassion</a:t>
            </a:r>
            <a:r>
              <a:rPr lang="en-GB" sz="2100" dirty="0">
                <a:solidFill>
                  <a:schemeClr val="tx1"/>
                </a:solidFill>
              </a:rPr>
              <a:t>: Concern for the suffering of others</a:t>
            </a:r>
          </a:p>
          <a:p>
            <a:pPr marL="342900" indent="-342900">
              <a:buFont typeface="Arial"/>
              <a:buChar char="•"/>
            </a:pPr>
            <a:r>
              <a:rPr lang="en-GB" sz="2100" b="1" dirty="0">
                <a:solidFill>
                  <a:schemeClr val="tx1"/>
                </a:solidFill>
              </a:rPr>
              <a:t>Respect for the dignity of all persons</a:t>
            </a:r>
            <a:r>
              <a:rPr lang="en-GB" sz="2100" dirty="0">
                <a:solidFill>
                  <a:schemeClr val="tx1"/>
                </a:solidFill>
              </a:rPr>
              <a:t>: Treating everyone as of value</a:t>
            </a:r>
          </a:p>
          <a:p>
            <a:r>
              <a:rPr lang="en-GB" sz="2100" b="1" dirty="0">
                <a:solidFill>
                  <a:schemeClr val="tx1"/>
                </a:solidFill>
              </a:rPr>
              <a:t>The Golden Rule</a:t>
            </a:r>
          </a:p>
          <a:p>
            <a:r>
              <a:rPr lang="en-US" sz="2100" b="1" dirty="0">
                <a:ln w="1905"/>
                <a:solidFill>
                  <a:schemeClr val="tx1"/>
                </a:solidFill>
                <a:effectLst>
                  <a:innerShdw blurRad="69850" dist="43180" dir="5400000">
                    <a:srgbClr val="000000">
                      <a:alpha val="65000"/>
                    </a:srgbClr>
                  </a:innerShdw>
                </a:effectLst>
              </a:rPr>
              <a:t>Treat others as you would like to be treated yourself.</a:t>
            </a:r>
            <a:endParaRPr lang="en-GB" sz="2100" b="1" dirty="0">
              <a:ln w="1905"/>
              <a:solidFill>
                <a:schemeClr val="tx1"/>
              </a:solidFill>
              <a:effectLst>
                <a:innerShdw blurRad="69850" dist="43180" dir="5400000">
                  <a:srgbClr val="000000">
                    <a:alpha val="65000"/>
                  </a:srgbClr>
                </a:innerShdw>
              </a:effectLst>
            </a:endParaRPr>
          </a:p>
          <a:p>
            <a:r>
              <a:rPr lang="en-US" sz="2100" b="1" dirty="0">
                <a:ln w="1905"/>
                <a:solidFill>
                  <a:schemeClr val="tx1"/>
                </a:solidFill>
                <a:effectLst>
                  <a:innerShdw blurRad="69850" dist="43180" dir="5400000">
                    <a:srgbClr val="000000">
                      <a:alpha val="65000"/>
                    </a:srgbClr>
                  </a:innerShdw>
                </a:effectLst>
              </a:rPr>
              <a:t>Do not treat others in a way you would not like to be treated yourself.</a:t>
            </a:r>
          </a:p>
          <a:p>
            <a:r>
              <a:rPr lang="en-US" sz="2100" dirty="0">
                <a:ln w="1905"/>
                <a:solidFill>
                  <a:schemeClr val="tx1"/>
                </a:solidFill>
                <a:effectLst>
                  <a:innerShdw blurRad="69850" dist="43180" dir="5400000">
                    <a:srgbClr val="000000">
                      <a:alpha val="65000"/>
                    </a:srgbClr>
                  </a:innerShdw>
                </a:effectLst>
              </a:rPr>
              <a:t>Our morality </a:t>
            </a:r>
            <a:r>
              <a:rPr lang="en-US" sz="2100" b="1" dirty="0">
                <a:ln w="1905"/>
                <a:solidFill>
                  <a:schemeClr val="tx1"/>
                </a:solidFill>
                <a:effectLst>
                  <a:innerShdw blurRad="69850" dist="43180" dir="5400000">
                    <a:srgbClr val="000000">
                      <a:alpha val="65000"/>
                    </a:srgbClr>
                  </a:innerShdw>
                </a:effectLst>
              </a:rPr>
              <a:t>evolved naturally </a:t>
            </a:r>
            <a:r>
              <a:rPr lang="en-US" sz="2100" dirty="0">
                <a:ln w="1905"/>
                <a:solidFill>
                  <a:schemeClr val="tx1"/>
                </a:solidFill>
                <a:effectLst>
                  <a:innerShdw blurRad="69850" dist="43180" dir="5400000">
                    <a:srgbClr val="000000">
                      <a:alpha val="65000"/>
                    </a:srgbClr>
                  </a:innerShdw>
                </a:effectLst>
              </a:rPr>
              <a:t>from the way our species has lived together in communities.  It is a project or a journey with the aim of </a:t>
            </a:r>
            <a:r>
              <a:rPr lang="en-US" sz="2100" b="1" dirty="0">
                <a:ln w="1905"/>
                <a:solidFill>
                  <a:schemeClr val="tx1"/>
                </a:solidFill>
                <a:effectLst>
                  <a:innerShdw blurRad="69850" dist="43180" dir="5400000">
                    <a:srgbClr val="000000">
                      <a:alpha val="65000"/>
                    </a:srgbClr>
                  </a:innerShdw>
                </a:effectLst>
              </a:rPr>
              <a:t>improving human welfare in this life</a:t>
            </a:r>
            <a:r>
              <a:rPr lang="en-US" sz="2000" dirty="0">
                <a:ln w="1905"/>
                <a:solidFill>
                  <a:schemeClr val="tx1"/>
                </a:solidFill>
                <a:effectLst>
                  <a:innerShdw blurRad="69850" dist="43180" dir="5400000">
                    <a:srgbClr val="000000">
                      <a:alpha val="65000"/>
                    </a:srgbClr>
                  </a:innerShdw>
                </a:effectLst>
              </a:rPr>
              <a:t>.</a:t>
            </a:r>
          </a:p>
        </p:txBody>
      </p:sp>
      <p:sp>
        <p:nvSpPr>
          <p:cNvPr id="3" name="Title 2"/>
          <p:cNvSpPr>
            <a:spLocks noGrp="1"/>
          </p:cNvSpPr>
          <p:nvPr>
            <p:ph type="title"/>
          </p:nvPr>
        </p:nvSpPr>
        <p:spPr/>
        <p:txBody>
          <a:bodyPr/>
          <a:lstStyle/>
          <a:p>
            <a:pPr algn="ctr"/>
            <a:r>
              <a:rPr lang="en-GB" sz="4400" b="1" u="sng" dirty="0">
                <a:solidFill>
                  <a:schemeClr val="tx1"/>
                </a:solidFill>
                <a:latin typeface="+mj-lt"/>
              </a:rPr>
              <a:t>Morality As A Human Achievement</a:t>
            </a:r>
          </a:p>
        </p:txBody>
      </p:sp>
      <p:pic>
        <p:nvPicPr>
          <p:cNvPr id="5" name="Picture 4" descr="S:\Community Services\Education\Resources\2016 resources\Images\New illustrations\Individual\Hyebin\Right or Wrong\rw13.jpg"/>
          <p:cNvPicPr>
            <a:picLocks noChangeAspect="1" noChangeArrowheads="1"/>
          </p:cNvPicPr>
          <p:nvPr/>
        </p:nvPicPr>
        <p:blipFill>
          <a:blip r:embed="rId2"/>
          <a:stretch>
            <a:fillRect/>
          </a:stretch>
        </p:blipFill>
        <p:spPr bwMode="auto">
          <a:xfrm>
            <a:off x="10092369" y="5308674"/>
            <a:ext cx="1772529" cy="1278048"/>
          </a:xfrm>
          <a:prstGeom prst="rect">
            <a:avLst/>
          </a:prstGeom>
          <a:noFill/>
          <a:ln>
            <a:noFill/>
          </a:ln>
        </p:spPr>
      </p:pic>
      <p:pic>
        <p:nvPicPr>
          <p:cNvPr id="8" name="Picture 2" descr="S:\Education\Resources\2016 resources\Images\New illustrations\Individual\Hyebin\35.jpg"/>
          <p:cNvPicPr>
            <a:picLocks noChangeAspect="1" noChangeArrowheads="1"/>
          </p:cNvPicPr>
          <p:nvPr/>
        </p:nvPicPr>
        <p:blipFill>
          <a:blip r:embed="rId3"/>
          <a:srcRect/>
          <a:stretch>
            <a:fillRect/>
          </a:stretch>
        </p:blipFill>
        <p:spPr bwMode="auto">
          <a:xfrm>
            <a:off x="8720254" y="1024772"/>
            <a:ext cx="3144644" cy="2181611"/>
          </a:xfrm>
          <a:prstGeom prst="rect">
            <a:avLst/>
          </a:prstGeom>
          <a:noFill/>
        </p:spPr>
      </p:pic>
      <p:pic>
        <p:nvPicPr>
          <p:cNvPr id="3074" name="Picture 2" descr="S:\Community Services\Education\Resources\2016 resources\Images\New illustrations\Individual\Hyebin\Right or Wrong\rw18.jpg"/>
          <p:cNvPicPr>
            <a:picLocks noChangeAspect="1" noChangeArrowheads="1"/>
          </p:cNvPicPr>
          <p:nvPr/>
        </p:nvPicPr>
        <p:blipFill>
          <a:blip r:embed="rId4"/>
          <a:srcRect/>
          <a:stretch>
            <a:fillRect/>
          </a:stretch>
        </p:blipFill>
        <p:spPr bwMode="auto">
          <a:xfrm>
            <a:off x="8523248" y="3272029"/>
            <a:ext cx="3341650" cy="197629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0721" y="831087"/>
            <a:ext cx="11764537" cy="5688263"/>
          </a:xfrm>
        </p:spPr>
        <p:txBody>
          <a:bodyPr>
            <a:noAutofit/>
          </a:bodyPr>
          <a:lstStyle/>
          <a:p>
            <a:pPr algn="ctr"/>
            <a:r>
              <a:rPr lang="en-US" sz="3200" b="1" dirty="0">
                <a:solidFill>
                  <a:schemeClr val="tx1"/>
                </a:solidFill>
              </a:rPr>
              <a:t>What would a humanist world look like?</a:t>
            </a:r>
          </a:p>
          <a:p>
            <a:pPr algn="ctr"/>
            <a:endParaRPr lang="en-US" sz="2800" b="1" dirty="0">
              <a:solidFill>
                <a:schemeClr val="tx1"/>
              </a:solidFill>
            </a:endParaRPr>
          </a:p>
          <a:p>
            <a:pPr algn="ctr"/>
            <a:endParaRPr lang="en-US" sz="3200" dirty="0">
              <a:solidFill>
                <a:schemeClr val="tx1"/>
              </a:solidFill>
            </a:endParaRPr>
          </a:p>
          <a:p>
            <a:pPr algn="ctr"/>
            <a:endParaRPr lang="en-US" sz="3200" dirty="0">
              <a:solidFill>
                <a:schemeClr val="tx1"/>
              </a:solidFill>
            </a:endParaRPr>
          </a:p>
          <a:p>
            <a:pPr algn="ctr"/>
            <a:endParaRPr lang="en-US" sz="3200" dirty="0">
              <a:solidFill>
                <a:schemeClr val="tx1"/>
              </a:solidFill>
            </a:endParaRPr>
          </a:p>
          <a:p>
            <a:pPr algn="ctr"/>
            <a:endParaRPr lang="en-US" sz="3200" dirty="0">
              <a:solidFill>
                <a:schemeClr val="tx1"/>
              </a:solidFill>
            </a:endParaRPr>
          </a:p>
          <a:p>
            <a:pPr algn="ctr"/>
            <a:endParaRPr lang="en-US" sz="3200" dirty="0">
              <a:solidFill>
                <a:schemeClr val="tx1"/>
              </a:solidFill>
            </a:endParaRPr>
          </a:p>
          <a:p>
            <a:pPr algn="ctr"/>
            <a:endParaRPr lang="en-US" sz="3200" dirty="0">
              <a:solidFill>
                <a:schemeClr val="tx1"/>
              </a:solidFill>
            </a:endParaRPr>
          </a:p>
          <a:p>
            <a:pPr algn="ctr"/>
            <a:endParaRPr lang="en-US" sz="1800" dirty="0">
              <a:solidFill>
                <a:schemeClr val="tx1"/>
              </a:solidFill>
            </a:endParaRPr>
          </a:p>
          <a:p>
            <a:pPr algn="ctr"/>
            <a:r>
              <a:rPr lang="en-US" sz="3200" b="1" dirty="0">
                <a:solidFill>
                  <a:schemeClr val="tx1"/>
                </a:solidFill>
              </a:rPr>
              <a:t>Does Humanism make the world a better or worse place?</a:t>
            </a:r>
          </a:p>
        </p:txBody>
      </p:sp>
      <p:sp>
        <p:nvSpPr>
          <p:cNvPr id="3" name="Title 2"/>
          <p:cNvSpPr>
            <a:spLocks noGrp="1"/>
          </p:cNvSpPr>
          <p:nvPr>
            <p:ph type="title"/>
          </p:nvPr>
        </p:nvSpPr>
        <p:spPr>
          <a:xfrm>
            <a:off x="609600" y="73779"/>
            <a:ext cx="10972800" cy="902369"/>
          </a:xfrm>
        </p:spPr>
        <p:txBody>
          <a:bodyPr/>
          <a:lstStyle/>
          <a:p>
            <a:pPr algn="ctr"/>
            <a:r>
              <a:rPr lang="en-US" b="1" u="sng" dirty="0">
                <a:solidFill>
                  <a:schemeClr val="tx1"/>
                </a:solidFill>
                <a:latin typeface="+mj-lt"/>
              </a:rPr>
              <a:t>Humanism in society</a:t>
            </a:r>
          </a:p>
        </p:txBody>
      </p:sp>
      <p:pic>
        <p:nvPicPr>
          <p:cNvPr id="2050" name="Picture 2" descr="S:\Community Services\Education\Resources\2016 resources\Images\New illustrations\Individual\Hyebin\New\34.jpg"/>
          <p:cNvPicPr>
            <a:picLocks noChangeAspect="1" noChangeArrowheads="1"/>
          </p:cNvPicPr>
          <p:nvPr/>
        </p:nvPicPr>
        <p:blipFill>
          <a:blip r:embed="rId2"/>
          <a:srcRect/>
          <a:stretch>
            <a:fillRect/>
          </a:stretch>
        </p:blipFill>
        <p:spPr bwMode="auto">
          <a:xfrm>
            <a:off x="3853981" y="1370546"/>
            <a:ext cx="4109406" cy="4024572"/>
          </a:xfrm>
          <a:prstGeom prst="rect">
            <a:avLst/>
          </a:prstGeom>
          <a:noFill/>
        </p:spPr>
      </p:pic>
      <p:sp>
        <p:nvSpPr>
          <p:cNvPr id="6" name="Rectangle 5"/>
          <p:cNvSpPr/>
          <p:nvPr/>
        </p:nvSpPr>
        <p:spPr>
          <a:xfrm>
            <a:off x="8017507" y="1893389"/>
            <a:ext cx="3937296" cy="1077218"/>
          </a:xfrm>
          <a:prstGeom prst="rect">
            <a:avLst/>
          </a:prstGeom>
        </p:spPr>
        <p:txBody>
          <a:bodyPr wrap="none">
            <a:spAutoFit/>
          </a:bodyPr>
          <a:lstStyle/>
          <a:p>
            <a:pPr algn="ctr"/>
            <a:r>
              <a:rPr lang="en-US" sz="3200" dirty="0">
                <a:solidFill>
                  <a:srgbClr val="00B0F0"/>
                </a:solidFill>
              </a:rPr>
              <a:t>Secularism</a:t>
            </a:r>
          </a:p>
          <a:p>
            <a:pPr algn="ctr"/>
            <a:r>
              <a:rPr lang="en-US" sz="3200" dirty="0">
                <a:solidFill>
                  <a:srgbClr val="00B0F0"/>
                </a:solidFill>
              </a:rPr>
              <a:t>(freedom of belief)</a:t>
            </a:r>
          </a:p>
        </p:txBody>
      </p:sp>
      <p:sp>
        <p:nvSpPr>
          <p:cNvPr id="7" name="Rectangle 6"/>
          <p:cNvSpPr/>
          <p:nvPr/>
        </p:nvSpPr>
        <p:spPr>
          <a:xfrm>
            <a:off x="466816" y="1786184"/>
            <a:ext cx="2566728" cy="584775"/>
          </a:xfrm>
          <a:prstGeom prst="rect">
            <a:avLst/>
          </a:prstGeom>
        </p:spPr>
        <p:txBody>
          <a:bodyPr wrap="none">
            <a:spAutoFit/>
          </a:bodyPr>
          <a:lstStyle/>
          <a:p>
            <a:r>
              <a:rPr lang="en-US" sz="3200" dirty="0">
                <a:solidFill>
                  <a:srgbClr val="00B0F0"/>
                </a:solidFill>
              </a:rPr>
              <a:t>Democracy</a:t>
            </a:r>
          </a:p>
        </p:txBody>
      </p:sp>
      <p:sp>
        <p:nvSpPr>
          <p:cNvPr id="8" name="Rectangle 7"/>
          <p:cNvSpPr/>
          <p:nvPr/>
        </p:nvSpPr>
        <p:spPr>
          <a:xfrm>
            <a:off x="629130" y="3118266"/>
            <a:ext cx="1737976" cy="584775"/>
          </a:xfrm>
          <a:prstGeom prst="rect">
            <a:avLst/>
          </a:prstGeom>
        </p:spPr>
        <p:txBody>
          <a:bodyPr wrap="none">
            <a:spAutoFit/>
          </a:bodyPr>
          <a:lstStyle/>
          <a:p>
            <a:r>
              <a:rPr lang="en-US" sz="3200" dirty="0">
                <a:solidFill>
                  <a:srgbClr val="00B0F0"/>
                </a:solidFill>
              </a:rPr>
              <a:t>Equality</a:t>
            </a:r>
            <a:endParaRPr lang="en-GB" sz="3200" dirty="0">
              <a:solidFill>
                <a:srgbClr val="00B0F0"/>
              </a:solidFill>
            </a:endParaRPr>
          </a:p>
        </p:txBody>
      </p:sp>
      <p:sp>
        <p:nvSpPr>
          <p:cNvPr id="9" name="Rectangle 8"/>
          <p:cNvSpPr/>
          <p:nvPr/>
        </p:nvSpPr>
        <p:spPr>
          <a:xfrm>
            <a:off x="629131" y="4262049"/>
            <a:ext cx="2842445" cy="584775"/>
          </a:xfrm>
          <a:prstGeom prst="rect">
            <a:avLst/>
          </a:prstGeom>
        </p:spPr>
        <p:txBody>
          <a:bodyPr wrap="none">
            <a:spAutoFit/>
          </a:bodyPr>
          <a:lstStyle/>
          <a:p>
            <a:r>
              <a:rPr lang="en-US" sz="3200" dirty="0">
                <a:solidFill>
                  <a:srgbClr val="00B0F0"/>
                </a:solidFill>
              </a:rPr>
              <a:t>Social Justice</a:t>
            </a:r>
            <a:endParaRPr lang="en-GB" sz="3200" dirty="0">
              <a:solidFill>
                <a:srgbClr val="00B0F0"/>
              </a:solidFill>
            </a:endParaRPr>
          </a:p>
        </p:txBody>
      </p:sp>
      <p:sp>
        <p:nvSpPr>
          <p:cNvPr id="10" name="Rectangle 9"/>
          <p:cNvSpPr/>
          <p:nvPr/>
        </p:nvSpPr>
        <p:spPr>
          <a:xfrm>
            <a:off x="8414827" y="3382832"/>
            <a:ext cx="2640466" cy="584775"/>
          </a:xfrm>
          <a:prstGeom prst="rect">
            <a:avLst/>
          </a:prstGeom>
        </p:spPr>
        <p:txBody>
          <a:bodyPr wrap="none">
            <a:spAutoFit/>
          </a:bodyPr>
          <a:lstStyle/>
          <a:p>
            <a:pPr algn="ctr"/>
            <a:r>
              <a:rPr lang="en-US" sz="3200" dirty="0">
                <a:solidFill>
                  <a:srgbClr val="00B0F0"/>
                </a:solidFill>
              </a:rPr>
              <a:t>Free speech</a:t>
            </a:r>
            <a:endParaRPr lang="en-GB" sz="3200" dirty="0">
              <a:solidFill>
                <a:srgbClr val="00B0F0"/>
              </a:solidFill>
            </a:endParaRPr>
          </a:p>
        </p:txBody>
      </p:sp>
      <p:sp>
        <p:nvSpPr>
          <p:cNvPr id="11" name="Rectangle 10"/>
          <p:cNvSpPr/>
          <p:nvPr/>
        </p:nvSpPr>
        <p:spPr>
          <a:xfrm>
            <a:off x="1814392" y="5261353"/>
            <a:ext cx="2773516" cy="584775"/>
          </a:xfrm>
          <a:prstGeom prst="rect">
            <a:avLst/>
          </a:prstGeom>
        </p:spPr>
        <p:txBody>
          <a:bodyPr wrap="none">
            <a:spAutoFit/>
          </a:bodyPr>
          <a:lstStyle/>
          <a:p>
            <a:r>
              <a:rPr lang="en-US" sz="3200" dirty="0">
                <a:solidFill>
                  <a:srgbClr val="00B0F0"/>
                </a:solidFill>
              </a:rPr>
              <a:t>Human rights</a:t>
            </a:r>
            <a:endParaRPr lang="en-GB" sz="3200" dirty="0">
              <a:solidFill>
                <a:srgbClr val="00B0F0"/>
              </a:solidFill>
            </a:endParaRPr>
          </a:p>
        </p:txBody>
      </p:sp>
      <p:sp>
        <p:nvSpPr>
          <p:cNvPr id="12" name="Rectangle 11"/>
          <p:cNvSpPr/>
          <p:nvPr/>
        </p:nvSpPr>
        <p:spPr>
          <a:xfrm>
            <a:off x="8017506" y="4295783"/>
            <a:ext cx="1707519" cy="584775"/>
          </a:xfrm>
          <a:prstGeom prst="rect">
            <a:avLst/>
          </a:prstGeom>
        </p:spPr>
        <p:txBody>
          <a:bodyPr wrap="none">
            <a:spAutoFit/>
          </a:bodyPr>
          <a:lstStyle/>
          <a:p>
            <a:pPr algn="ctr"/>
            <a:r>
              <a:rPr lang="en-US" sz="3200" dirty="0">
                <a:solidFill>
                  <a:srgbClr val="00B0F0"/>
                </a:solidFill>
              </a:rPr>
              <a:t>Altruism</a:t>
            </a:r>
          </a:p>
        </p:txBody>
      </p:sp>
      <p:sp>
        <p:nvSpPr>
          <p:cNvPr id="13" name="Rectangle 12"/>
          <p:cNvSpPr/>
          <p:nvPr/>
        </p:nvSpPr>
        <p:spPr>
          <a:xfrm>
            <a:off x="6871848" y="5295087"/>
            <a:ext cx="2783134" cy="584775"/>
          </a:xfrm>
          <a:prstGeom prst="rect">
            <a:avLst/>
          </a:prstGeom>
        </p:spPr>
        <p:txBody>
          <a:bodyPr wrap="none">
            <a:spAutoFit/>
          </a:bodyPr>
          <a:lstStyle/>
          <a:p>
            <a:pPr algn="ctr"/>
            <a:r>
              <a:rPr lang="en-US" sz="3200" dirty="0">
                <a:solidFill>
                  <a:srgbClr val="00B0F0"/>
                </a:solidFill>
              </a:rPr>
              <a:t>Responsibility</a:t>
            </a:r>
          </a:p>
        </p:txBody>
      </p:sp>
    </p:spTree>
    <p:extLst>
      <p:ext uri="{BB962C8B-B14F-4D97-AF65-F5344CB8AC3E}">
        <p14:creationId xmlns:p14="http://schemas.microsoft.com/office/powerpoint/2010/main" val="2652251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3483" y="475745"/>
            <a:ext cx="7776117" cy="5869297"/>
          </a:xfrm>
          <a:ln w="76200">
            <a:solidFill>
              <a:srgbClr val="0070C0"/>
            </a:solidFill>
          </a:ln>
        </p:spPr>
        <p:txBody>
          <a:bodyPr>
            <a:noAutofit/>
          </a:bodyPr>
          <a:lstStyle/>
          <a:p>
            <a:r>
              <a:rPr lang="en-US" sz="3600" dirty="0">
                <a:solidFill>
                  <a:schemeClr val="tx1"/>
                </a:solidFill>
              </a:rPr>
              <a:t>‘The humanist view of life is </a:t>
            </a:r>
            <a:r>
              <a:rPr lang="en-US" sz="3600" b="1" dirty="0">
                <a:solidFill>
                  <a:schemeClr val="tx1"/>
                </a:solidFill>
              </a:rPr>
              <a:t>progressive</a:t>
            </a:r>
            <a:r>
              <a:rPr lang="en-US" sz="3600" dirty="0">
                <a:solidFill>
                  <a:schemeClr val="tx1"/>
                </a:solidFill>
              </a:rPr>
              <a:t> and </a:t>
            </a:r>
            <a:r>
              <a:rPr lang="en-US" sz="3600" b="1" dirty="0">
                <a:solidFill>
                  <a:schemeClr val="tx1"/>
                </a:solidFill>
              </a:rPr>
              <a:t>optimistic</a:t>
            </a:r>
            <a:r>
              <a:rPr lang="en-US" sz="3600" dirty="0">
                <a:solidFill>
                  <a:schemeClr val="tx1"/>
                </a:solidFill>
              </a:rPr>
              <a:t>, in awe of human potential, living without fear of judgment and death, finding enough purpose and meaning in life, love and leaving a good legacy.’</a:t>
            </a:r>
          </a:p>
          <a:p>
            <a:pPr algn="r"/>
            <a:r>
              <a:rPr lang="en-US" sz="3600" dirty="0">
                <a:solidFill>
                  <a:schemeClr val="tx1"/>
                </a:solidFill>
              </a:rPr>
              <a:t>Polly Toynbee, journalist and vice president of the British Humanist Association</a:t>
            </a:r>
            <a:endParaRPr lang="en-GB" sz="3600" dirty="0">
              <a:solidFill>
                <a:schemeClr val="tx1"/>
              </a:solidFill>
            </a:endParaRPr>
          </a:p>
          <a:p>
            <a:endParaRPr lang="en-GB" dirty="0">
              <a:solidFill>
                <a:schemeClr val="tx1"/>
              </a:solidFill>
            </a:endParaRPr>
          </a:p>
        </p:txBody>
      </p:sp>
      <p:sp>
        <p:nvSpPr>
          <p:cNvPr id="3" name="TextBox 2"/>
          <p:cNvSpPr txBox="1"/>
          <p:nvPr/>
        </p:nvSpPr>
        <p:spPr>
          <a:xfrm>
            <a:off x="8552985" y="3724507"/>
            <a:ext cx="2966225" cy="2677656"/>
          </a:xfrm>
          <a:prstGeom prst="rect">
            <a:avLst/>
          </a:prstGeom>
          <a:noFill/>
          <a:ln w="76200">
            <a:solidFill>
              <a:srgbClr val="0070C0"/>
            </a:solidFill>
          </a:ln>
        </p:spPr>
        <p:txBody>
          <a:bodyPr wrap="square" rtlCol="0">
            <a:spAutoFit/>
          </a:bodyPr>
          <a:lstStyle/>
          <a:p>
            <a:pPr algn="ctr"/>
            <a:r>
              <a:rPr lang="en-GB" sz="2800" dirty="0"/>
              <a:t>Would a religious person agree or disagree with their view of life? Why?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06914" y="1102564"/>
            <a:ext cx="6897135" cy="5312780"/>
          </a:xfrm>
        </p:spPr>
        <p:txBody>
          <a:bodyPr>
            <a:normAutofit/>
          </a:bodyPr>
          <a:lstStyle/>
          <a:p>
            <a:r>
              <a:rPr lang="en-GB" sz="3200" dirty="0">
                <a:solidFill>
                  <a:schemeClr val="tx1"/>
                </a:solidFill>
              </a:rPr>
              <a:t>Humanists are </a:t>
            </a:r>
            <a:r>
              <a:rPr lang="en-GB" sz="3200" b="1" dirty="0">
                <a:solidFill>
                  <a:schemeClr val="tx1"/>
                </a:solidFill>
              </a:rPr>
              <a:t>optimistic about human potential</a:t>
            </a:r>
            <a:r>
              <a:rPr lang="en-GB" sz="3200" dirty="0">
                <a:solidFill>
                  <a:schemeClr val="tx1"/>
                </a:solidFill>
              </a:rPr>
              <a:t>.</a:t>
            </a:r>
          </a:p>
          <a:p>
            <a:r>
              <a:rPr lang="en-GB" sz="3200" dirty="0">
                <a:solidFill>
                  <a:schemeClr val="tx1"/>
                </a:solidFill>
              </a:rPr>
              <a:t>Humanists </a:t>
            </a:r>
            <a:r>
              <a:rPr lang="en-GB" sz="3200" b="1" dirty="0">
                <a:solidFill>
                  <a:schemeClr val="tx1"/>
                </a:solidFill>
              </a:rPr>
              <a:t>celebrate</a:t>
            </a:r>
            <a:r>
              <a:rPr lang="en-GB" sz="3200" dirty="0">
                <a:solidFill>
                  <a:schemeClr val="tx1"/>
                </a:solidFill>
              </a:rPr>
              <a:t> the many things human beings have accomplished.</a:t>
            </a:r>
          </a:p>
          <a:p>
            <a:r>
              <a:rPr lang="en-GB" sz="3600" b="1" dirty="0">
                <a:solidFill>
                  <a:srgbClr val="008184"/>
                </a:solidFill>
              </a:rPr>
              <a:t>What can we celebrate about being human?</a:t>
            </a:r>
          </a:p>
          <a:p>
            <a:r>
              <a:rPr lang="en-GB" sz="3600" b="1" dirty="0">
                <a:solidFill>
                  <a:srgbClr val="008184"/>
                </a:solidFill>
              </a:rPr>
              <a:t>What great things have human beings accomplished?</a:t>
            </a:r>
          </a:p>
        </p:txBody>
      </p:sp>
      <p:sp>
        <p:nvSpPr>
          <p:cNvPr id="3" name="Title 2"/>
          <p:cNvSpPr>
            <a:spLocks noGrp="1"/>
          </p:cNvSpPr>
          <p:nvPr>
            <p:ph type="title"/>
          </p:nvPr>
        </p:nvSpPr>
        <p:spPr>
          <a:xfrm>
            <a:off x="583580" y="207117"/>
            <a:ext cx="11608420" cy="902369"/>
          </a:xfrm>
        </p:spPr>
        <p:txBody>
          <a:bodyPr/>
          <a:lstStyle/>
          <a:p>
            <a:pPr algn="ctr"/>
            <a:r>
              <a:rPr lang="en-GB" b="1" u="sng" dirty="0">
                <a:solidFill>
                  <a:schemeClr val="tx1"/>
                </a:solidFill>
                <a:latin typeface="+mj-lt"/>
              </a:rPr>
              <a:t>Valuing human achievements and capabilities</a:t>
            </a:r>
          </a:p>
        </p:txBody>
      </p:sp>
      <p:pic>
        <p:nvPicPr>
          <p:cNvPr id="4" name="Picture 3" descr="S:\Education\Resources\2016 resources\Images\New illustrations\Individual\Hyebin\29.jpg"/>
          <p:cNvPicPr>
            <a:picLocks noChangeAspect="1" noChangeArrowheads="1"/>
          </p:cNvPicPr>
          <p:nvPr/>
        </p:nvPicPr>
        <p:blipFill>
          <a:blip r:embed="rId2"/>
          <a:srcRect/>
          <a:stretch>
            <a:fillRect/>
          </a:stretch>
        </p:blipFill>
        <p:spPr bwMode="auto">
          <a:xfrm>
            <a:off x="6817539" y="4393158"/>
            <a:ext cx="3500944" cy="2115154"/>
          </a:xfrm>
          <a:prstGeom prst="rect">
            <a:avLst/>
          </a:prstGeom>
          <a:noFill/>
        </p:spPr>
      </p:pic>
      <p:pic>
        <p:nvPicPr>
          <p:cNvPr id="5" name="Picture 4" descr="S:\Education\Resources\2016 resources\Images\New illustrations\Individual\Hyebin\New\32.jpg"/>
          <p:cNvPicPr>
            <a:picLocks noChangeAspect="1" noChangeArrowheads="1"/>
          </p:cNvPicPr>
          <p:nvPr/>
        </p:nvPicPr>
        <p:blipFill>
          <a:blip r:embed="rId3"/>
          <a:srcRect/>
          <a:stretch>
            <a:fillRect/>
          </a:stretch>
        </p:blipFill>
        <p:spPr bwMode="auto">
          <a:xfrm>
            <a:off x="9166302" y="978608"/>
            <a:ext cx="2387278" cy="1853567"/>
          </a:xfrm>
          <a:prstGeom prst="rect">
            <a:avLst/>
          </a:prstGeom>
          <a:noFill/>
        </p:spPr>
      </p:pic>
      <p:pic>
        <p:nvPicPr>
          <p:cNvPr id="6" name="Picture 2" descr="S:\Education\Resources\2016 resources\Images\New illustrations\Individual\Hyebin\37.jpg"/>
          <p:cNvPicPr>
            <a:picLocks noChangeAspect="1" noChangeArrowheads="1"/>
          </p:cNvPicPr>
          <p:nvPr/>
        </p:nvPicPr>
        <p:blipFill>
          <a:blip r:embed="rId4"/>
          <a:srcRect/>
          <a:stretch>
            <a:fillRect/>
          </a:stretch>
        </p:blipFill>
        <p:spPr bwMode="auto">
          <a:xfrm>
            <a:off x="6797272" y="1200761"/>
            <a:ext cx="2056290" cy="2162422"/>
          </a:xfrm>
          <a:prstGeom prst="rect">
            <a:avLst/>
          </a:prstGeom>
          <a:noFill/>
        </p:spPr>
      </p:pic>
      <p:pic>
        <p:nvPicPr>
          <p:cNvPr id="7" name="Picture 2" descr="S:\Community Services\Education\Resources\2016 resources\Images\New illustrations\Individual\Hyebin\33.jpg"/>
          <p:cNvPicPr>
            <a:picLocks noChangeAspect="1" noChangeArrowheads="1"/>
          </p:cNvPicPr>
          <p:nvPr/>
        </p:nvPicPr>
        <p:blipFill>
          <a:blip r:embed="rId5"/>
          <a:srcRect/>
          <a:stretch>
            <a:fillRect/>
          </a:stretch>
        </p:blipFill>
        <p:spPr bwMode="auto">
          <a:xfrm>
            <a:off x="4083928" y="5177742"/>
            <a:ext cx="2445500" cy="1508614"/>
          </a:xfrm>
          <a:prstGeom prst="rect">
            <a:avLst/>
          </a:prstGeom>
          <a:noFill/>
        </p:spPr>
      </p:pic>
      <p:pic>
        <p:nvPicPr>
          <p:cNvPr id="8" name="Picture 4" descr="S:\Education\Resources\2016 resources\Images\New illustrations\Individual\Hyebin\New\26.jpg"/>
          <p:cNvPicPr>
            <a:picLocks noChangeAspect="1" noChangeArrowheads="1"/>
          </p:cNvPicPr>
          <p:nvPr/>
        </p:nvPicPr>
        <p:blipFill>
          <a:blip r:embed="rId6"/>
          <a:srcRect/>
          <a:stretch>
            <a:fillRect/>
          </a:stretch>
        </p:blipFill>
        <p:spPr bwMode="auto">
          <a:xfrm>
            <a:off x="8920976" y="2899223"/>
            <a:ext cx="2791867" cy="1402661"/>
          </a:xfrm>
          <a:prstGeom prst="rect">
            <a:avLst/>
          </a:prstGeom>
          <a:noFill/>
        </p:spPr>
      </p:pic>
      <p:pic>
        <p:nvPicPr>
          <p:cNvPr id="9" name="Picture 3" descr="S:\Community Services\Education\Resources\2016 resources\Images\New illustrations\Individual\Hyebin\36.jpg"/>
          <p:cNvPicPr>
            <a:picLocks noChangeAspect="1" noChangeArrowheads="1"/>
          </p:cNvPicPr>
          <p:nvPr/>
        </p:nvPicPr>
        <p:blipFill>
          <a:blip r:embed="rId7"/>
          <a:srcRect/>
          <a:stretch>
            <a:fillRect/>
          </a:stretch>
        </p:blipFill>
        <p:spPr bwMode="auto">
          <a:xfrm>
            <a:off x="10606594" y="4441889"/>
            <a:ext cx="1302830" cy="206642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4272" y="1356694"/>
            <a:ext cx="6527181" cy="4921443"/>
          </a:xfrm>
        </p:spPr>
        <p:txBody>
          <a:bodyPr>
            <a:noAutofit/>
          </a:bodyPr>
          <a:lstStyle/>
          <a:p>
            <a:pPr eaLnBrk="0" hangingPunct="0"/>
            <a:r>
              <a:rPr lang="en-GB" sz="3600" dirty="0">
                <a:solidFill>
                  <a:schemeClr val="tx1"/>
                </a:solidFill>
              </a:rPr>
              <a:t>Humanists believe...</a:t>
            </a:r>
          </a:p>
          <a:p>
            <a:pPr marL="514350" indent="-514350" eaLnBrk="0" hangingPunct="0">
              <a:buFont typeface="+mj-lt"/>
              <a:buAutoNum type="alphaLcParenR"/>
            </a:pPr>
            <a:r>
              <a:rPr lang="en-GB" sz="3600" dirty="0">
                <a:solidFill>
                  <a:schemeClr val="tx1"/>
                </a:solidFill>
              </a:rPr>
              <a:t>Science provides the best method for understanding the universe.</a:t>
            </a:r>
          </a:p>
          <a:p>
            <a:pPr marL="514350" indent="-514350" eaLnBrk="0" hangingPunct="0">
              <a:buFont typeface="+mj-lt"/>
              <a:buAutoNum type="alphaLcParenR"/>
            </a:pPr>
            <a:r>
              <a:rPr lang="en-GB" sz="3600" dirty="0">
                <a:solidFill>
                  <a:schemeClr val="tx1"/>
                </a:solidFill>
              </a:rPr>
              <a:t>Religion is needed for a complete understanding of the universe.</a:t>
            </a:r>
            <a:endParaRPr lang="en-GB" sz="3600" b="1" dirty="0">
              <a:solidFill>
                <a:schemeClr val="tx1"/>
              </a:solidFill>
            </a:endParaRPr>
          </a:p>
        </p:txBody>
      </p:sp>
      <p:sp>
        <p:nvSpPr>
          <p:cNvPr id="3" name="Title 2"/>
          <p:cNvSpPr>
            <a:spLocks noGrp="1"/>
          </p:cNvSpPr>
          <p:nvPr>
            <p:ph type="title"/>
          </p:nvPr>
        </p:nvSpPr>
        <p:spPr/>
        <p:txBody>
          <a:bodyPr/>
          <a:lstStyle/>
          <a:p>
            <a:pPr algn="ctr"/>
            <a:r>
              <a:rPr lang="en-GB" sz="4400" b="1" u="sng" dirty="0">
                <a:latin typeface="+mj-lt"/>
              </a:rPr>
              <a:t>Question 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479" y="343229"/>
            <a:ext cx="5238750" cy="60674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5844" y="1712122"/>
            <a:ext cx="9693592" cy="1544035"/>
          </a:xfrm>
        </p:spPr>
        <p:txBody>
          <a:bodyPr/>
          <a:lstStyle/>
          <a:p>
            <a:r>
              <a:rPr lang="en-GB" b="1" u="sng" dirty="0"/>
              <a:t>What is Humanism?</a:t>
            </a:r>
          </a:p>
        </p:txBody>
      </p:sp>
      <p:sp>
        <p:nvSpPr>
          <p:cNvPr id="3" name="Subtitle 2"/>
          <p:cNvSpPr>
            <a:spLocks noGrp="1"/>
          </p:cNvSpPr>
          <p:nvPr>
            <p:ph type="subTitle" idx="1"/>
          </p:nvPr>
        </p:nvSpPr>
        <p:spPr>
          <a:xfrm>
            <a:off x="1472889" y="3100038"/>
            <a:ext cx="5273599" cy="2241396"/>
          </a:xfrm>
          <a:ln w="76200">
            <a:solidFill>
              <a:schemeClr val="accent1"/>
            </a:solidFill>
          </a:ln>
        </p:spPr>
        <p:txBody>
          <a:bodyPr>
            <a:noAutofit/>
          </a:bodyPr>
          <a:lstStyle/>
          <a:p>
            <a:r>
              <a:rPr lang="en-GB" sz="2200" b="1" u="sng" dirty="0"/>
              <a:t>Learning outcomes:</a:t>
            </a:r>
          </a:p>
          <a:p>
            <a:r>
              <a:rPr lang="en-GB" sz="2200" dirty="0">
                <a:solidFill>
                  <a:srgbClr val="FF0000"/>
                </a:solidFill>
              </a:rPr>
              <a:t>To </a:t>
            </a:r>
            <a:r>
              <a:rPr lang="en-GB" sz="2200" b="1" dirty="0">
                <a:solidFill>
                  <a:srgbClr val="FF0000"/>
                </a:solidFill>
              </a:rPr>
              <a:t>describe</a:t>
            </a:r>
            <a:r>
              <a:rPr lang="en-GB" sz="2200" dirty="0">
                <a:solidFill>
                  <a:srgbClr val="FF0000"/>
                </a:solidFill>
              </a:rPr>
              <a:t> atheists and agnostics</a:t>
            </a:r>
          </a:p>
          <a:p>
            <a:r>
              <a:rPr lang="en-GB" sz="2200" dirty="0">
                <a:solidFill>
                  <a:srgbClr val="00B050"/>
                </a:solidFill>
              </a:rPr>
              <a:t>To </a:t>
            </a:r>
            <a:r>
              <a:rPr lang="en-GB" sz="2200" b="1" dirty="0">
                <a:solidFill>
                  <a:srgbClr val="00B050"/>
                </a:solidFill>
              </a:rPr>
              <a:t>explain</a:t>
            </a:r>
            <a:r>
              <a:rPr lang="en-GB" sz="2200" dirty="0">
                <a:solidFill>
                  <a:srgbClr val="00B050"/>
                </a:solidFill>
              </a:rPr>
              <a:t> key concepts in Humanism</a:t>
            </a:r>
          </a:p>
          <a:p>
            <a:r>
              <a:rPr lang="en-GB" sz="2200" dirty="0">
                <a:solidFill>
                  <a:srgbClr val="7030A0"/>
                </a:solidFill>
              </a:rPr>
              <a:t>To </a:t>
            </a:r>
            <a:r>
              <a:rPr lang="en-GB" sz="2200" b="1" dirty="0">
                <a:solidFill>
                  <a:srgbClr val="7030A0"/>
                </a:solidFill>
              </a:rPr>
              <a:t>evaluate</a:t>
            </a:r>
            <a:r>
              <a:rPr lang="en-GB" sz="2200" dirty="0">
                <a:solidFill>
                  <a:srgbClr val="7030A0"/>
                </a:solidFill>
              </a:rPr>
              <a:t> our own understanding of the world</a:t>
            </a:r>
          </a:p>
        </p:txBody>
      </p:sp>
      <p:sp>
        <p:nvSpPr>
          <p:cNvPr id="4" name="TextBox 3"/>
          <p:cNvSpPr txBox="1"/>
          <p:nvPr/>
        </p:nvSpPr>
        <p:spPr>
          <a:xfrm>
            <a:off x="6903533" y="3189684"/>
            <a:ext cx="3612995" cy="2062103"/>
          </a:xfrm>
          <a:prstGeom prst="rect">
            <a:avLst/>
          </a:prstGeom>
          <a:noFill/>
          <a:ln w="76200">
            <a:solidFill>
              <a:srgbClr val="FFC000"/>
            </a:solidFill>
          </a:ln>
        </p:spPr>
        <p:txBody>
          <a:bodyPr wrap="square" rtlCol="0">
            <a:spAutoFit/>
          </a:bodyPr>
          <a:lstStyle/>
          <a:p>
            <a:pPr algn="ctr"/>
            <a:r>
              <a:rPr lang="en-GB" sz="3200" b="1" u="sng" dirty="0"/>
              <a:t>Starter:</a:t>
            </a:r>
          </a:p>
          <a:p>
            <a:pPr algn="ctr"/>
            <a:r>
              <a:rPr lang="en-GB" sz="3200" b="1" dirty="0"/>
              <a:t>Why do people have different beliefs?</a:t>
            </a:r>
          </a:p>
        </p:txBody>
      </p:sp>
    </p:spTree>
    <p:extLst>
      <p:ext uri="{BB962C8B-B14F-4D97-AF65-F5344CB8AC3E}">
        <p14:creationId xmlns:p14="http://schemas.microsoft.com/office/powerpoint/2010/main" val="726364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20389" y="1681956"/>
            <a:ext cx="6493728" cy="4386185"/>
          </a:xfrm>
        </p:spPr>
        <p:txBody>
          <a:bodyPr>
            <a:noAutofit/>
          </a:bodyPr>
          <a:lstStyle/>
          <a:p>
            <a:pPr eaLnBrk="0" hangingPunct="0"/>
            <a:r>
              <a:rPr lang="en-GB" sz="3600" dirty="0">
                <a:solidFill>
                  <a:schemeClr val="tx1"/>
                </a:solidFill>
              </a:rPr>
              <a:t>Humanists believe...</a:t>
            </a:r>
            <a:endParaRPr lang="en-GB" sz="3600" b="1" dirty="0">
              <a:solidFill>
                <a:schemeClr val="tx1"/>
              </a:solidFill>
            </a:endParaRPr>
          </a:p>
          <a:p>
            <a:pPr marL="514350" indent="-514350" eaLnBrk="0" hangingPunct="0">
              <a:buFont typeface="+mj-lt"/>
              <a:buAutoNum type="arabicParenR"/>
            </a:pPr>
            <a:r>
              <a:rPr lang="en-GB" sz="3600" b="1" dirty="0">
                <a:solidFill>
                  <a:srgbClr val="008184"/>
                </a:solidFill>
              </a:rPr>
              <a:t>Science provides the best method for understanding the universe.</a:t>
            </a:r>
          </a:p>
          <a:p>
            <a:pPr marL="514350" indent="-514350" eaLnBrk="0" hangingPunct="0">
              <a:buFont typeface="+mj-lt"/>
              <a:buAutoNum type="arabicParenR"/>
            </a:pPr>
            <a:r>
              <a:rPr lang="en-GB" sz="3600" dirty="0">
                <a:solidFill>
                  <a:schemeClr val="tx1"/>
                </a:solidFill>
              </a:rPr>
              <a:t>Religion is needed for a complete understanding of the universe.</a:t>
            </a:r>
            <a:endParaRPr lang="en-GB" sz="3600" b="1" dirty="0">
              <a:solidFill>
                <a:schemeClr val="tx1"/>
              </a:solidFill>
            </a:endParaRPr>
          </a:p>
        </p:txBody>
      </p:sp>
      <p:sp>
        <p:nvSpPr>
          <p:cNvPr id="3" name="Title 2"/>
          <p:cNvSpPr>
            <a:spLocks noGrp="1"/>
          </p:cNvSpPr>
          <p:nvPr>
            <p:ph type="title"/>
          </p:nvPr>
        </p:nvSpPr>
        <p:spPr>
          <a:xfrm>
            <a:off x="609600" y="267369"/>
            <a:ext cx="10972800" cy="1494524"/>
          </a:xfrm>
        </p:spPr>
        <p:txBody>
          <a:bodyPr/>
          <a:lstStyle/>
          <a:p>
            <a:pPr algn="ctr"/>
            <a:r>
              <a:rPr lang="en-GB" sz="5400" b="1" u="sng" dirty="0">
                <a:latin typeface="+mj-lt"/>
              </a:rPr>
              <a:t>Question 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564" y="446049"/>
            <a:ext cx="5771982" cy="6858000"/>
          </a:xfrm>
          <a:prstGeom prst="rect">
            <a:avLst/>
          </a:prstGeom>
        </p:spPr>
      </p:pic>
    </p:spTree>
    <p:extLst>
      <p:ext uri="{BB962C8B-B14F-4D97-AF65-F5344CB8AC3E}">
        <p14:creationId xmlns:p14="http://schemas.microsoft.com/office/powerpoint/2010/main" val="1890165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599" y="1144820"/>
            <a:ext cx="5824655" cy="5133317"/>
          </a:xfrm>
        </p:spPr>
        <p:txBody>
          <a:bodyPr>
            <a:noAutofit/>
          </a:bodyPr>
          <a:lstStyle/>
          <a:p>
            <a:pPr eaLnBrk="0" hangingPunct="0"/>
            <a:r>
              <a:rPr lang="en-GB" sz="4000" dirty="0">
                <a:solidFill>
                  <a:schemeClr val="tx1"/>
                </a:solidFill>
              </a:rPr>
              <a:t>A humanist...</a:t>
            </a:r>
            <a:endParaRPr lang="en-GB" sz="4000" b="1" dirty="0">
              <a:solidFill>
                <a:schemeClr val="tx1"/>
              </a:solidFill>
            </a:endParaRPr>
          </a:p>
          <a:p>
            <a:pPr marL="514350" indent="-514350" eaLnBrk="0" hangingPunct="0">
              <a:buFont typeface="+mj-lt"/>
              <a:buAutoNum type="alphaLcParenR"/>
            </a:pPr>
            <a:r>
              <a:rPr lang="en-GB" sz="4000" dirty="0">
                <a:solidFill>
                  <a:schemeClr val="tx1"/>
                </a:solidFill>
              </a:rPr>
              <a:t>Is certain there is no god.</a:t>
            </a:r>
            <a:endParaRPr lang="en-GB" sz="4000" b="1" dirty="0">
              <a:solidFill>
                <a:schemeClr val="tx1"/>
              </a:solidFill>
            </a:endParaRPr>
          </a:p>
          <a:p>
            <a:pPr marL="514350" indent="-514350" eaLnBrk="0" hangingPunct="0">
              <a:buFont typeface="+mj-lt"/>
              <a:buAutoNum type="alphaLcParenR"/>
            </a:pPr>
            <a:r>
              <a:rPr lang="en-GB" sz="4000" dirty="0">
                <a:solidFill>
                  <a:schemeClr val="tx1"/>
                </a:solidFill>
              </a:rPr>
              <a:t>Believes in a god.</a:t>
            </a:r>
            <a:endParaRPr lang="en-GB" sz="4000" b="1" dirty="0">
              <a:solidFill>
                <a:schemeClr val="tx1"/>
              </a:solidFill>
            </a:endParaRPr>
          </a:p>
          <a:p>
            <a:pPr marL="514350" indent="-514350" eaLnBrk="0" hangingPunct="0">
              <a:buFont typeface="+mj-lt"/>
              <a:buAutoNum type="alphaLcParenR"/>
            </a:pPr>
            <a:r>
              <a:rPr lang="en-GB" sz="4000" dirty="0">
                <a:solidFill>
                  <a:schemeClr val="tx1"/>
                </a:solidFill>
              </a:rPr>
              <a:t>Sees no good or persuasive evidence to believe in a god.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479" y="343229"/>
            <a:ext cx="5238750" cy="6067425"/>
          </a:xfrm>
          <a:prstGeom prst="rect">
            <a:avLst/>
          </a:prstGeom>
        </p:spPr>
      </p:pic>
      <p:sp>
        <p:nvSpPr>
          <p:cNvPr id="6" name="Title 2"/>
          <p:cNvSpPr>
            <a:spLocks noGrp="1"/>
          </p:cNvSpPr>
          <p:nvPr>
            <p:ph type="title"/>
          </p:nvPr>
        </p:nvSpPr>
        <p:spPr>
          <a:xfrm>
            <a:off x="609600" y="267369"/>
            <a:ext cx="10972800" cy="1494524"/>
          </a:xfrm>
        </p:spPr>
        <p:txBody>
          <a:bodyPr/>
          <a:lstStyle/>
          <a:p>
            <a:pPr algn="ctr"/>
            <a:r>
              <a:rPr lang="en-GB" sz="5400" b="1" u="sng" dirty="0">
                <a:latin typeface="+mj-lt"/>
              </a:rPr>
              <a:t>Question 2</a:t>
            </a:r>
          </a:p>
        </p:txBody>
      </p:sp>
    </p:spTree>
    <p:extLst>
      <p:ext uri="{BB962C8B-B14F-4D97-AF65-F5344CB8AC3E}">
        <p14:creationId xmlns:p14="http://schemas.microsoft.com/office/powerpoint/2010/main" val="4127183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pPr eaLnBrk="0" hangingPunct="0"/>
            <a:r>
              <a:rPr lang="en-GB" sz="4400" dirty="0">
                <a:solidFill>
                  <a:schemeClr val="tx1"/>
                </a:solidFill>
              </a:rPr>
              <a:t>A humanist...</a:t>
            </a:r>
            <a:endParaRPr lang="en-GB" sz="4400" b="1" dirty="0">
              <a:solidFill>
                <a:schemeClr val="tx1"/>
              </a:solidFill>
            </a:endParaRPr>
          </a:p>
          <a:p>
            <a:pPr marL="514350" indent="-514350" eaLnBrk="0" hangingPunct="0">
              <a:buFont typeface="+mj-lt"/>
              <a:buAutoNum type="alphaLcParenR"/>
            </a:pPr>
            <a:r>
              <a:rPr lang="en-GB" sz="4400" dirty="0">
                <a:solidFill>
                  <a:schemeClr val="tx1"/>
                </a:solidFill>
              </a:rPr>
              <a:t>Is certain there is no god.</a:t>
            </a:r>
            <a:endParaRPr lang="en-GB" sz="4400" b="1" dirty="0">
              <a:solidFill>
                <a:schemeClr val="tx1"/>
              </a:solidFill>
            </a:endParaRPr>
          </a:p>
          <a:p>
            <a:pPr marL="514350" indent="-514350" eaLnBrk="0" hangingPunct="0">
              <a:buFont typeface="+mj-lt"/>
              <a:buAutoNum type="alphaLcParenR"/>
            </a:pPr>
            <a:r>
              <a:rPr lang="en-GB" sz="4400" dirty="0">
                <a:solidFill>
                  <a:schemeClr val="tx1"/>
                </a:solidFill>
              </a:rPr>
              <a:t>Believes in a god.</a:t>
            </a:r>
            <a:endParaRPr lang="en-GB" sz="4400" b="1" dirty="0">
              <a:solidFill>
                <a:schemeClr val="tx1"/>
              </a:solidFill>
            </a:endParaRPr>
          </a:p>
          <a:p>
            <a:pPr marL="514350" indent="-514350" eaLnBrk="0" hangingPunct="0">
              <a:buFont typeface="+mj-lt"/>
              <a:buAutoNum type="alphaLcParenR"/>
            </a:pPr>
            <a:r>
              <a:rPr lang="en-GB" sz="4400" b="1" dirty="0">
                <a:solidFill>
                  <a:srgbClr val="008184"/>
                </a:solidFill>
              </a:rPr>
              <a:t>Sees no good or persuasive evidence to believe in a god.</a:t>
            </a:r>
          </a:p>
        </p:txBody>
      </p:sp>
      <p:sp>
        <p:nvSpPr>
          <p:cNvPr id="4"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564" y="446049"/>
            <a:ext cx="5771982" cy="6858000"/>
          </a:xfrm>
          <a:prstGeom prst="rect">
            <a:avLst/>
          </a:prstGeom>
        </p:spPr>
      </p:pic>
    </p:spTree>
    <p:extLst>
      <p:ext uri="{BB962C8B-B14F-4D97-AF65-F5344CB8AC3E}">
        <p14:creationId xmlns:p14="http://schemas.microsoft.com/office/powerpoint/2010/main" val="991095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pPr eaLnBrk="0" hangingPunct="0"/>
            <a:r>
              <a:rPr lang="en-GB" sz="3600" dirty="0">
                <a:solidFill>
                  <a:schemeClr val="tx1"/>
                </a:solidFill>
              </a:rPr>
              <a:t>Humanists believe...</a:t>
            </a:r>
            <a:endParaRPr lang="en-GB" sz="3600" b="1" dirty="0">
              <a:solidFill>
                <a:schemeClr val="tx1"/>
              </a:solidFill>
            </a:endParaRPr>
          </a:p>
          <a:p>
            <a:pPr marL="514350" indent="-514350" eaLnBrk="0" hangingPunct="0">
              <a:buFont typeface="+mj-lt"/>
              <a:buAutoNum type="alphaLcParenR"/>
            </a:pPr>
            <a:r>
              <a:rPr lang="en-GB" sz="3600" dirty="0">
                <a:solidFill>
                  <a:schemeClr val="tx1"/>
                </a:solidFill>
              </a:rPr>
              <a:t>After we die we will be resurrected.</a:t>
            </a:r>
            <a:endParaRPr lang="en-GB" sz="3600" b="1" dirty="0">
              <a:solidFill>
                <a:schemeClr val="tx1"/>
              </a:solidFill>
            </a:endParaRPr>
          </a:p>
          <a:p>
            <a:pPr marL="514350" indent="-514350" eaLnBrk="0" hangingPunct="0">
              <a:buFont typeface="+mj-lt"/>
              <a:buAutoNum type="alphaLcParenR"/>
            </a:pPr>
            <a:r>
              <a:rPr lang="en-GB" sz="3600" dirty="0">
                <a:solidFill>
                  <a:schemeClr val="tx1"/>
                </a:solidFill>
              </a:rPr>
              <a:t>We can live on through our genes, our works, and in the memories of others.</a:t>
            </a:r>
          </a:p>
          <a:p>
            <a:pPr marL="514350" indent="-514350" eaLnBrk="0" hangingPunct="0">
              <a:buFont typeface="+mj-lt"/>
              <a:buAutoNum type="alphaLcParenR"/>
            </a:pPr>
            <a:r>
              <a:rPr lang="en-GB" sz="3600" dirty="0">
                <a:solidFill>
                  <a:schemeClr val="tx1"/>
                </a:solidFill>
              </a:rPr>
              <a:t>This life is just one of the many lives that we will live.</a:t>
            </a:r>
            <a:endParaRPr lang="en-GB" sz="3600" b="1" dirty="0">
              <a:solidFill>
                <a:schemeClr val="tx1"/>
              </a:solidFill>
            </a:endParaRPr>
          </a:p>
        </p:txBody>
      </p:sp>
      <p:sp>
        <p:nvSpPr>
          <p:cNvPr id="4" name="Title 3"/>
          <p:cNvSpPr>
            <a:spLocks noGrp="1"/>
          </p:cNvSpPr>
          <p:nvPr>
            <p:ph type="title"/>
          </p:nvPr>
        </p:nvSpPr>
        <p:spPr/>
        <p:txBody>
          <a:bodyPr/>
          <a:lstStyle/>
          <a:p>
            <a:endParaRPr lang="en-GB" dirty="0"/>
          </a:p>
        </p:txBody>
      </p:sp>
      <p:sp>
        <p:nvSpPr>
          <p:cNvPr id="7"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3</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479" y="343229"/>
            <a:ext cx="5238750" cy="6067425"/>
          </a:xfrm>
          <a:prstGeom prst="rect">
            <a:avLst/>
          </a:prstGeom>
        </p:spPr>
      </p:pic>
    </p:spTree>
    <p:extLst>
      <p:ext uri="{BB962C8B-B14F-4D97-AF65-F5344CB8AC3E}">
        <p14:creationId xmlns:p14="http://schemas.microsoft.com/office/powerpoint/2010/main" val="63461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8884" y="1535113"/>
            <a:ext cx="6069981" cy="4843385"/>
          </a:xfrm>
        </p:spPr>
        <p:txBody>
          <a:bodyPr>
            <a:noAutofit/>
          </a:bodyPr>
          <a:lstStyle/>
          <a:p>
            <a:pPr eaLnBrk="0" hangingPunct="0"/>
            <a:r>
              <a:rPr lang="en-GB" sz="3200" dirty="0">
                <a:solidFill>
                  <a:schemeClr val="tx1"/>
                </a:solidFill>
              </a:rPr>
              <a:t>Humanists believe...</a:t>
            </a:r>
            <a:endParaRPr lang="en-GB" sz="3200" b="1" dirty="0">
              <a:solidFill>
                <a:schemeClr val="tx1"/>
              </a:solidFill>
            </a:endParaRPr>
          </a:p>
          <a:p>
            <a:pPr marL="514350" indent="-514350" eaLnBrk="0" hangingPunct="0">
              <a:buFont typeface="+mj-lt"/>
              <a:buAutoNum type="alphaLcParenR"/>
            </a:pPr>
            <a:r>
              <a:rPr lang="en-GB" sz="3200" dirty="0">
                <a:solidFill>
                  <a:schemeClr val="tx1"/>
                </a:solidFill>
              </a:rPr>
              <a:t>After we die we will be resurrected.</a:t>
            </a:r>
            <a:endParaRPr lang="en-GB" sz="3200" b="1" dirty="0">
              <a:solidFill>
                <a:schemeClr val="tx1"/>
              </a:solidFill>
            </a:endParaRPr>
          </a:p>
          <a:p>
            <a:pPr marL="514350" indent="-514350" eaLnBrk="0" hangingPunct="0">
              <a:buFont typeface="+mj-lt"/>
              <a:buAutoNum type="alphaLcParenR"/>
            </a:pPr>
            <a:r>
              <a:rPr lang="en-GB" sz="3200" b="1" dirty="0">
                <a:solidFill>
                  <a:srgbClr val="008184"/>
                </a:solidFill>
              </a:rPr>
              <a:t>We can live on through our genes, our works, and in the memories of others.</a:t>
            </a:r>
          </a:p>
          <a:p>
            <a:pPr marL="514350" indent="-514350" eaLnBrk="0" hangingPunct="0">
              <a:buFont typeface="+mj-lt"/>
              <a:buAutoNum type="alphaLcParenR"/>
            </a:pPr>
            <a:r>
              <a:rPr lang="en-GB" sz="3200" dirty="0">
                <a:solidFill>
                  <a:schemeClr val="tx1"/>
                </a:solidFill>
              </a:rPr>
              <a:t>This life is just one of the many lives that we will live.</a:t>
            </a:r>
            <a:endParaRPr lang="en-GB" sz="3200" b="1" dirty="0">
              <a:solidFill>
                <a:schemeClr val="tx1"/>
              </a:solidFill>
            </a:endParaRPr>
          </a:p>
        </p:txBody>
      </p:sp>
      <p:sp>
        <p:nvSpPr>
          <p:cNvPr id="3" name="Title 2"/>
          <p:cNvSpPr>
            <a:spLocks noGrp="1"/>
          </p:cNvSpPr>
          <p:nvPr>
            <p:ph type="title"/>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564" y="446049"/>
            <a:ext cx="5771982" cy="6858000"/>
          </a:xfrm>
          <a:prstGeom prst="rect">
            <a:avLst/>
          </a:prstGeom>
        </p:spPr>
      </p:pic>
      <p:sp>
        <p:nvSpPr>
          <p:cNvPr id="6"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3</a:t>
            </a:r>
          </a:p>
        </p:txBody>
      </p:sp>
    </p:spTree>
    <p:extLst>
      <p:ext uri="{BB962C8B-B14F-4D97-AF65-F5344CB8AC3E}">
        <p14:creationId xmlns:p14="http://schemas.microsoft.com/office/powerpoint/2010/main" val="4050821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1179" y="1501660"/>
            <a:ext cx="8155260" cy="5066409"/>
          </a:xfrm>
        </p:spPr>
        <p:txBody>
          <a:bodyPr>
            <a:noAutofit/>
          </a:bodyPr>
          <a:lstStyle/>
          <a:p>
            <a:pPr eaLnBrk="0" hangingPunct="0"/>
            <a:r>
              <a:rPr lang="en-GB" sz="3600" dirty="0">
                <a:solidFill>
                  <a:schemeClr val="tx1"/>
                </a:solidFill>
              </a:rPr>
              <a:t>Humanists believe</a:t>
            </a:r>
            <a:r>
              <a:rPr lang="is-IS" sz="3600" dirty="0">
                <a:solidFill>
                  <a:schemeClr val="tx1"/>
                </a:solidFill>
              </a:rPr>
              <a:t>…</a:t>
            </a:r>
            <a:endParaRPr lang="en-GB" sz="3600" b="1" dirty="0">
              <a:solidFill>
                <a:schemeClr val="tx1"/>
              </a:solidFill>
            </a:endParaRPr>
          </a:p>
          <a:p>
            <a:pPr marL="514350" indent="-514350" eaLnBrk="0" hangingPunct="0">
              <a:buFont typeface="+mj-lt"/>
              <a:buAutoNum type="alphaLcParenR"/>
            </a:pPr>
            <a:r>
              <a:rPr lang="en-GB" sz="3600" dirty="0">
                <a:solidFill>
                  <a:schemeClr val="tx1"/>
                </a:solidFill>
              </a:rPr>
              <a:t>Life has no meaning.</a:t>
            </a:r>
            <a:endParaRPr lang="en-GB" sz="3600" b="1" dirty="0">
              <a:solidFill>
                <a:schemeClr val="tx1"/>
              </a:solidFill>
            </a:endParaRPr>
          </a:p>
          <a:p>
            <a:pPr marL="514350" indent="-514350" eaLnBrk="0" hangingPunct="0">
              <a:buFont typeface="+mj-lt"/>
              <a:buAutoNum type="alphaLcParenR"/>
            </a:pPr>
            <a:r>
              <a:rPr lang="en-GB" sz="3600" dirty="0">
                <a:solidFill>
                  <a:schemeClr val="tx1"/>
                </a:solidFill>
              </a:rPr>
              <a:t>God and an afterlife are necessary for life to have any meaning.</a:t>
            </a:r>
            <a:endParaRPr lang="en-GB" sz="3600" b="1" dirty="0">
              <a:solidFill>
                <a:schemeClr val="tx1"/>
              </a:solidFill>
            </a:endParaRPr>
          </a:p>
          <a:p>
            <a:pPr marL="514350" indent="-514350" eaLnBrk="0" hangingPunct="0">
              <a:buFont typeface="+mj-lt"/>
              <a:buAutoNum type="alphaLcParenR"/>
            </a:pPr>
            <a:r>
              <a:rPr lang="en-GB" sz="3600" dirty="0">
                <a:solidFill>
                  <a:schemeClr val="tx1"/>
                </a:solidFill>
              </a:rPr>
              <a:t>We can make our own lives meaningful and there are many different ways we can do this.</a:t>
            </a:r>
          </a:p>
        </p:txBody>
      </p:sp>
      <p:sp>
        <p:nvSpPr>
          <p:cNvPr id="4" name="Title 3"/>
          <p:cNvSpPr>
            <a:spLocks noGrp="1"/>
          </p:cNvSpPr>
          <p:nvPr>
            <p:ph type="title"/>
          </p:nvPr>
        </p:nvSpPr>
        <p:spPr/>
        <p:txBody>
          <a:bodyPr/>
          <a:lstStyle/>
          <a:p>
            <a:endParaRPr lang="en-GB"/>
          </a:p>
        </p:txBody>
      </p:sp>
      <p:sp>
        <p:nvSpPr>
          <p:cNvPr id="5"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318" y="343229"/>
            <a:ext cx="5238750" cy="6067425"/>
          </a:xfrm>
          <a:prstGeom prst="rect">
            <a:avLst/>
          </a:prstGeom>
        </p:spPr>
      </p:pic>
    </p:spTree>
    <p:extLst>
      <p:ext uri="{BB962C8B-B14F-4D97-AF65-F5344CB8AC3E}">
        <p14:creationId xmlns:p14="http://schemas.microsoft.com/office/powerpoint/2010/main" val="775805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599" y="1535113"/>
            <a:ext cx="6894540" cy="4910292"/>
          </a:xfrm>
        </p:spPr>
        <p:txBody>
          <a:bodyPr>
            <a:noAutofit/>
          </a:bodyPr>
          <a:lstStyle/>
          <a:p>
            <a:pPr eaLnBrk="0" hangingPunct="0"/>
            <a:r>
              <a:rPr lang="en-GB" sz="3200" dirty="0">
                <a:solidFill>
                  <a:schemeClr val="tx1"/>
                </a:solidFill>
              </a:rPr>
              <a:t>Humanists believe</a:t>
            </a:r>
            <a:r>
              <a:rPr lang="is-IS" sz="3200" dirty="0">
                <a:solidFill>
                  <a:schemeClr val="tx1"/>
                </a:solidFill>
              </a:rPr>
              <a:t>…</a:t>
            </a:r>
            <a:endParaRPr lang="en-GB" sz="3200" b="1" dirty="0">
              <a:solidFill>
                <a:schemeClr val="tx1"/>
              </a:solidFill>
            </a:endParaRPr>
          </a:p>
          <a:p>
            <a:pPr marL="514350" indent="-514350" eaLnBrk="0" hangingPunct="0">
              <a:buFont typeface="+mj-lt"/>
              <a:buAutoNum type="alphaLcParenR"/>
            </a:pPr>
            <a:r>
              <a:rPr lang="en-GB" sz="3200" dirty="0">
                <a:solidFill>
                  <a:schemeClr val="tx1"/>
                </a:solidFill>
              </a:rPr>
              <a:t>Life has no meaning.</a:t>
            </a:r>
            <a:endParaRPr lang="en-GB" sz="3200" b="1" dirty="0">
              <a:solidFill>
                <a:schemeClr val="tx1"/>
              </a:solidFill>
            </a:endParaRPr>
          </a:p>
          <a:p>
            <a:pPr marL="514350" indent="-514350" eaLnBrk="0" hangingPunct="0">
              <a:buFont typeface="+mj-lt"/>
              <a:buAutoNum type="alphaLcParenR"/>
            </a:pPr>
            <a:r>
              <a:rPr lang="en-GB" sz="3200" dirty="0">
                <a:solidFill>
                  <a:schemeClr val="tx1"/>
                </a:solidFill>
              </a:rPr>
              <a:t>God and an afterlife are necessary for life to have any meaning.</a:t>
            </a:r>
            <a:endParaRPr lang="en-GB" sz="3200" b="1" dirty="0">
              <a:solidFill>
                <a:schemeClr val="tx1"/>
              </a:solidFill>
            </a:endParaRPr>
          </a:p>
          <a:p>
            <a:pPr marL="514350" indent="-514350" eaLnBrk="0" hangingPunct="0">
              <a:buFont typeface="+mj-lt"/>
              <a:buAutoNum type="alphaLcParenR"/>
            </a:pPr>
            <a:r>
              <a:rPr lang="en-GB" sz="3200" b="1" dirty="0">
                <a:solidFill>
                  <a:srgbClr val="008184"/>
                </a:solidFill>
              </a:rPr>
              <a:t>We can make our own lives meaningful and there are many different ways we can do this.</a:t>
            </a:r>
          </a:p>
        </p:txBody>
      </p:sp>
      <p:sp>
        <p:nvSpPr>
          <p:cNvPr id="4" name="Title 3"/>
          <p:cNvSpPr>
            <a:spLocks noGrp="1"/>
          </p:cNvSpPr>
          <p:nvPr>
            <p:ph type="title"/>
          </p:nvPr>
        </p:nvSpPr>
        <p:spPr/>
        <p:txBody>
          <a:bodyPr/>
          <a:lstStyle/>
          <a:p>
            <a:endParaRPr lang="en-GB"/>
          </a:p>
        </p:txBody>
      </p:sp>
      <p:sp>
        <p:nvSpPr>
          <p:cNvPr id="5"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564" y="446049"/>
            <a:ext cx="5771982" cy="6858000"/>
          </a:xfrm>
          <a:prstGeom prst="rect">
            <a:avLst/>
          </a:prstGeom>
        </p:spPr>
      </p:pic>
    </p:spTree>
    <p:extLst>
      <p:ext uri="{BB962C8B-B14F-4D97-AF65-F5344CB8AC3E}">
        <p14:creationId xmlns:p14="http://schemas.microsoft.com/office/powerpoint/2010/main" val="4075101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eaLnBrk="0" hangingPunct="0"/>
            <a:r>
              <a:rPr lang="en-GB" dirty="0">
                <a:solidFill>
                  <a:schemeClr val="tx1"/>
                </a:solidFill>
              </a:rPr>
              <a:t>Humanists believe we can work out how to behave by...</a:t>
            </a:r>
            <a:endParaRPr lang="en-GB" b="1" dirty="0">
              <a:solidFill>
                <a:schemeClr val="tx1"/>
              </a:solidFill>
            </a:endParaRPr>
          </a:p>
          <a:p>
            <a:pPr marL="514350" indent="-514350" eaLnBrk="0" hangingPunct="0">
              <a:buFont typeface="+mj-lt"/>
              <a:buAutoNum type="alphaLcParenR"/>
            </a:pPr>
            <a:r>
              <a:rPr lang="en-GB" dirty="0">
                <a:solidFill>
                  <a:schemeClr val="tx1"/>
                </a:solidFill>
              </a:rPr>
              <a:t>Following rules found in books and given by figures of authority.</a:t>
            </a:r>
            <a:endParaRPr lang="en-GB" b="1" dirty="0">
              <a:solidFill>
                <a:schemeClr val="tx1"/>
              </a:solidFill>
            </a:endParaRPr>
          </a:p>
          <a:p>
            <a:pPr marL="514350" indent="-514350" eaLnBrk="0" hangingPunct="0">
              <a:buFont typeface="+mj-lt"/>
              <a:buAutoNum type="alphaLcParenR"/>
            </a:pPr>
            <a:r>
              <a:rPr lang="en-GB" dirty="0">
                <a:solidFill>
                  <a:schemeClr val="tx1"/>
                </a:solidFill>
              </a:rPr>
              <a:t>Using reason and empathy to think about the consequences and how other people will feel.</a:t>
            </a:r>
          </a:p>
          <a:p>
            <a:pPr marL="514350" indent="-514350" eaLnBrk="0" hangingPunct="0">
              <a:buFont typeface="+mj-lt"/>
              <a:buAutoNum type="alphaLcParenR"/>
            </a:pPr>
            <a:r>
              <a:rPr lang="en-GB" dirty="0">
                <a:solidFill>
                  <a:schemeClr val="tx1"/>
                </a:solidFill>
              </a:rPr>
              <a:t>Just acting on our instincts.</a:t>
            </a:r>
            <a:endParaRPr lang="en-GB" b="1" dirty="0">
              <a:solidFill>
                <a:schemeClr val="tx1"/>
              </a:solidFill>
            </a:endParaRPr>
          </a:p>
        </p:txBody>
      </p:sp>
      <p:sp>
        <p:nvSpPr>
          <p:cNvPr id="4" name="Title 3"/>
          <p:cNvSpPr>
            <a:spLocks noGrp="1"/>
          </p:cNvSpPr>
          <p:nvPr>
            <p:ph type="title"/>
          </p:nvPr>
        </p:nvSpPr>
        <p:spPr/>
        <p:txBody>
          <a:bodyPr/>
          <a:lstStyle/>
          <a:p>
            <a:endParaRPr lang="en-GB"/>
          </a:p>
        </p:txBody>
      </p:sp>
      <p:sp>
        <p:nvSpPr>
          <p:cNvPr id="5"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5</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895" y="343229"/>
            <a:ext cx="5238750" cy="6067425"/>
          </a:xfrm>
          <a:prstGeom prst="rect">
            <a:avLst/>
          </a:prstGeom>
        </p:spPr>
      </p:pic>
    </p:spTree>
    <p:extLst>
      <p:ext uri="{BB962C8B-B14F-4D97-AF65-F5344CB8AC3E}">
        <p14:creationId xmlns:p14="http://schemas.microsoft.com/office/powerpoint/2010/main" val="3206791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6936" y="1535113"/>
            <a:ext cx="6894540" cy="3939255"/>
          </a:xfrm>
        </p:spPr>
        <p:txBody>
          <a:bodyPr>
            <a:noAutofit/>
          </a:bodyPr>
          <a:lstStyle/>
          <a:p>
            <a:pPr eaLnBrk="0" hangingPunct="0"/>
            <a:r>
              <a:rPr lang="en-GB" sz="3200" dirty="0">
                <a:solidFill>
                  <a:schemeClr val="tx1"/>
                </a:solidFill>
              </a:rPr>
              <a:t>Humanists believe we can work out how to behave by...</a:t>
            </a:r>
            <a:endParaRPr lang="en-GB" sz="3200" b="1" dirty="0">
              <a:solidFill>
                <a:schemeClr val="tx1"/>
              </a:solidFill>
            </a:endParaRPr>
          </a:p>
          <a:p>
            <a:pPr marL="514350" indent="-514350" eaLnBrk="0" hangingPunct="0">
              <a:buFont typeface="+mj-lt"/>
              <a:buAutoNum type="alphaLcParenR"/>
            </a:pPr>
            <a:r>
              <a:rPr lang="en-GB" sz="3200" dirty="0">
                <a:solidFill>
                  <a:schemeClr val="tx1"/>
                </a:solidFill>
              </a:rPr>
              <a:t>Following rules found in books and given by figures of authority.</a:t>
            </a:r>
            <a:endParaRPr lang="en-GB" sz="3200" b="1" dirty="0">
              <a:solidFill>
                <a:schemeClr val="tx1"/>
              </a:solidFill>
            </a:endParaRPr>
          </a:p>
          <a:p>
            <a:pPr marL="514350" indent="-514350" eaLnBrk="0" hangingPunct="0">
              <a:buFont typeface="+mj-lt"/>
              <a:buAutoNum type="alphaLcParenR"/>
            </a:pPr>
            <a:r>
              <a:rPr lang="en-GB" sz="3200" b="1" dirty="0">
                <a:solidFill>
                  <a:srgbClr val="008184"/>
                </a:solidFill>
              </a:rPr>
              <a:t>Using reason and empathy to think about the consequences and how other people will feel</a:t>
            </a:r>
            <a:r>
              <a:rPr lang="en-GB" sz="3200" b="1" dirty="0"/>
              <a:t>.</a:t>
            </a:r>
          </a:p>
          <a:p>
            <a:pPr marL="514350" indent="-514350" eaLnBrk="0" hangingPunct="0">
              <a:buFont typeface="+mj-lt"/>
              <a:buAutoNum type="alphaLcParenR"/>
            </a:pPr>
            <a:r>
              <a:rPr lang="en-GB" sz="3200" dirty="0">
                <a:solidFill>
                  <a:schemeClr val="tx1"/>
                </a:solidFill>
              </a:rPr>
              <a:t>Just acting on our instincts.</a:t>
            </a:r>
            <a:endParaRPr lang="en-GB" sz="3200" b="1" dirty="0">
              <a:solidFill>
                <a:schemeClr val="tx1"/>
              </a:solidFill>
            </a:endParaRPr>
          </a:p>
        </p:txBody>
      </p:sp>
      <p:sp>
        <p:nvSpPr>
          <p:cNvPr id="4" name="Title 3"/>
          <p:cNvSpPr>
            <a:spLocks noGrp="1"/>
          </p:cNvSpPr>
          <p:nvPr>
            <p:ph type="title"/>
          </p:nvPr>
        </p:nvSpPr>
        <p:spPr/>
        <p:txBody>
          <a:bodyPr/>
          <a:lstStyle/>
          <a:p>
            <a:endParaRPr lang="en-GB"/>
          </a:p>
        </p:txBody>
      </p:sp>
      <p:sp>
        <p:nvSpPr>
          <p:cNvPr id="5"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5</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564" y="446049"/>
            <a:ext cx="5771982" cy="6858000"/>
          </a:xfrm>
          <a:prstGeom prst="rect">
            <a:avLst/>
          </a:prstGeom>
        </p:spPr>
      </p:pic>
    </p:spTree>
    <p:extLst>
      <p:ext uri="{BB962C8B-B14F-4D97-AF65-F5344CB8AC3E}">
        <p14:creationId xmlns:p14="http://schemas.microsoft.com/office/powerpoint/2010/main" val="3907649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pPr eaLnBrk="0" hangingPunct="0"/>
            <a:r>
              <a:rPr lang="en-US" sz="3200" dirty="0">
                <a:solidFill>
                  <a:schemeClr val="tx1"/>
                </a:solidFill>
              </a:rPr>
              <a:t>Humanists believe…</a:t>
            </a:r>
            <a:endParaRPr lang="en-GB" sz="3200" b="1" dirty="0">
              <a:solidFill>
                <a:schemeClr val="tx1"/>
              </a:solidFill>
            </a:endParaRPr>
          </a:p>
          <a:p>
            <a:pPr marL="514350" indent="-514350" eaLnBrk="0" hangingPunct="0">
              <a:buFont typeface="+mj-lt"/>
              <a:buAutoNum type="alphaLcParenR"/>
            </a:pPr>
            <a:r>
              <a:rPr lang="en-US" sz="3200" dirty="0">
                <a:solidFill>
                  <a:schemeClr val="tx1"/>
                </a:solidFill>
              </a:rPr>
              <a:t>What is right and wrong depends on the effects on human welfare in this life.</a:t>
            </a:r>
            <a:endParaRPr lang="en-GB" sz="3200" dirty="0">
              <a:solidFill>
                <a:schemeClr val="tx1"/>
              </a:solidFill>
            </a:endParaRPr>
          </a:p>
          <a:p>
            <a:pPr marL="514350" indent="-514350" eaLnBrk="0" hangingPunct="0">
              <a:buFont typeface="+mj-lt"/>
              <a:buAutoNum type="alphaLcParenR"/>
            </a:pPr>
            <a:r>
              <a:rPr lang="en-US" sz="3200" dirty="0">
                <a:solidFill>
                  <a:schemeClr val="tx1"/>
                </a:solidFill>
              </a:rPr>
              <a:t>What is right and wrong is unchanging, whatever the circumstances.</a:t>
            </a:r>
            <a:endParaRPr lang="en-GB" sz="3200" b="1" dirty="0">
              <a:solidFill>
                <a:schemeClr val="tx1"/>
              </a:solidFill>
            </a:endParaRPr>
          </a:p>
          <a:p>
            <a:pPr marL="514350" indent="-514350" eaLnBrk="0" hangingPunct="0">
              <a:buFont typeface="+mj-lt"/>
              <a:buAutoNum type="alphaLcParenR"/>
            </a:pPr>
            <a:r>
              <a:rPr lang="en-US" sz="3200" dirty="0">
                <a:solidFill>
                  <a:schemeClr val="tx1"/>
                </a:solidFill>
              </a:rPr>
              <a:t>What is right and wrong is just a matter of personal preference.</a:t>
            </a:r>
            <a:endParaRPr lang="en-GB" sz="3200" b="1" dirty="0">
              <a:solidFill>
                <a:schemeClr val="tx1"/>
              </a:solidFill>
            </a:endParaRPr>
          </a:p>
        </p:txBody>
      </p:sp>
      <p:sp>
        <p:nvSpPr>
          <p:cNvPr id="4"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479" y="343229"/>
            <a:ext cx="5238750" cy="6067425"/>
          </a:xfrm>
          <a:prstGeom prst="rect">
            <a:avLst/>
          </a:prstGeom>
        </p:spPr>
      </p:pic>
    </p:spTree>
    <p:extLst>
      <p:ext uri="{BB962C8B-B14F-4D97-AF65-F5344CB8AC3E}">
        <p14:creationId xmlns:p14="http://schemas.microsoft.com/office/powerpoint/2010/main" val="169747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19669" y="386536"/>
            <a:ext cx="7419278" cy="6036566"/>
          </a:xfrm>
          <a:ln w="76200">
            <a:solidFill>
              <a:schemeClr val="accent1"/>
            </a:solidFill>
          </a:ln>
        </p:spPr>
        <p:txBody>
          <a:bodyPr>
            <a:normAutofit/>
          </a:bodyPr>
          <a:lstStyle/>
          <a:p>
            <a:pPr algn="ctr"/>
            <a:r>
              <a:rPr lang="en-GB" sz="3600" dirty="0">
                <a:solidFill>
                  <a:schemeClr val="tx1"/>
                </a:solidFill>
              </a:rPr>
              <a:t>‘</a:t>
            </a:r>
            <a:r>
              <a:rPr lang="en-GB" sz="3600" b="1" dirty="0">
                <a:solidFill>
                  <a:schemeClr val="tx1"/>
                </a:solidFill>
              </a:rPr>
              <a:t>Rationalism</a:t>
            </a:r>
            <a:r>
              <a:rPr lang="en-GB" sz="3600" dirty="0">
                <a:solidFill>
                  <a:schemeClr val="tx1"/>
                </a:solidFill>
              </a:rPr>
              <a:t> is an attitude of readiness to listen to contrary arguments and to learn from experience. . . of admitting that “I may be wrong and you may be right and, </a:t>
            </a:r>
            <a:r>
              <a:rPr lang="en-GB" sz="3600" b="1" dirty="0">
                <a:solidFill>
                  <a:schemeClr val="tx1"/>
                </a:solidFill>
              </a:rPr>
              <a:t>by an effort, we may get nearer the truth</a:t>
            </a:r>
            <a:r>
              <a:rPr lang="en-GB" sz="3600" dirty="0">
                <a:solidFill>
                  <a:schemeClr val="tx1"/>
                </a:solidFill>
              </a:rPr>
              <a:t>”’</a:t>
            </a:r>
          </a:p>
          <a:p>
            <a:pPr algn="ctr"/>
            <a:r>
              <a:rPr lang="en-GB" sz="3600" dirty="0">
                <a:solidFill>
                  <a:schemeClr val="tx1"/>
                </a:solidFill>
              </a:rPr>
              <a:t>Karl Popper, philosopher and Patron of the British Humanist Association</a:t>
            </a:r>
          </a:p>
        </p:txBody>
      </p:sp>
      <p:sp>
        <p:nvSpPr>
          <p:cNvPr id="3" name="TextBox 2"/>
          <p:cNvSpPr txBox="1"/>
          <p:nvPr/>
        </p:nvSpPr>
        <p:spPr>
          <a:xfrm>
            <a:off x="7939668" y="4842291"/>
            <a:ext cx="3902927" cy="1569660"/>
          </a:xfrm>
          <a:prstGeom prst="rect">
            <a:avLst/>
          </a:prstGeom>
          <a:noFill/>
          <a:ln w="76200">
            <a:solidFill>
              <a:srgbClr val="FFC000"/>
            </a:solidFill>
          </a:ln>
        </p:spPr>
        <p:txBody>
          <a:bodyPr wrap="square" rtlCol="0">
            <a:spAutoFit/>
          </a:bodyPr>
          <a:lstStyle/>
          <a:p>
            <a:pPr algn="ctr"/>
            <a:r>
              <a:rPr lang="en-GB" sz="3200" b="1" dirty="0"/>
              <a:t>What does this reveal about Humanist beliefs?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598" y="1535113"/>
            <a:ext cx="6984381" cy="4943746"/>
          </a:xfrm>
        </p:spPr>
        <p:txBody>
          <a:bodyPr>
            <a:noAutofit/>
          </a:bodyPr>
          <a:lstStyle/>
          <a:p>
            <a:pPr eaLnBrk="0" hangingPunct="0"/>
            <a:r>
              <a:rPr lang="en-US" sz="3200" dirty="0">
                <a:solidFill>
                  <a:schemeClr val="tx1"/>
                </a:solidFill>
              </a:rPr>
              <a:t>Humanists believe…</a:t>
            </a:r>
            <a:endParaRPr lang="en-GB" sz="3200" b="1" dirty="0">
              <a:solidFill>
                <a:schemeClr val="tx1"/>
              </a:solidFill>
            </a:endParaRPr>
          </a:p>
          <a:p>
            <a:pPr marL="514350" indent="-514350" eaLnBrk="0" hangingPunct="0">
              <a:buFont typeface="+mj-lt"/>
              <a:buAutoNum type="alphaLcParenR"/>
            </a:pPr>
            <a:r>
              <a:rPr lang="en-US" sz="3200" b="1" dirty="0">
                <a:solidFill>
                  <a:srgbClr val="008184"/>
                </a:solidFill>
              </a:rPr>
              <a:t>What is right and wrong depends on the effects on human welfare in this life.</a:t>
            </a:r>
            <a:endParaRPr lang="en-GB" sz="3200" b="1" dirty="0">
              <a:solidFill>
                <a:srgbClr val="008184"/>
              </a:solidFill>
            </a:endParaRPr>
          </a:p>
          <a:p>
            <a:pPr marL="514350" indent="-514350" eaLnBrk="0" hangingPunct="0">
              <a:buFont typeface="+mj-lt"/>
              <a:buAutoNum type="alphaLcParenR"/>
            </a:pPr>
            <a:r>
              <a:rPr lang="en-US" sz="3200" dirty="0">
                <a:solidFill>
                  <a:schemeClr val="tx1"/>
                </a:solidFill>
              </a:rPr>
              <a:t>What is right and wrong is unchanging, whatever the circumstances.</a:t>
            </a:r>
            <a:endParaRPr lang="en-GB" sz="3200" b="1" dirty="0">
              <a:solidFill>
                <a:schemeClr val="tx1"/>
              </a:solidFill>
            </a:endParaRPr>
          </a:p>
          <a:p>
            <a:pPr marL="514350" indent="-514350" eaLnBrk="0" hangingPunct="0">
              <a:buFont typeface="+mj-lt"/>
              <a:buAutoNum type="alphaLcParenR"/>
            </a:pPr>
            <a:r>
              <a:rPr lang="en-US" sz="3200" dirty="0">
                <a:solidFill>
                  <a:schemeClr val="tx1"/>
                </a:solidFill>
              </a:rPr>
              <a:t>What is right and wrong is just a matter of personal preference.</a:t>
            </a:r>
            <a:endParaRPr lang="en-GB" sz="3200" b="1" dirty="0">
              <a:solidFill>
                <a:schemeClr val="tx1"/>
              </a:solidFill>
            </a:endParaRPr>
          </a:p>
        </p:txBody>
      </p:sp>
      <p:sp>
        <p:nvSpPr>
          <p:cNvPr id="4" name="Title 3"/>
          <p:cNvSpPr>
            <a:spLocks noGrp="1"/>
          </p:cNvSpPr>
          <p:nvPr>
            <p:ph type="title"/>
          </p:nvPr>
        </p:nvSpPr>
        <p:spPr/>
        <p:txBody>
          <a:bodyPr/>
          <a:lstStyle/>
          <a:p>
            <a:endParaRPr lang="en-GB"/>
          </a:p>
        </p:txBody>
      </p:sp>
      <p:sp>
        <p:nvSpPr>
          <p:cNvPr id="5"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6</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564" y="446049"/>
            <a:ext cx="5771982" cy="6858000"/>
          </a:xfrm>
          <a:prstGeom prst="rect">
            <a:avLst/>
          </a:prstGeom>
        </p:spPr>
      </p:pic>
    </p:spTree>
    <p:extLst>
      <p:ext uri="{BB962C8B-B14F-4D97-AF65-F5344CB8AC3E}">
        <p14:creationId xmlns:p14="http://schemas.microsoft.com/office/powerpoint/2010/main" val="4241999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pPr eaLnBrk="0" hangingPunct="0"/>
            <a:r>
              <a:rPr lang="en-GB" sz="4000" dirty="0">
                <a:solidFill>
                  <a:schemeClr val="tx1"/>
                </a:solidFill>
              </a:rPr>
              <a:t>Humanists believe…</a:t>
            </a:r>
            <a:endParaRPr lang="en-GB" sz="4000" b="1" dirty="0">
              <a:solidFill>
                <a:schemeClr val="tx1"/>
              </a:solidFill>
            </a:endParaRPr>
          </a:p>
          <a:p>
            <a:pPr marL="514350" indent="-514350" eaLnBrk="0" hangingPunct="0">
              <a:buFont typeface="+mj-lt"/>
              <a:buAutoNum type="alphaLcParenR"/>
            </a:pPr>
            <a:r>
              <a:rPr lang="en-GB" sz="4000" dirty="0">
                <a:solidFill>
                  <a:schemeClr val="tx1"/>
                </a:solidFill>
              </a:rPr>
              <a:t>Our morality evolved naturally from living together in communities.</a:t>
            </a:r>
          </a:p>
          <a:p>
            <a:pPr marL="514350" indent="-514350" eaLnBrk="0" hangingPunct="0">
              <a:buFont typeface="+mj-lt"/>
              <a:buAutoNum type="alphaLcParenR"/>
            </a:pPr>
            <a:r>
              <a:rPr lang="en-GB" sz="4000" dirty="0">
                <a:solidFill>
                  <a:schemeClr val="tx1"/>
                </a:solidFill>
              </a:rPr>
              <a:t>Without god there can be no morality.</a:t>
            </a:r>
            <a:endParaRPr lang="en-GB" sz="4000" b="1" dirty="0">
              <a:solidFill>
                <a:schemeClr val="tx1"/>
              </a:solidFill>
            </a:endParaRPr>
          </a:p>
        </p:txBody>
      </p:sp>
      <p:sp>
        <p:nvSpPr>
          <p:cNvPr id="4" name="Title 3"/>
          <p:cNvSpPr>
            <a:spLocks noGrp="1"/>
          </p:cNvSpPr>
          <p:nvPr>
            <p:ph type="title"/>
          </p:nvPr>
        </p:nvSpPr>
        <p:spPr/>
        <p:txBody>
          <a:bodyPr/>
          <a:lstStyle/>
          <a:p>
            <a:endParaRPr lang="en-GB"/>
          </a:p>
        </p:txBody>
      </p:sp>
      <p:sp>
        <p:nvSpPr>
          <p:cNvPr id="5"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479" y="343229"/>
            <a:ext cx="5238750" cy="6067425"/>
          </a:xfrm>
          <a:prstGeom prst="rect">
            <a:avLst/>
          </a:prstGeom>
        </p:spPr>
      </p:pic>
    </p:spTree>
    <p:extLst>
      <p:ext uri="{BB962C8B-B14F-4D97-AF65-F5344CB8AC3E}">
        <p14:creationId xmlns:p14="http://schemas.microsoft.com/office/powerpoint/2010/main" val="13430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599" y="1535113"/>
            <a:ext cx="5713142" cy="4887989"/>
          </a:xfrm>
        </p:spPr>
        <p:txBody>
          <a:bodyPr>
            <a:noAutofit/>
          </a:bodyPr>
          <a:lstStyle/>
          <a:p>
            <a:pPr eaLnBrk="0" hangingPunct="0"/>
            <a:r>
              <a:rPr lang="en-GB" sz="4000" dirty="0">
                <a:solidFill>
                  <a:schemeClr val="tx1"/>
                </a:solidFill>
              </a:rPr>
              <a:t>Humanists believe…</a:t>
            </a:r>
            <a:endParaRPr lang="en-GB" sz="4000" b="1" dirty="0">
              <a:solidFill>
                <a:schemeClr val="tx1"/>
              </a:solidFill>
            </a:endParaRPr>
          </a:p>
          <a:p>
            <a:pPr marL="514350" indent="-514350" eaLnBrk="0" hangingPunct="0">
              <a:buFont typeface="+mj-lt"/>
              <a:buAutoNum type="alphaLcParenR"/>
            </a:pPr>
            <a:r>
              <a:rPr lang="en-GB" sz="4000" b="1" dirty="0">
                <a:solidFill>
                  <a:srgbClr val="008184"/>
                </a:solidFill>
              </a:rPr>
              <a:t>Our morality evolved naturally from living together in communities.</a:t>
            </a:r>
          </a:p>
          <a:p>
            <a:pPr marL="514350" indent="-514350" eaLnBrk="0" hangingPunct="0">
              <a:buFont typeface="+mj-lt"/>
              <a:buAutoNum type="alphaLcParenR"/>
            </a:pPr>
            <a:r>
              <a:rPr lang="en-GB" sz="4000" dirty="0">
                <a:solidFill>
                  <a:schemeClr val="tx1"/>
                </a:solidFill>
              </a:rPr>
              <a:t>Without god there can be no morality.</a:t>
            </a:r>
            <a:endParaRPr lang="en-GB" sz="4000" b="1" dirty="0">
              <a:solidFill>
                <a:schemeClr val="tx1"/>
              </a:solidFill>
            </a:endParaRPr>
          </a:p>
        </p:txBody>
      </p:sp>
      <p:sp>
        <p:nvSpPr>
          <p:cNvPr id="4" name="Title 3"/>
          <p:cNvSpPr>
            <a:spLocks noGrp="1"/>
          </p:cNvSpPr>
          <p:nvPr>
            <p:ph type="title"/>
          </p:nvPr>
        </p:nvSpPr>
        <p:spPr/>
        <p:txBody>
          <a:bodyPr/>
          <a:lstStyle/>
          <a:p>
            <a:endParaRPr lang="en-GB"/>
          </a:p>
        </p:txBody>
      </p:sp>
      <p:sp>
        <p:nvSpPr>
          <p:cNvPr id="5"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564" y="446049"/>
            <a:ext cx="5771982" cy="6858000"/>
          </a:xfrm>
          <a:prstGeom prst="rect">
            <a:avLst/>
          </a:prstGeom>
        </p:spPr>
      </p:pic>
    </p:spTree>
    <p:extLst>
      <p:ext uri="{BB962C8B-B14F-4D97-AF65-F5344CB8AC3E}">
        <p14:creationId xmlns:p14="http://schemas.microsoft.com/office/powerpoint/2010/main" val="1566747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20028" y="1423601"/>
            <a:ext cx="6148040" cy="5099863"/>
          </a:xfrm>
        </p:spPr>
        <p:txBody>
          <a:bodyPr>
            <a:normAutofit/>
          </a:bodyPr>
          <a:lstStyle/>
          <a:p>
            <a:pPr eaLnBrk="0" hangingPunct="0"/>
            <a:r>
              <a:rPr lang="en-GB" sz="3600" dirty="0">
                <a:solidFill>
                  <a:schemeClr val="tx1"/>
                </a:solidFill>
              </a:rPr>
              <a:t>Humanists believe...</a:t>
            </a:r>
            <a:endParaRPr lang="en-GB" sz="3600" b="1" dirty="0">
              <a:solidFill>
                <a:schemeClr val="tx1"/>
              </a:solidFill>
            </a:endParaRPr>
          </a:p>
          <a:p>
            <a:pPr marL="514350" indent="-514350" eaLnBrk="0" hangingPunct="0">
              <a:buFont typeface="+mj-lt"/>
              <a:buAutoNum type="alphaLcParenR"/>
            </a:pPr>
            <a:r>
              <a:rPr lang="en-GB" sz="3600" dirty="0">
                <a:solidFill>
                  <a:schemeClr val="tx1"/>
                </a:solidFill>
              </a:rPr>
              <a:t>We should allow freedom of religion or belief.</a:t>
            </a:r>
          </a:p>
          <a:p>
            <a:pPr marL="514350" indent="-514350" eaLnBrk="0" hangingPunct="0">
              <a:buFont typeface="+mj-lt"/>
              <a:buAutoNum type="alphaLcParenR"/>
            </a:pPr>
            <a:r>
              <a:rPr lang="en-GB" sz="3600" dirty="0">
                <a:solidFill>
                  <a:schemeClr val="tx1"/>
                </a:solidFill>
              </a:rPr>
              <a:t>Religion should have a special place in society.</a:t>
            </a:r>
            <a:endParaRPr lang="en-GB" sz="3600" b="1" dirty="0">
              <a:solidFill>
                <a:schemeClr val="tx1"/>
              </a:solidFill>
            </a:endParaRPr>
          </a:p>
          <a:p>
            <a:pPr marL="514350" indent="-514350" eaLnBrk="0" hangingPunct="0">
              <a:buFont typeface="+mj-lt"/>
              <a:buAutoNum type="alphaLcParenR"/>
            </a:pPr>
            <a:r>
              <a:rPr lang="en-GB" sz="3600" dirty="0">
                <a:solidFill>
                  <a:schemeClr val="tx1"/>
                </a:solidFill>
              </a:rPr>
              <a:t>Religion should be banned.</a:t>
            </a:r>
            <a:endParaRPr lang="en-GB" sz="3600" b="1" dirty="0">
              <a:solidFill>
                <a:schemeClr val="tx1"/>
              </a:solidFill>
            </a:endParaRPr>
          </a:p>
        </p:txBody>
      </p:sp>
      <p:sp>
        <p:nvSpPr>
          <p:cNvPr id="4" name="Title 3"/>
          <p:cNvSpPr>
            <a:spLocks noGrp="1"/>
          </p:cNvSpPr>
          <p:nvPr>
            <p:ph type="title"/>
          </p:nvPr>
        </p:nvSpPr>
        <p:spPr/>
        <p:txBody>
          <a:bodyPr/>
          <a:lstStyle/>
          <a:p>
            <a:endParaRPr lang="en-GB"/>
          </a:p>
        </p:txBody>
      </p:sp>
      <p:sp>
        <p:nvSpPr>
          <p:cNvPr id="5"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8</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479" y="343229"/>
            <a:ext cx="5238750" cy="6067425"/>
          </a:xfrm>
          <a:prstGeom prst="rect">
            <a:avLst/>
          </a:prstGeom>
        </p:spPr>
      </p:pic>
    </p:spTree>
    <p:extLst>
      <p:ext uri="{BB962C8B-B14F-4D97-AF65-F5344CB8AC3E}">
        <p14:creationId xmlns:p14="http://schemas.microsoft.com/office/powerpoint/2010/main" val="4189054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598" y="1535113"/>
            <a:ext cx="6984381" cy="4887989"/>
          </a:xfrm>
        </p:spPr>
        <p:txBody>
          <a:bodyPr>
            <a:noAutofit/>
          </a:bodyPr>
          <a:lstStyle/>
          <a:p>
            <a:pPr eaLnBrk="0" hangingPunct="0"/>
            <a:r>
              <a:rPr lang="en-GB" sz="4000" dirty="0">
                <a:solidFill>
                  <a:schemeClr val="tx1"/>
                </a:solidFill>
              </a:rPr>
              <a:t>Humanists believe...</a:t>
            </a:r>
            <a:endParaRPr lang="en-GB" sz="4000" b="1" dirty="0">
              <a:solidFill>
                <a:schemeClr val="tx1"/>
              </a:solidFill>
            </a:endParaRPr>
          </a:p>
          <a:p>
            <a:pPr marL="514350" indent="-514350" eaLnBrk="0" hangingPunct="0">
              <a:buFont typeface="+mj-lt"/>
              <a:buAutoNum type="alphaLcParenR"/>
            </a:pPr>
            <a:r>
              <a:rPr lang="en-GB" sz="4000" b="1" dirty="0">
                <a:solidFill>
                  <a:srgbClr val="008184"/>
                </a:solidFill>
              </a:rPr>
              <a:t>We should allow freedom of religion or belief.</a:t>
            </a:r>
          </a:p>
          <a:p>
            <a:pPr marL="514350" indent="-514350" eaLnBrk="0" hangingPunct="0">
              <a:buFont typeface="+mj-lt"/>
              <a:buAutoNum type="alphaLcParenR"/>
            </a:pPr>
            <a:r>
              <a:rPr lang="en-GB" sz="4000" dirty="0">
                <a:solidFill>
                  <a:schemeClr val="tx1"/>
                </a:solidFill>
              </a:rPr>
              <a:t>Religion should have a special place in society.</a:t>
            </a:r>
            <a:endParaRPr lang="en-GB" sz="4000" b="1" dirty="0">
              <a:solidFill>
                <a:schemeClr val="tx1"/>
              </a:solidFill>
            </a:endParaRPr>
          </a:p>
          <a:p>
            <a:pPr marL="514350" indent="-514350" eaLnBrk="0" hangingPunct="0">
              <a:buFont typeface="+mj-lt"/>
              <a:buAutoNum type="alphaLcParenR"/>
            </a:pPr>
            <a:r>
              <a:rPr lang="en-GB" sz="4000" dirty="0">
                <a:solidFill>
                  <a:schemeClr val="tx1"/>
                </a:solidFill>
              </a:rPr>
              <a:t>Religion should be banned.</a:t>
            </a:r>
            <a:endParaRPr lang="en-GB" sz="4000" b="1" dirty="0">
              <a:solidFill>
                <a:schemeClr val="tx1"/>
              </a:solidFill>
            </a:endParaRPr>
          </a:p>
        </p:txBody>
      </p:sp>
      <p:sp>
        <p:nvSpPr>
          <p:cNvPr id="4" name="Title 3"/>
          <p:cNvSpPr>
            <a:spLocks noGrp="1"/>
          </p:cNvSpPr>
          <p:nvPr>
            <p:ph type="title"/>
          </p:nvPr>
        </p:nvSpPr>
        <p:spPr/>
        <p:txBody>
          <a:bodyPr/>
          <a:lstStyle/>
          <a:p>
            <a:endParaRPr lang="en-GB"/>
          </a:p>
        </p:txBody>
      </p:sp>
      <p:sp>
        <p:nvSpPr>
          <p:cNvPr id="5"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8</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901" y="-100360"/>
            <a:ext cx="5771982" cy="6858000"/>
          </a:xfrm>
          <a:prstGeom prst="rect">
            <a:avLst/>
          </a:prstGeom>
        </p:spPr>
      </p:pic>
    </p:spTree>
    <p:extLst>
      <p:ext uri="{BB962C8B-B14F-4D97-AF65-F5344CB8AC3E}">
        <p14:creationId xmlns:p14="http://schemas.microsoft.com/office/powerpoint/2010/main" val="3514464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599" y="1535113"/>
            <a:ext cx="6527181" cy="4887989"/>
          </a:xfrm>
        </p:spPr>
        <p:txBody>
          <a:bodyPr>
            <a:noAutofit/>
          </a:bodyPr>
          <a:lstStyle/>
          <a:p>
            <a:pPr eaLnBrk="0" hangingPunct="0"/>
            <a:r>
              <a:rPr lang="en-GB" sz="3600" dirty="0">
                <a:solidFill>
                  <a:schemeClr val="tx1"/>
                </a:solidFill>
              </a:rPr>
              <a:t>Humanists believe...</a:t>
            </a:r>
            <a:endParaRPr lang="en-GB" sz="3600" b="1" dirty="0">
              <a:solidFill>
                <a:schemeClr val="tx1"/>
              </a:solidFill>
            </a:endParaRPr>
          </a:p>
          <a:p>
            <a:pPr marL="514350" indent="-514350" eaLnBrk="0" hangingPunct="0">
              <a:buFont typeface="+mj-lt"/>
              <a:buAutoNum type="alphaLcParenR"/>
            </a:pPr>
            <a:r>
              <a:rPr lang="en-GB" sz="3600" dirty="0">
                <a:solidFill>
                  <a:schemeClr val="tx1"/>
                </a:solidFill>
              </a:rPr>
              <a:t>Without a god and religion, life is miserable and pointless.</a:t>
            </a:r>
            <a:endParaRPr lang="en-GB" sz="3600" b="1" dirty="0">
              <a:solidFill>
                <a:schemeClr val="tx1"/>
              </a:solidFill>
            </a:endParaRPr>
          </a:p>
          <a:p>
            <a:pPr marL="514350" indent="-514350" eaLnBrk="0" hangingPunct="0">
              <a:buFont typeface="+mj-lt"/>
              <a:buAutoNum type="alphaLcParenR"/>
            </a:pPr>
            <a:r>
              <a:rPr lang="en-GB" sz="3600" dirty="0">
                <a:solidFill>
                  <a:schemeClr val="tx1"/>
                </a:solidFill>
              </a:rPr>
              <a:t>We can lead a good, happy, and meaningful life without the need for a god or religion</a:t>
            </a:r>
            <a:r>
              <a:rPr lang="en-GB" sz="3600" b="1" dirty="0">
                <a:solidFill>
                  <a:schemeClr val="tx1"/>
                </a:solidFill>
              </a:rPr>
              <a:t>.</a:t>
            </a:r>
          </a:p>
        </p:txBody>
      </p:sp>
      <p:sp>
        <p:nvSpPr>
          <p:cNvPr id="4" name="Title 3"/>
          <p:cNvSpPr>
            <a:spLocks noGrp="1"/>
          </p:cNvSpPr>
          <p:nvPr>
            <p:ph type="title"/>
          </p:nvPr>
        </p:nvSpPr>
        <p:spPr/>
        <p:txBody>
          <a:bodyPr/>
          <a:lstStyle/>
          <a:p>
            <a:endParaRPr lang="en-GB"/>
          </a:p>
        </p:txBody>
      </p:sp>
      <p:sp>
        <p:nvSpPr>
          <p:cNvPr id="5"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9</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596" y="466630"/>
            <a:ext cx="5238750" cy="6067425"/>
          </a:xfrm>
          <a:prstGeom prst="rect">
            <a:avLst/>
          </a:prstGeom>
        </p:spPr>
      </p:pic>
    </p:spTree>
    <p:extLst>
      <p:ext uri="{BB962C8B-B14F-4D97-AF65-F5344CB8AC3E}">
        <p14:creationId xmlns:p14="http://schemas.microsoft.com/office/powerpoint/2010/main" val="1269636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599" y="1535113"/>
            <a:ext cx="6750206" cy="4887989"/>
          </a:xfrm>
        </p:spPr>
        <p:txBody>
          <a:bodyPr>
            <a:noAutofit/>
          </a:bodyPr>
          <a:lstStyle/>
          <a:p>
            <a:pPr eaLnBrk="0" hangingPunct="0"/>
            <a:r>
              <a:rPr lang="en-GB" sz="3600" dirty="0">
                <a:solidFill>
                  <a:schemeClr val="tx1"/>
                </a:solidFill>
              </a:rPr>
              <a:t>Humanists believe...</a:t>
            </a:r>
            <a:endParaRPr lang="en-GB" sz="3600" b="1" dirty="0">
              <a:solidFill>
                <a:schemeClr val="tx1"/>
              </a:solidFill>
            </a:endParaRPr>
          </a:p>
          <a:p>
            <a:pPr marL="514350" indent="-514350" eaLnBrk="0" hangingPunct="0">
              <a:buFont typeface="+mj-lt"/>
              <a:buAutoNum type="alphaLcParenR"/>
            </a:pPr>
            <a:r>
              <a:rPr lang="en-GB" sz="3600" dirty="0">
                <a:solidFill>
                  <a:schemeClr val="tx1"/>
                </a:solidFill>
              </a:rPr>
              <a:t>Without a god and religion, life is miserable and pointless.</a:t>
            </a:r>
            <a:endParaRPr lang="en-GB" sz="3600" b="1" dirty="0">
              <a:solidFill>
                <a:schemeClr val="tx1"/>
              </a:solidFill>
            </a:endParaRPr>
          </a:p>
          <a:p>
            <a:pPr marL="514350" indent="-514350" eaLnBrk="0" hangingPunct="0">
              <a:buFont typeface="+mj-lt"/>
              <a:buAutoNum type="alphaLcParenR"/>
            </a:pPr>
            <a:r>
              <a:rPr lang="en-GB" sz="3600" b="1" dirty="0">
                <a:solidFill>
                  <a:srgbClr val="008184"/>
                </a:solidFill>
              </a:rPr>
              <a:t>We can lead a good, happy, and meaningful life without the need for a god or religion.</a:t>
            </a:r>
          </a:p>
        </p:txBody>
      </p:sp>
      <p:sp>
        <p:nvSpPr>
          <p:cNvPr id="4" name="Title 3"/>
          <p:cNvSpPr>
            <a:spLocks noGrp="1"/>
          </p:cNvSpPr>
          <p:nvPr>
            <p:ph type="title"/>
          </p:nvPr>
        </p:nvSpPr>
        <p:spPr/>
        <p:txBody>
          <a:bodyPr/>
          <a:lstStyle/>
          <a:p>
            <a:endParaRPr lang="en-GB"/>
          </a:p>
        </p:txBody>
      </p:sp>
      <p:sp>
        <p:nvSpPr>
          <p:cNvPr id="5" name="Title 2"/>
          <p:cNvSpPr txBox="1">
            <a:spLocks/>
          </p:cNvSpPr>
          <p:nvPr/>
        </p:nvSpPr>
        <p:spPr>
          <a:xfrm>
            <a:off x="609600" y="267369"/>
            <a:ext cx="10972800" cy="1494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600" kern="1200" cap="none" spc="0" baseline="0">
                <a:solidFill>
                  <a:srgbClr val="008184"/>
                </a:solidFill>
                <a:effectLst/>
                <a:latin typeface="Gill Sans"/>
                <a:ea typeface="+mn-ea"/>
                <a:cs typeface="Gill Sans"/>
              </a:defRPr>
            </a:lvl1pPr>
          </a:lstStyle>
          <a:p>
            <a:pPr algn="ctr"/>
            <a:r>
              <a:rPr lang="en-GB" sz="5400" b="1" u="sng" dirty="0">
                <a:latin typeface="+mj-lt"/>
              </a:rPr>
              <a:t>Question 9</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564" y="446049"/>
            <a:ext cx="5771982" cy="6858000"/>
          </a:xfrm>
          <a:prstGeom prst="rect">
            <a:avLst/>
          </a:prstGeom>
        </p:spPr>
      </p:pic>
    </p:spTree>
    <p:extLst>
      <p:ext uri="{BB962C8B-B14F-4D97-AF65-F5344CB8AC3E}">
        <p14:creationId xmlns:p14="http://schemas.microsoft.com/office/powerpoint/2010/main" val="1459394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ln w="76200">
            <a:solidFill>
              <a:srgbClr val="0070C0"/>
            </a:solidFill>
          </a:ln>
        </p:spPr>
        <p:txBody>
          <a:bodyPr>
            <a:normAutofit/>
          </a:bodyPr>
          <a:lstStyle/>
          <a:p>
            <a:pPr algn="ctr"/>
            <a:r>
              <a:rPr lang="en-GB" sz="6000" dirty="0">
                <a:solidFill>
                  <a:schemeClr val="tx1"/>
                </a:solidFill>
              </a:rPr>
              <a:t>What do you think is important for a ‘good life?’</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245" y="1535113"/>
            <a:ext cx="5438663" cy="510725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idx="1"/>
          </p:nvPr>
        </p:nvSpPr>
        <p:spPr>
          <a:xfrm>
            <a:off x="4125383" y="2327510"/>
            <a:ext cx="5171018" cy="496887"/>
          </a:xfrm>
        </p:spPr>
        <p:txBody>
          <a:bodyPr>
            <a:noAutofit/>
          </a:bodyPr>
          <a:lstStyle/>
          <a:p>
            <a:r>
              <a:rPr lang="en-GB" sz="2800" dirty="0">
                <a:solidFill>
                  <a:srgbClr val="92D050"/>
                </a:solidFill>
              </a:rPr>
              <a:t>Working to benefit humankind</a:t>
            </a:r>
          </a:p>
        </p:txBody>
      </p:sp>
      <p:sp>
        <p:nvSpPr>
          <p:cNvPr id="3" name="Title 2"/>
          <p:cNvSpPr>
            <a:spLocks noGrp="1"/>
          </p:cNvSpPr>
          <p:nvPr>
            <p:ph type="title"/>
          </p:nvPr>
        </p:nvSpPr>
        <p:spPr/>
        <p:txBody>
          <a:bodyPr/>
          <a:lstStyle/>
          <a:p>
            <a:pPr algn="ctr"/>
            <a:r>
              <a:rPr lang="en-GB" b="1" u="sng" dirty="0">
                <a:solidFill>
                  <a:schemeClr val="tx1"/>
                </a:solidFill>
                <a:latin typeface="+mj-lt"/>
              </a:rPr>
              <a:t>Possible ingredients of ‘the good life’</a:t>
            </a:r>
          </a:p>
        </p:txBody>
      </p:sp>
      <p:sp>
        <p:nvSpPr>
          <p:cNvPr id="6" name="Text Placeholder 1"/>
          <p:cNvSpPr txBox="1">
            <a:spLocks/>
          </p:cNvSpPr>
          <p:nvPr/>
        </p:nvSpPr>
        <p:spPr>
          <a:xfrm>
            <a:off x="3404657" y="1532294"/>
            <a:ext cx="2472268" cy="479956"/>
          </a:xfrm>
          <a:prstGeom prst="rect">
            <a:avLst/>
          </a:prstGeom>
        </p:spPr>
        <p:txBody>
          <a:bodyPr vert="horz" lIns="91440" tIns="45720" rIns="91440" bIns="45720" rtlCol="0" anchor="t" anchorCtr="0">
            <a:normAutofit lnSpcReduction="10000"/>
          </a:bodyPr>
          <a:lstStyle>
            <a:lvl1pPr marL="0" indent="0" algn="l" defTabSz="457200" rtl="0" eaLnBrk="1" latinLnBrk="0" hangingPunct="1">
              <a:spcBef>
                <a:spcPct val="20000"/>
              </a:spcBef>
              <a:buFont typeface="Arial"/>
              <a:buNone/>
              <a:defRPr sz="2800" b="0" i="0" kern="1200" baseline="0">
                <a:solidFill>
                  <a:schemeClr val="tx1">
                    <a:lumMod val="50000"/>
                    <a:lumOff val="50000"/>
                  </a:schemeClr>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solidFill>
                  <a:srgbClr val="00B0F0"/>
                </a:solidFill>
              </a:rPr>
              <a:t>Relationships</a:t>
            </a:r>
          </a:p>
        </p:txBody>
      </p:sp>
      <p:sp>
        <p:nvSpPr>
          <p:cNvPr id="7" name="Text Placeholder 1"/>
          <p:cNvSpPr txBox="1">
            <a:spLocks/>
          </p:cNvSpPr>
          <p:nvPr/>
        </p:nvSpPr>
        <p:spPr>
          <a:xfrm>
            <a:off x="5957357" y="1532295"/>
            <a:ext cx="2472268" cy="525467"/>
          </a:xfrm>
          <a:prstGeom prst="rect">
            <a:avLst/>
          </a:prstGeom>
        </p:spPr>
        <p:txBody>
          <a:bodyPr vert="horz" lIns="91440" tIns="45720" rIns="91440" bIns="45720" rtlCol="0" anchor="t" anchorCtr="0">
            <a:normAutofit/>
          </a:bodyPr>
          <a:lstStyle>
            <a:lvl1pPr marL="0" indent="0" algn="l" defTabSz="457200" rtl="0" eaLnBrk="1" latinLnBrk="0" hangingPunct="1">
              <a:spcBef>
                <a:spcPct val="20000"/>
              </a:spcBef>
              <a:buFont typeface="Arial"/>
              <a:buNone/>
              <a:defRPr sz="2800" b="0" i="0" kern="1200" baseline="0">
                <a:solidFill>
                  <a:schemeClr val="tx1">
                    <a:lumMod val="50000"/>
                    <a:lumOff val="50000"/>
                  </a:schemeClr>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solidFill>
                  <a:srgbClr val="C00000"/>
                </a:solidFill>
              </a:rPr>
              <a:t>Community</a:t>
            </a:r>
          </a:p>
        </p:txBody>
      </p:sp>
      <p:sp>
        <p:nvSpPr>
          <p:cNvPr id="8" name="Text Placeholder 1"/>
          <p:cNvSpPr txBox="1">
            <a:spLocks/>
          </p:cNvSpPr>
          <p:nvPr/>
        </p:nvSpPr>
        <p:spPr>
          <a:xfrm>
            <a:off x="609600" y="2077739"/>
            <a:ext cx="3471332" cy="485244"/>
          </a:xfrm>
          <a:prstGeom prst="rect">
            <a:avLst/>
          </a:prstGeom>
        </p:spPr>
        <p:txBody>
          <a:bodyPr vert="horz" lIns="91440" tIns="45720" rIns="91440" bIns="45720" rtlCol="0" anchor="t" anchorCtr="0">
            <a:normAutofit fontScale="92500" lnSpcReduction="10000"/>
          </a:bodyPr>
          <a:lstStyle>
            <a:lvl1pPr marL="0" indent="0" algn="l" defTabSz="457200" rtl="0" eaLnBrk="1" latinLnBrk="0" hangingPunct="1">
              <a:spcBef>
                <a:spcPct val="20000"/>
              </a:spcBef>
              <a:buFont typeface="Arial"/>
              <a:buNone/>
              <a:defRPr sz="2800" b="0" i="0" kern="1200" baseline="0">
                <a:solidFill>
                  <a:schemeClr val="tx1">
                    <a:lumMod val="50000"/>
                    <a:lumOff val="50000"/>
                  </a:schemeClr>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solidFill>
                  <a:srgbClr val="7030A0"/>
                </a:solidFill>
              </a:rPr>
              <a:t>Money and possessions</a:t>
            </a:r>
          </a:p>
        </p:txBody>
      </p:sp>
      <p:sp>
        <p:nvSpPr>
          <p:cNvPr id="9" name="Text Placeholder 1"/>
          <p:cNvSpPr txBox="1">
            <a:spLocks/>
          </p:cNvSpPr>
          <p:nvPr/>
        </p:nvSpPr>
        <p:spPr>
          <a:xfrm>
            <a:off x="1422398" y="1258452"/>
            <a:ext cx="2472268" cy="536577"/>
          </a:xfrm>
          <a:prstGeom prst="rect">
            <a:avLst/>
          </a:prstGeom>
        </p:spPr>
        <p:txBody>
          <a:bodyPr vert="horz" lIns="91440" tIns="45720" rIns="91440" bIns="45720" rtlCol="0" anchor="t" anchorCtr="0">
            <a:normAutofit/>
          </a:bodyPr>
          <a:lstStyle>
            <a:lvl1pPr marL="0" indent="0" algn="l" defTabSz="457200" rtl="0" eaLnBrk="1" latinLnBrk="0" hangingPunct="1">
              <a:spcBef>
                <a:spcPct val="20000"/>
              </a:spcBef>
              <a:buFont typeface="Arial"/>
              <a:buNone/>
              <a:defRPr sz="2800" b="0" i="0" kern="1200" baseline="0">
                <a:solidFill>
                  <a:schemeClr val="tx1">
                    <a:lumMod val="50000"/>
                    <a:lumOff val="50000"/>
                  </a:schemeClr>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solidFill>
                  <a:srgbClr val="FFC000"/>
                </a:solidFill>
              </a:rPr>
              <a:t>Food and drink</a:t>
            </a:r>
          </a:p>
        </p:txBody>
      </p:sp>
      <p:sp>
        <p:nvSpPr>
          <p:cNvPr id="10" name="Text Placeholder 1"/>
          <p:cNvSpPr txBox="1">
            <a:spLocks/>
          </p:cNvSpPr>
          <p:nvPr/>
        </p:nvSpPr>
        <p:spPr>
          <a:xfrm>
            <a:off x="609600" y="3059870"/>
            <a:ext cx="3058582" cy="536310"/>
          </a:xfrm>
          <a:prstGeom prst="rect">
            <a:avLst/>
          </a:prstGeom>
        </p:spPr>
        <p:txBody>
          <a:bodyPr vert="horz" lIns="91440" tIns="45720" rIns="91440" bIns="45720" rtlCol="0" anchor="t" anchorCtr="0">
            <a:normAutofit/>
          </a:bodyPr>
          <a:lstStyle>
            <a:lvl1pPr marL="0" indent="0" algn="l" defTabSz="457200" rtl="0" eaLnBrk="1" latinLnBrk="0" hangingPunct="1">
              <a:spcBef>
                <a:spcPct val="20000"/>
              </a:spcBef>
              <a:buFont typeface="Arial"/>
              <a:buNone/>
              <a:defRPr sz="2800" b="0" i="0" kern="1200" baseline="0">
                <a:solidFill>
                  <a:schemeClr val="tx1">
                    <a:lumMod val="50000"/>
                    <a:lumOff val="50000"/>
                  </a:schemeClr>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solidFill>
                  <a:srgbClr val="C00000"/>
                </a:solidFill>
              </a:rPr>
              <a:t>Beauty and wonder</a:t>
            </a:r>
          </a:p>
        </p:txBody>
      </p:sp>
      <p:sp>
        <p:nvSpPr>
          <p:cNvPr id="11" name="Text Placeholder 1"/>
          <p:cNvSpPr txBox="1">
            <a:spLocks/>
          </p:cNvSpPr>
          <p:nvPr/>
        </p:nvSpPr>
        <p:spPr>
          <a:xfrm>
            <a:off x="3099857" y="3596181"/>
            <a:ext cx="1083733" cy="485511"/>
          </a:xfrm>
          <a:prstGeom prst="rect">
            <a:avLst/>
          </a:prstGeom>
        </p:spPr>
        <p:txBody>
          <a:bodyPr vert="horz" lIns="91440" tIns="45720" rIns="91440" bIns="45720" rtlCol="0" anchor="t" anchorCtr="0">
            <a:normAutofit fontScale="92500" lnSpcReduction="10000"/>
          </a:bodyPr>
          <a:lstStyle>
            <a:lvl1pPr marL="0" indent="0" algn="l" defTabSz="457200" rtl="0" eaLnBrk="1" latinLnBrk="0" hangingPunct="1">
              <a:spcBef>
                <a:spcPct val="20000"/>
              </a:spcBef>
              <a:buFont typeface="Arial"/>
              <a:buNone/>
              <a:defRPr sz="2800" b="0" i="0" kern="1200" baseline="0">
                <a:solidFill>
                  <a:schemeClr val="tx1">
                    <a:lumMod val="50000"/>
                    <a:lumOff val="50000"/>
                  </a:schemeClr>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solidFill>
                  <a:srgbClr val="FFC000"/>
                </a:solidFill>
              </a:rPr>
              <a:t>Music</a:t>
            </a:r>
          </a:p>
        </p:txBody>
      </p:sp>
      <p:sp>
        <p:nvSpPr>
          <p:cNvPr id="12" name="Text Placeholder 1"/>
          <p:cNvSpPr txBox="1">
            <a:spLocks/>
          </p:cNvSpPr>
          <p:nvPr/>
        </p:nvSpPr>
        <p:spPr>
          <a:xfrm>
            <a:off x="609600" y="4081691"/>
            <a:ext cx="3285066" cy="506936"/>
          </a:xfrm>
          <a:prstGeom prst="rect">
            <a:avLst/>
          </a:prstGeom>
        </p:spPr>
        <p:txBody>
          <a:bodyPr vert="horz" lIns="91440" tIns="45720" rIns="91440" bIns="45720" rtlCol="0" anchor="t" anchorCtr="0">
            <a:normAutofit lnSpcReduction="10000"/>
          </a:bodyPr>
          <a:lstStyle>
            <a:lvl1pPr marL="0" indent="0" algn="l" defTabSz="457200" rtl="0" eaLnBrk="1" latinLnBrk="0" hangingPunct="1">
              <a:spcBef>
                <a:spcPct val="20000"/>
              </a:spcBef>
              <a:buFont typeface="Arial"/>
              <a:buNone/>
              <a:defRPr sz="2800" b="0" i="0" kern="1200" baseline="0">
                <a:solidFill>
                  <a:schemeClr val="tx1">
                    <a:lumMod val="50000"/>
                    <a:lumOff val="50000"/>
                  </a:schemeClr>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solidFill>
                  <a:srgbClr val="00B0F0"/>
                </a:solidFill>
              </a:rPr>
              <a:t>Being kind to others</a:t>
            </a:r>
          </a:p>
        </p:txBody>
      </p:sp>
      <p:sp>
        <p:nvSpPr>
          <p:cNvPr id="13" name="Text Placeholder 1"/>
          <p:cNvSpPr txBox="1">
            <a:spLocks/>
          </p:cNvSpPr>
          <p:nvPr/>
        </p:nvSpPr>
        <p:spPr>
          <a:xfrm>
            <a:off x="4331758" y="3322336"/>
            <a:ext cx="3983567" cy="547688"/>
          </a:xfrm>
          <a:prstGeom prst="rect">
            <a:avLst/>
          </a:prstGeom>
        </p:spPr>
        <p:txBody>
          <a:bodyPr vert="horz" lIns="91440" tIns="45720" rIns="91440" bIns="45720" rtlCol="0" anchor="t" anchorCtr="0">
            <a:normAutofit/>
          </a:bodyPr>
          <a:lstStyle>
            <a:lvl1pPr marL="0" indent="0" algn="l" defTabSz="457200" rtl="0" eaLnBrk="1" latinLnBrk="0" hangingPunct="1">
              <a:spcBef>
                <a:spcPct val="20000"/>
              </a:spcBef>
              <a:buFont typeface="Arial"/>
              <a:buNone/>
              <a:defRPr sz="2800" b="0" i="0" kern="1200" baseline="0">
                <a:solidFill>
                  <a:schemeClr val="tx1">
                    <a:lumMod val="50000"/>
                    <a:lumOff val="50000"/>
                  </a:schemeClr>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solidFill>
                  <a:srgbClr val="7030A0"/>
                </a:solidFill>
              </a:rPr>
              <a:t>Exploration and discovery</a:t>
            </a:r>
          </a:p>
        </p:txBody>
      </p:sp>
      <p:sp>
        <p:nvSpPr>
          <p:cNvPr id="14" name="Text Placeholder 1"/>
          <p:cNvSpPr txBox="1">
            <a:spLocks/>
          </p:cNvSpPr>
          <p:nvPr/>
        </p:nvSpPr>
        <p:spPr>
          <a:xfrm>
            <a:off x="609601" y="4903887"/>
            <a:ext cx="4703233" cy="605363"/>
          </a:xfrm>
          <a:prstGeom prst="rect">
            <a:avLst/>
          </a:prstGeom>
        </p:spPr>
        <p:txBody>
          <a:bodyPr vert="horz" lIns="91440" tIns="45720" rIns="91440" bIns="45720" rtlCol="0" anchor="t" anchorCtr="0">
            <a:normAutofit/>
          </a:bodyPr>
          <a:lstStyle>
            <a:lvl1pPr marL="0" indent="0" algn="l" defTabSz="457200" rtl="0" eaLnBrk="1" latinLnBrk="0" hangingPunct="1">
              <a:spcBef>
                <a:spcPct val="20000"/>
              </a:spcBef>
              <a:buFont typeface="Arial"/>
              <a:buNone/>
              <a:defRPr sz="2800" b="0" i="0" kern="1200" baseline="0">
                <a:solidFill>
                  <a:schemeClr val="tx1">
                    <a:lumMod val="50000"/>
                    <a:lumOff val="50000"/>
                  </a:schemeClr>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solidFill>
                  <a:srgbClr val="7030A0"/>
                </a:solidFill>
              </a:rPr>
              <a:t>Completing something difficult</a:t>
            </a:r>
          </a:p>
        </p:txBody>
      </p:sp>
      <p:sp>
        <p:nvSpPr>
          <p:cNvPr id="15" name="Text Placeholder 1"/>
          <p:cNvSpPr txBox="1">
            <a:spLocks/>
          </p:cNvSpPr>
          <p:nvPr/>
        </p:nvSpPr>
        <p:spPr>
          <a:xfrm>
            <a:off x="4183590" y="4441404"/>
            <a:ext cx="3340099" cy="462483"/>
          </a:xfrm>
          <a:prstGeom prst="rect">
            <a:avLst/>
          </a:prstGeom>
        </p:spPr>
        <p:txBody>
          <a:bodyPr vert="horz" lIns="91440" tIns="45720" rIns="91440" bIns="45720" rtlCol="0" anchor="t" anchorCtr="0">
            <a:normAutofit fontScale="92500" lnSpcReduction="10000"/>
          </a:bodyPr>
          <a:lstStyle>
            <a:lvl1pPr marL="0" indent="0" algn="l" defTabSz="457200" rtl="0" eaLnBrk="1" latinLnBrk="0" hangingPunct="1">
              <a:spcBef>
                <a:spcPct val="20000"/>
              </a:spcBef>
              <a:buFont typeface="Arial"/>
              <a:buNone/>
              <a:defRPr sz="2800" b="0" i="0" kern="1200" baseline="0">
                <a:solidFill>
                  <a:schemeClr val="tx1">
                    <a:lumMod val="50000"/>
                    <a:lumOff val="50000"/>
                  </a:schemeClr>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solidFill>
                  <a:srgbClr val="92D050"/>
                </a:solidFill>
              </a:rPr>
              <a:t>Learning new things</a:t>
            </a:r>
          </a:p>
        </p:txBody>
      </p:sp>
      <p:sp>
        <p:nvSpPr>
          <p:cNvPr id="16" name="Text Placeholder 1"/>
          <p:cNvSpPr txBox="1">
            <a:spLocks/>
          </p:cNvSpPr>
          <p:nvPr/>
        </p:nvSpPr>
        <p:spPr>
          <a:xfrm>
            <a:off x="1209674" y="5797117"/>
            <a:ext cx="3407833" cy="575733"/>
          </a:xfrm>
          <a:prstGeom prst="rect">
            <a:avLst/>
          </a:prstGeom>
        </p:spPr>
        <p:txBody>
          <a:bodyPr vert="horz" lIns="91440" tIns="45720" rIns="91440" bIns="45720" rtlCol="0" anchor="t" anchorCtr="0">
            <a:normAutofit fontScale="92500"/>
          </a:bodyPr>
          <a:lstStyle>
            <a:lvl1pPr marL="0" indent="0" algn="l" defTabSz="457200" rtl="0" eaLnBrk="1" latinLnBrk="0" hangingPunct="1">
              <a:spcBef>
                <a:spcPct val="20000"/>
              </a:spcBef>
              <a:buFont typeface="Arial"/>
              <a:buNone/>
              <a:defRPr sz="2800" b="0" i="0" kern="1200" baseline="0">
                <a:solidFill>
                  <a:schemeClr val="tx1">
                    <a:lumMod val="50000"/>
                    <a:lumOff val="50000"/>
                  </a:schemeClr>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solidFill>
                  <a:srgbClr val="FFC000"/>
                </a:solidFill>
              </a:rPr>
              <a:t>Developing your talents</a:t>
            </a:r>
          </a:p>
        </p:txBody>
      </p:sp>
      <p:sp>
        <p:nvSpPr>
          <p:cNvPr id="17" name="Text Placeholder 1"/>
          <p:cNvSpPr txBox="1">
            <a:spLocks/>
          </p:cNvSpPr>
          <p:nvPr/>
        </p:nvSpPr>
        <p:spPr>
          <a:xfrm>
            <a:off x="5432422" y="5373785"/>
            <a:ext cx="2091266" cy="575733"/>
          </a:xfrm>
          <a:prstGeom prst="rect">
            <a:avLst/>
          </a:prstGeom>
        </p:spPr>
        <p:txBody>
          <a:bodyPr vert="horz" lIns="91440" tIns="45720" rIns="91440" bIns="45720" rtlCol="0" anchor="t" anchorCtr="0">
            <a:normAutofit/>
          </a:bodyPr>
          <a:lstStyle>
            <a:lvl1pPr marL="0" indent="0" algn="l" defTabSz="457200" rtl="0" eaLnBrk="1" latinLnBrk="0" hangingPunct="1">
              <a:spcBef>
                <a:spcPct val="20000"/>
              </a:spcBef>
              <a:buFont typeface="Arial"/>
              <a:buNone/>
              <a:defRPr sz="2800" b="0" i="0" kern="1200" baseline="0">
                <a:solidFill>
                  <a:schemeClr val="tx1">
                    <a:lumMod val="50000"/>
                    <a:lumOff val="50000"/>
                  </a:schemeClr>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solidFill>
                  <a:srgbClr val="C00000"/>
                </a:solidFill>
              </a:rPr>
              <a:t>Good health</a:t>
            </a:r>
          </a:p>
        </p:txBody>
      </p:sp>
      <p:sp>
        <p:nvSpPr>
          <p:cNvPr id="2" name="TextBox 1"/>
          <p:cNvSpPr txBox="1"/>
          <p:nvPr/>
        </p:nvSpPr>
        <p:spPr>
          <a:xfrm>
            <a:off x="8421777" y="1854087"/>
            <a:ext cx="2986206" cy="4031873"/>
          </a:xfrm>
          <a:prstGeom prst="rect">
            <a:avLst/>
          </a:prstGeom>
          <a:noFill/>
          <a:ln w="76200">
            <a:solidFill>
              <a:srgbClr val="FFC000"/>
            </a:solidFill>
          </a:ln>
        </p:spPr>
        <p:txBody>
          <a:bodyPr wrap="square" rtlCol="0">
            <a:spAutoFit/>
          </a:bodyPr>
          <a:lstStyle/>
          <a:p>
            <a:pPr algn="ctr"/>
            <a:r>
              <a:rPr lang="en-GB" sz="3200" dirty="0"/>
              <a:t>Which one do you agree the most with? Why?</a:t>
            </a:r>
          </a:p>
          <a:p>
            <a:pPr algn="ctr"/>
            <a:r>
              <a:rPr lang="en-GB" sz="3200" dirty="0"/>
              <a:t>Which one do you disagree the most with? Why?</a:t>
            </a:r>
          </a:p>
        </p:txBody>
      </p:sp>
    </p:spTree>
    <p:extLst>
      <p:ext uri="{BB962C8B-B14F-4D97-AF65-F5344CB8AC3E}">
        <p14:creationId xmlns:p14="http://schemas.microsoft.com/office/powerpoint/2010/main" val="2948518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sz="4400" b="1" u="sng" dirty="0">
                <a:solidFill>
                  <a:schemeClr val="tx1"/>
                </a:solidFill>
                <a:latin typeface="+mj-lt"/>
              </a:rPr>
              <a:t>Possible ingredients of ‘the good life’</a:t>
            </a:r>
          </a:p>
        </p:txBody>
      </p:sp>
      <p:pic>
        <p:nvPicPr>
          <p:cNvPr id="3074" name="Picture 2" descr="S:\Education\Resources\2016 resources\Images\New illustrations\Individual\Hyebin\New\32.jpg"/>
          <p:cNvPicPr>
            <a:picLocks noChangeAspect="1" noChangeArrowheads="1"/>
          </p:cNvPicPr>
          <p:nvPr/>
        </p:nvPicPr>
        <p:blipFill>
          <a:blip r:embed="rId2"/>
          <a:srcRect/>
          <a:stretch>
            <a:fillRect/>
          </a:stretch>
        </p:blipFill>
        <p:spPr bwMode="auto">
          <a:xfrm>
            <a:off x="1981200" y="1612249"/>
            <a:ext cx="1653060" cy="1283494"/>
          </a:xfrm>
          <a:prstGeom prst="rect">
            <a:avLst/>
          </a:prstGeom>
          <a:noFill/>
        </p:spPr>
      </p:pic>
      <p:pic>
        <p:nvPicPr>
          <p:cNvPr id="3076" name="Picture 4" descr="S:\Education\Resources\2016 resources\Images\New illustrations\Individual\Hyebin\Right or Wrong\rw17.jpg"/>
          <p:cNvPicPr>
            <a:picLocks noChangeAspect="1" noChangeArrowheads="1"/>
          </p:cNvPicPr>
          <p:nvPr/>
        </p:nvPicPr>
        <p:blipFill>
          <a:blip r:embed="rId3"/>
          <a:srcRect/>
          <a:stretch>
            <a:fillRect/>
          </a:stretch>
        </p:blipFill>
        <p:spPr bwMode="auto">
          <a:xfrm>
            <a:off x="4580832" y="3807272"/>
            <a:ext cx="1578618" cy="965464"/>
          </a:xfrm>
          <a:prstGeom prst="rect">
            <a:avLst/>
          </a:prstGeom>
          <a:noFill/>
        </p:spPr>
      </p:pic>
      <p:pic>
        <p:nvPicPr>
          <p:cNvPr id="3077" name="Picture 5" descr="S:\Education\Resources\2016 resources\Images\New illustrations\Individual\Hyebin\Right or Wrong\rw23.jpg"/>
          <p:cNvPicPr>
            <a:picLocks noChangeAspect="1" noChangeArrowheads="1"/>
          </p:cNvPicPr>
          <p:nvPr/>
        </p:nvPicPr>
        <p:blipFill>
          <a:blip r:embed="rId4"/>
          <a:srcRect/>
          <a:stretch>
            <a:fillRect/>
          </a:stretch>
        </p:blipFill>
        <p:spPr bwMode="auto">
          <a:xfrm>
            <a:off x="6365887" y="3427423"/>
            <a:ext cx="1291466" cy="1593610"/>
          </a:xfrm>
          <a:prstGeom prst="rect">
            <a:avLst/>
          </a:prstGeom>
          <a:noFill/>
        </p:spPr>
      </p:pic>
      <p:pic>
        <p:nvPicPr>
          <p:cNvPr id="3078" name="Picture 6" descr="S:\Education\Resources\2016 resources\Images\New illustrations\Individual\Hyebin\Right or Wrong\rw13.jpg"/>
          <p:cNvPicPr>
            <a:picLocks noChangeAspect="1" noChangeArrowheads="1"/>
          </p:cNvPicPr>
          <p:nvPr/>
        </p:nvPicPr>
        <p:blipFill>
          <a:blip r:embed="rId5"/>
          <a:srcRect/>
          <a:stretch>
            <a:fillRect/>
          </a:stretch>
        </p:blipFill>
        <p:spPr bwMode="auto">
          <a:xfrm>
            <a:off x="3753430" y="5100692"/>
            <a:ext cx="1958399" cy="1412065"/>
          </a:xfrm>
          <a:prstGeom prst="rect">
            <a:avLst/>
          </a:prstGeom>
          <a:noFill/>
        </p:spPr>
      </p:pic>
      <p:pic>
        <p:nvPicPr>
          <p:cNvPr id="3079" name="Picture 7" descr="S:\Education\Resources\2016 resources\Images\New illustrations\Individual\Hyebin\Death\d06.jpg"/>
          <p:cNvPicPr>
            <a:picLocks noChangeAspect="1" noChangeArrowheads="1"/>
          </p:cNvPicPr>
          <p:nvPr/>
        </p:nvPicPr>
        <p:blipFill>
          <a:blip r:embed="rId6"/>
          <a:srcRect/>
          <a:stretch>
            <a:fillRect/>
          </a:stretch>
        </p:blipFill>
        <p:spPr bwMode="auto">
          <a:xfrm>
            <a:off x="9357940" y="4375490"/>
            <a:ext cx="1130931" cy="2198783"/>
          </a:xfrm>
          <a:prstGeom prst="rect">
            <a:avLst/>
          </a:prstGeom>
          <a:noFill/>
        </p:spPr>
      </p:pic>
      <p:pic>
        <p:nvPicPr>
          <p:cNvPr id="3080" name="Picture 8" descr="S:\Education\Resources\2016 resources\Images\New illustrations\Individual\Hyebin\Death\d11.jpg"/>
          <p:cNvPicPr>
            <a:picLocks noChangeAspect="1" noChangeArrowheads="1"/>
          </p:cNvPicPr>
          <p:nvPr/>
        </p:nvPicPr>
        <p:blipFill>
          <a:blip r:embed="rId7"/>
          <a:srcRect/>
          <a:stretch>
            <a:fillRect/>
          </a:stretch>
        </p:blipFill>
        <p:spPr bwMode="auto">
          <a:xfrm>
            <a:off x="7073207" y="1387629"/>
            <a:ext cx="1393702" cy="1787017"/>
          </a:xfrm>
          <a:prstGeom prst="rect">
            <a:avLst/>
          </a:prstGeom>
          <a:noFill/>
        </p:spPr>
      </p:pic>
      <p:pic>
        <p:nvPicPr>
          <p:cNvPr id="3081" name="Picture 9" descr="S:\Education\Resources\2016 resources\Images\New illustrations\Individual\Hyebin\Death\d09.jpg"/>
          <p:cNvPicPr>
            <a:picLocks noChangeAspect="1" noChangeArrowheads="1"/>
          </p:cNvPicPr>
          <p:nvPr/>
        </p:nvPicPr>
        <p:blipFill>
          <a:blip r:embed="rId8"/>
          <a:srcRect/>
          <a:stretch>
            <a:fillRect/>
          </a:stretch>
        </p:blipFill>
        <p:spPr bwMode="auto">
          <a:xfrm>
            <a:off x="6002150" y="1391929"/>
            <a:ext cx="1085769" cy="1782716"/>
          </a:xfrm>
          <a:prstGeom prst="rect">
            <a:avLst/>
          </a:prstGeom>
          <a:noFill/>
        </p:spPr>
      </p:pic>
      <p:pic>
        <p:nvPicPr>
          <p:cNvPr id="3082" name="Picture 10" descr="S:\Education\Resources\2016 resources\Images\New illustrations\Individual\Hyebin\Death\d12.jpg"/>
          <p:cNvPicPr>
            <a:picLocks noChangeAspect="1" noChangeArrowheads="1"/>
          </p:cNvPicPr>
          <p:nvPr/>
        </p:nvPicPr>
        <p:blipFill>
          <a:blip r:embed="rId9"/>
          <a:srcRect/>
          <a:stretch>
            <a:fillRect/>
          </a:stretch>
        </p:blipFill>
        <p:spPr bwMode="auto">
          <a:xfrm>
            <a:off x="3986930" y="1387628"/>
            <a:ext cx="847711" cy="2070100"/>
          </a:xfrm>
          <a:prstGeom prst="rect">
            <a:avLst/>
          </a:prstGeom>
          <a:noFill/>
        </p:spPr>
      </p:pic>
      <p:pic>
        <p:nvPicPr>
          <p:cNvPr id="3083" name="Picture 11" descr="S:\Education\Resources\2016 resources\Images\New illustrations\Individual\Hyebin\New\34.jpg"/>
          <p:cNvPicPr>
            <a:picLocks noChangeAspect="1" noChangeArrowheads="1"/>
          </p:cNvPicPr>
          <p:nvPr/>
        </p:nvPicPr>
        <p:blipFill>
          <a:blip r:embed="rId10"/>
          <a:srcRect/>
          <a:stretch>
            <a:fillRect/>
          </a:stretch>
        </p:blipFill>
        <p:spPr bwMode="auto">
          <a:xfrm>
            <a:off x="8049841" y="2539967"/>
            <a:ext cx="1874214" cy="1835523"/>
          </a:xfrm>
          <a:prstGeom prst="rect">
            <a:avLst/>
          </a:prstGeom>
          <a:noFill/>
        </p:spPr>
      </p:pic>
      <p:pic>
        <p:nvPicPr>
          <p:cNvPr id="3086" name="Picture 14" descr="S:\Education\Resources\2016 resources\Images\New illustrations\Individual\Hyebin\36.jpg"/>
          <p:cNvPicPr>
            <a:picLocks noChangeAspect="1" noChangeArrowheads="1"/>
          </p:cNvPicPr>
          <p:nvPr/>
        </p:nvPicPr>
        <p:blipFill>
          <a:blip r:embed="rId11"/>
          <a:srcRect/>
          <a:stretch>
            <a:fillRect/>
          </a:stretch>
        </p:blipFill>
        <p:spPr bwMode="auto">
          <a:xfrm>
            <a:off x="9641474" y="990933"/>
            <a:ext cx="1217392" cy="1930908"/>
          </a:xfrm>
          <a:prstGeom prst="rect">
            <a:avLst/>
          </a:prstGeom>
          <a:noFill/>
        </p:spPr>
      </p:pic>
      <p:pic>
        <p:nvPicPr>
          <p:cNvPr id="3087" name="Picture 15" descr="S:\Education\Resources\2016 resources\Images\New illustrations\Individual\Hyebin\37.jpg"/>
          <p:cNvPicPr>
            <a:picLocks noChangeAspect="1" noChangeArrowheads="1"/>
          </p:cNvPicPr>
          <p:nvPr/>
        </p:nvPicPr>
        <p:blipFill>
          <a:blip r:embed="rId12"/>
          <a:srcRect/>
          <a:stretch>
            <a:fillRect/>
          </a:stretch>
        </p:blipFill>
        <p:spPr bwMode="auto">
          <a:xfrm>
            <a:off x="8045597" y="4486664"/>
            <a:ext cx="1312343" cy="1380077"/>
          </a:xfrm>
          <a:prstGeom prst="rect">
            <a:avLst/>
          </a:prstGeom>
          <a:noFill/>
        </p:spPr>
      </p:pic>
      <p:pic>
        <p:nvPicPr>
          <p:cNvPr id="3088" name="Picture 16" descr="S:\Education\Resources\2016 resources\Images\New illustrations\Individual\Hyebin\33.jpg"/>
          <p:cNvPicPr>
            <a:picLocks noChangeAspect="1" noChangeArrowheads="1"/>
          </p:cNvPicPr>
          <p:nvPr/>
        </p:nvPicPr>
        <p:blipFill>
          <a:blip r:embed="rId13"/>
          <a:srcRect/>
          <a:stretch>
            <a:fillRect/>
          </a:stretch>
        </p:blipFill>
        <p:spPr bwMode="auto">
          <a:xfrm>
            <a:off x="2426042" y="3427424"/>
            <a:ext cx="2154791" cy="1329277"/>
          </a:xfrm>
          <a:prstGeom prst="rect">
            <a:avLst/>
          </a:prstGeom>
          <a:noFill/>
        </p:spPr>
      </p:pic>
      <p:pic>
        <p:nvPicPr>
          <p:cNvPr id="3089" name="Picture 17" descr="S:\Education\Resources\2016 resources\Images\New illustrations\Individual\Hyebin\25.jpg"/>
          <p:cNvPicPr>
            <a:picLocks noChangeAspect="1" noChangeArrowheads="1"/>
          </p:cNvPicPr>
          <p:nvPr/>
        </p:nvPicPr>
        <p:blipFill>
          <a:blip r:embed="rId14"/>
          <a:srcRect/>
          <a:stretch>
            <a:fillRect/>
          </a:stretch>
        </p:blipFill>
        <p:spPr bwMode="auto">
          <a:xfrm>
            <a:off x="6002149" y="5135601"/>
            <a:ext cx="1478544" cy="1462278"/>
          </a:xfrm>
          <a:prstGeom prst="rect">
            <a:avLst/>
          </a:prstGeom>
          <a:noFill/>
        </p:spPr>
      </p:pic>
      <p:sp>
        <p:nvSpPr>
          <p:cNvPr id="21" name="TextBox 20"/>
          <p:cNvSpPr txBox="1"/>
          <p:nvPr/>
        </p:nvSpPr>
        <p:spPr>
          <a:xfrm>
            <a:off x="4960800" y="1604985"/>
            <a:ext cx="751029" cy="1569660"/>
          </a:xfrm>
          <a:prstGeom prst="rect">
            <a:avLst/>
          </a:prstGeom>
          <a:noFill/>
        </p:spPr>
        <p:txBody>
          <a:bodyPr wrap="square" rtlCol="0">
            <a:spAutoFit/>
          </a:bodyPr>
          <a:lstStyle/>
          <a:p>
            <a:r>
              <a:rPr lang="en-GB" sz="9600" dirty="0">
                <a:latin typeface="Arial Black" pitchFamily="34" charset="0"/>
              </a:rPr>
              <a:t>£</a:t>
            </a:r>
          </a:p>
        </p:txBody>
      </p:sp>
      <p:pic>
        <p:nvPicPr>
          <p:cNvPr id="3093" name="Picture 21" descr="Music, Notes, Fast, Sound, Design"/>
          <p:cNvPicPr>
            <a:picLocks noChangeAspect="1" noChangeArrowheads="1"/>
          </p:cNvPicPr>
          <p:nvPr/>
        </p:nvPicPr>
        <p:blipFill>
          <a:blip r:embed="rId15"/>
          <a:srcRect/>
          <a:stretch>
            <a:fillRect/>
          </a:stretch>
        </p:blipFill>
        <p:spPr bwMode="auto">
          <a:xfrm>
            <a:off x="1832139" y="3127881"/>
            <a:ext cx="805833" cy="1358782"/>
          </a:xfrm>
          <a:prstGeom prst="rect">
            <a:avLst/>
          </a:prstGeom>
          <a:noFill/>
        </p:spPr>
      </p:pic>
      <p:pic>
        <p:nvPicPr>
          <p:cNvPr id="3094" name="Picture 22" descr="S:\Education\Resources\2016 resources\Images\New illustrations\Individual\Hyebin\Death\d16.jpg"/>
          <p:cNvPicPr>
            <a:picLocks noChangeAspect="1" noChangeArrowheads="1"/>
          </p:cNvPicPr>
          <p:nvPr/>
        </p:nvPicPr>
        <p:blipFill>
          <a:blip r:embed="rId16"/>
          <a:srcRect/>
          <a:stretch>
            <a:fillRect/>
          </a:stretch>
        </p:blipFill>
        <p:spPr bwMode="auto">
          <a:xfrm>
            <a:off x="10764263" y="1106512"/>
            <a:ext cx="1078302" cy="2140390"/>
          </a:xfrm>
          <a:prstGeom prst="rect">
            <a:avLst/>
          </a:prstGeom>
          <a:noFill/>
        </p:spPr>
      </p:pic>
      <p:pic>
        <p:nvPicPr>
          <p:cNvPr id="3095" name="Picture 23" descr="S:\Education\Resources\2016 resources\Images\New illustrations\Individual\Hyebin\Death\d02.jpg"/>
          <p:cNvPicPr>
            <a:picLocks noChangeAspect="1" noChangeArrowheads="1"/>
          </p:cNvPicPr>
          <p:nvPr/>
        </p:nvPicPr>
        <p:blipFill>
          <a:blip r:embed="rId17"/>
          <a:srcRect l="41783" t="22911" r="45182" b="54613"/>
          <a:stretch>
            <a:fillRect/>
          </a:stretch>
        </p:blipFill>
        <p:spPr bwMode="auto">
          <a:xfrm>
            <a:off x="11219473" y="2058540"/>
            <a:ext cx="165893" cy="221807"/>
          </a:xfrm>
          <a:prstGeom prst="rect">
            <a:avLst/>
          </a:prstGeom>
          <a:noFill/>
        </p:spPr>
      </p:pic>
      <p:pic>
        <p:nvPicPr>
          <p:cNvPr id="3096" name="Picture 24" descr="S:\Education\Resources\2016 resources\Images\New illustrations\Individual\Hyebin\04.jpg"/>
          <p:cNvPicPr>
            <a:picLocks noChangeAspect="1" noChangeArrowheads="1"/>
          </p:cNvPicPr>
          <p:nvPr/>
        </p:nvPicPr>
        <p:blipFill>
          <a:blip r:embed="rId18"/>
          <a:srcRect/>
          <a:stretch>
            <a:fillRect/>
          </a:stretch>
        </p:blipFill>
        <p:spPr bwMode="auto">
          <a:xfrm>
            <a:off x="2252090" y="5021033"/>
            <a:ext cx="312839" cy="1553239"/>
          </a:xfrm>
          <a:prstGeom prst="rect">
            <a:avLst/>
          </a:prstGeom>
          <a:noFill/>
        </p:spPr>
      </p:pic>
      <p:pic>
        <p:nvPicPr>
          <p:cNvPr id="3097" name="Picture 25" descr="S:\Education\Resources\2016 resources\Images\New illustrations\Individual\Hyebin\New\01.jpg"/>
          <p:cNvPicPr>
            <a:picLocks noChangeAspect="1" noChangeArrowheads="1"/>
          </p:cNvPicPr>
          <p:nvPr/>
        </p:nvPicPr>
        <p:blipFill>
          <a:blip r:embed="rId19"/>
          <a:srcRect/>
          <a:stretch>
            <a:fillRect/>
          </a:stretch>
        </p:blipFill>
        <p:spPr bwMode="auto">
          <a:xfrm>
            <a:off x="2564929" y="4955548"/>
            <a:ext cx="337191" cy="1557208"/>
          </a:xfrm>
          <a:prstGeom prst="rect">
            <a:avLst/>
          </a:prstGeom>
          <a:noFill/>
        </p:spPr>
      </p:pic>
      <p:pic>
        <p:nvPicPr>
          <p:cNvPr id="3098" name="Picture 26" descr="S:\Education\Resources\2016 resources\Images\New illustrations\Individual\Hyebin\08.jpg"/>
          <p:cNvPicPr>
            <a:picLocks noChangeAspect="1" noChangeArrowheads="1"/>
          </p:cNvPicPr>
          <p:nvPr/>
        </p:nvPicPr>
        <p:blipFill>
          <a:blip r:embed="rId20"/>
          <a:srcRect/>
          <a:stretch>
            <a:fillRect/>
          </a:stretch>
        </p:blipFill>
        <p:spPr bwMode="auto">
          <a:xfrm>
            <a:off x="2902120" y="5816608"/>
            <a:ext cx="398927" cy="696148"/>
          </a:xfrm>
          <a:prstGeom prst="rect">
            <a:avLst/>
          </a:prstGeom>
          <a:noFill/>
        </p:spPr>
      </p:pic>
      <p:pic>
        <p:nvPicPr>
          <p:cNvPr id="3099" name="Picture 27" descr="S:\Education\Resources\2016 resources\Images\New illustrations\Individual\Hyebin\12.jpg"/>
          <p:cNvPicPr>
            <a:picLocks noChangeAspect="1" noChangeArrowheads="1"/>
          </p:cNvPicPr>
          <p:nvPr/>
        </p:nvPicPr>
        <p:blipFill>
          <a:blip r:embed="rId21"/>
          <a:srcRect/>
          <a:stretch>
            <a:fillRect/>
          </a:stretch>
        </p:blipFill>
        <p:spPr bwMode="auto">
          <a:xfrm flipH="1">
            <a:off x="1981200" y="5734152"/>
            <a:ext cx="264155" cy="837322"/>
          </a:xfrm>
          <a:prstGeom prst="rect">
            <a:avLst/>
          </a:prstGeom>
          <a:noFill/>
        </p:spPr>
      </p:pic>
      <p:pic>
        <p:nvPicPr>
          <p:cNvPr id="3101" name="Picture 29" descr="Symbols, Religions, Faith, Christianity, Religious"/>
          <p:cNvPicPr>
            <a:picLocks noChangeAspect="1" noChangeArrowheads="1"/>
          </p:cNvPicPr>
          <p:nvPr/>
        </p:nvPicPr>
        <p:blipFill>
          <a:blip r:embed="rId22"/>
          <a:srcRect t="51240" b="22766"/>
          <a:stretch>
            <a:fillRect/>
          </a:stretch>
        </p:blipFill>
        <p:spPr bwMode="auto">
          <a:xfrm>
            <a:off x="7577093" y="5905421"/>
            <a:ext cx="1779633" cy="69245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1970" y="353083"/>
            <a:ext cx="7330069" cy="6092322"/>
          </a:xfrm>
          <a:ln w="76200">
            <a:solidFill>
              <a:srgbClr val="FFFF00"/>
            </a:solidFill>
          </a:ln>
        </p:spPr>
        <p:txBody>
          <a:bodyPr>
            <a:normAutofit fontScale="92500" lnSpcReduction="10000"/>
          </a:bodyPr>
          <a:lstStyle/>
          <a:p>
            <a:pPr algn="ctr"/>
            <a:r>
              <a:rPr lang="en-US" sz="4000" dirty="0">
                <a:solidFill>
                  <a:schemeClr val="tx1"/>
                </a:solidFill>
              </a:rPr>
              <a:t>‘The Ethiopians say that the gods have flat noses and are black, while the Thracians say that the gods have blues eyes and red hair… And if cattle or horses or lions had hands or could draw or sculpt like men can, then the </a:t>
            </a:r>
            <a:r>
              <a:rPr lang="en-US" sz="4000" b="1" dirty="0">
                <a:solidFill>
                  <a:schemeClr val="tx1"/>
                </a:solidFill>
              </a:rPr>
              <a:t>horses would draw their gods like horses</a:t>
            </a:r>
            <a:r>
              <a:rPr lang="en-US" sz="4000" dirty="0">
                <a:solidFill>
                  <a:schemeClr val="tx1"/>
                </a:solidFill>
              </a:rPr>
              <a:t>, cattle draw their gods like cattle, and both would depict the bodies of the gods in their own likeness.’</a:t>
            </a:r>
            <a:endParaRPr lang="en-GB" sz="4000" dirty="0">
              <a:solidFill>
                <a:schemeClr val="tx1"/>
              </a:solidFill>
            </a:endParaRPr>
          </a:p>
          <a:p>
            <a:pPr algn="ctr"/>
            <a:r>
              <a:rPr lang="en-US" sz="4000" dirty="0">
                <a:solidFill>
                  <a:schemeClr val="tx1"/>
                </a:solidFill>
              </a:rPr>
              <a:t>Xenophanes (570 – 475 BC)</a:t>
            </a:r>
            <a:endParaRPr lang="en-GB" sz="4000" dirty="0">
              <a:solidFill>
                <a:schemeClr val="tx1"/>
              </a:solidFill>
            </a:endParaRPr>
          </a:p>
          <a:p>
            <a:pPr algn="ctr"/>
            <a:endParaRPr lang="en-GB" dirty="0">
              <a:solidFill>
                <a:schemeClr val="tx1"/>
              </a:solidFill>
            </a:endParaRPr>
          </a:p>
        </p:txBody>
      </p:sp>
      <p:sp>
        <p:nvSpPr>
          <p:cNvPr id="3" name="TextBox 2"/>
          <p:cNvSpPr txBox="1"/>
          <p:nvPr/>
        </p:nvSpPr>
        <p:spPr>
          <a:xfrm>
            <a:off x="7939668" y="4842291"/>
            <a:ext cx="3902927" cy="1569660"/>
          </a:xfrm>
          <a:prstGeom prst="rect">
            <a:avLst/>
          </a:prstGeom>
          <a:noFill/>
          <a:ln w="76200">
            <a:solidFill>
              <a:srgbClr val="FFC000"/>
            </a:solidFill>
          </a:ln>
        </p:spPr>
        <p:txBody>
          <a:bodyPr wrap="square" rtlCol="0">
            <a:spAutoFit/>
          </a:bodyPr>
          <a:lstStyle/>
          <a:p>
            <a:pPr algn="ctr"/>
            <a:r>
              <a:rPr lang="en-GB" sz="3200" b="1" dirty="0"/>
              <a:t>What does this reveal about Humanist beliefs?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F178-26E4-4B24-AD89-31AC3B6D3E32}"/>
              </a:ext>
            </a:extLst>
          </p:cNvPr>
          <p:cNvSpPr>
            <a:spLocks noGrp="1"/>
          </p:cNvSpPr>
          <p:nvPr>
            <p:ph type="ctrTitle"/>
          </p:nvPr>
        </p:nvSpPr>
        <p:spPr>
          <a:xfrm>
            <a:off x="1561708" y="2091263"/>
            <a:ext cx="9068586" cy="1566337"/>
          </a:xfrm>
        </p:spPr>
        <p:txBody>
          <a:bodyPr>
            <a:normAutofit fontScale="90000"/>
          </a:bodyPr>
          <a:lstStyle/>
          <a:p>
            <a:r>
              <a:rPr lang="en-GB" sz="6600" b="1" u="sng" dirty="0"/>
              <a:t>Do humanists have rules to follow?</a:t>
            </a:r>
          </a:p>
        </p:txBody>
      </p:sp>
      <p:sp>
        <p:nvSpPr>
          <p:cNvPr id="3" name="Subtitle 2">
            <a:extLst>
              <a:ext uri="{FF2B5EF4-FFF2-40B4-BE49-F238E27FC236}">
                <a16:creationId xmlns:a16="http://schemas.microsoft.com/office/drawing/2014/main" id="{9595F505-6D1E-479B-BED7-9B2DEEC9BF4A}"/>
              </a:ext>
            </a:extLst>
          </p:cNvPr>
          <p:cNvSpPr>
            <a:spLocks noGrp="1"/>
          </p:cNvSpPr>
          <p:nvPr>
            <p:ph type="subTitle" idx="1"/>
          </p:nvPr>
        </p:nvSpPr>
        <p:spPr>
          <a:xfrm>
            <a:off x="1559446" y="3849511"/>
            <a:ext cx="5213887" cy="1566337"/>
          </a:xfrm>
          <a:noFill/>
          <a:ln w="76200">
            <a:solidFill>
              <a:schemeClr val="accent1"/>
            </a:solidFill>
          </a:ln>
        </p:spPr>
        <p:txBody>
          <a:bodyPr>
            <a:noAutofit/>
          </a:bodyPr>
          <a:lstStyle/>
          <a:p>
            <a:r>
              <a:rPr lang="en-GB" sz="2000" b="1" u="sng" dirty="0"/>
              <a:t>Learning outcomes</a:t>
            </a:r>
            <a:r>
              <a:rPr lang="en-GB" sz="2000" dirty="0"/>
              <a:t>:</a:t>
            </a:r>
          </a:p>
          <a:p>
            <a:r>
              <a:rPr lang="en-GB" sz="2000" dirty="0">
                <a:solidFill>
                  <a:srgbClr val="FF0000"/>
                </a:solidFill>
              </a:rPr>
              <a:t>To </a:t>
            </a:r>
            <a:r>
              <a:rPr lang="en-GB" sz="2000" b="1" dirty="0">
                <a:solidFill>
                  <a:srgbClr val="FF0000"/>
                </a:solidFill>
              </a:rPr>
              <a:t>describe </a:t>
            </a:r>
            <a:r>
              <a:rPr lang="en-GB" sz="2000" dirty="0">
                <a:solidFill>
                  <a:srgbClr val="FF0000"/>
                </a:solidFill>
              </a:rPr>
              <a:t>school rules</a:t>
            </a:r>
          </a:p>
          <a:p>
            <a:r>
              <a:rPr lang="en-GB" sz="2000" dirty="0">
                <a:solidFill>
                  <a:srgbClr val="00B050"/>
                </a:solidFill>
              </a:rPr>
              <a:t>To </a:t>
            </a:r>
            <a:r>
              <a:rPr lang="en-GB" sz="2000" b="1" dirty="0">
                <a:solidFill>
                  <a:srgbClr val="00B050"/>
                </a:solidFill>
              </a:rPr>
              <a:t>explain</a:t>
            </a:r>
            <a:r>
              <a:rPr lang="en-GB" sz="2000" dirty="0">
                <a:solidFill>
                  <a:srgbClr val="00B050"/>
                </a:solidFill>
              </a:rPr>
              <a:t> reasons schools have rules</a:t>
            </a:r>
          </a:p>
          <a:p>
            <a:r>
              <a:rPr lang="en-GB" sz="2000" dirty="0">
                <a:solidFill>
                  <a:srgbClr val="7030A0"/>
                </a:solidFill>
              </a:rPr>
              <a:t>To </a:t>
            </a:r>
            <a:r>
              <a:rPr lang="en-GB" sz="2000" b="1" dirty="0">
                <a:solidFill>
                  <a:srgbClr val="7030A0"/>
                </a:solidFill>
              </a:rPr>
              <a:t>evaluate </a:t>
            </a:r>
            <a:r>
              <a:rPr lang="en-GB" sz="2000" dirty="0">
                <a:solidFill>
                  <a:srgbClr val="7030A0"/>
                </a:solidFill>
              </a:rPr>
              <a:t>if humanists have rules to follow</a:t>
            </a:r>
            <a:endParaRPr lang="en-GB" sz="2000" b="1" dirty="0">
              <a:solidFill>
                <a:srgbClr val="7030A0"/>
              </a:solidFill>
            </a:endParaRPr>
          </a:p>
        </p:txBody>
      </p:sp>
      <p:sp>
        <p:nvSpPr>
          <p:cNvPr id="4" name="TextBox 3">
            <a:extLst>
              <a:ext uri="{FF2B5EF4-FFF2-40B4-BE49-F238E27FC236}">
                <a16:creationId xmlns:a16="http://schemas.microsoft.com/office/drawing/2014/main" id="{56BAEB3F-9530-4321-9CB5-B30ACF21B0FC}"/>
              </a:ext>
            </a:extLst>
          </p:cNvPr>
          <p:cNvSpPr txBox="1"/>
          <p:nvPr/>
        </p:nvSpPr>
        <p:spPr>
          <a:xfrm>
            <a:off x="7213600" y="3846188"/>
            <a:ext cx="3416694" cy="1569660"/>
          </a:xfrm>
          <a:prstGeom prst="rect">
            <a:avLst/>
          </a:prstGeom>
          <a:noFill/>
          <a:ln w="76200">
            <a:solidFill>
              <a:schemeClr val="accent1"/>
            </a:solidFill>
          </a:ln>
        </p:spPr>
        <p:txBody>
          <a:bodyPr wrap="square" rtlCol="0">
            <a:spAutoFit/>
          </a:bodyPr>
          <a:lstStyle/>
          <a:p>
            <a:pPr algn="ctr"/>
            <a:r>
              <a:rPr lang="en-GB" sz="3200" b="1" u="sng" dirty="0"/>
              <a:t>Starter:</a:t>
            </a:r>
          </a:p>
          <a:p>
            <a:pPr algn="ctr"/>
            <a:r>
              <a:rPr lang="en-GB" sz="3200" dirty="0"/>
              <a:t>Why do we have rules?</a:t>
            </a:r>
          </a:p>
        </p:txBody>
      </p:sp>
    </p:spTree>
    <p:extLst>
      <p:ext uri="{BB962C8B-B14F-4D97-AF65-F5344CB8AC3E}">
        <p14:creationId xmlns:p14="http://schemas.microsoft.com/office/powerpoint/2010/main" val="3301362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13644" y="1049867"/>
            <a:ext cx="4826001" cy="4927600"/>
          </a:xfrm>
          <a:ln w="76200">
            <a:solidFill>
              <a:schemeClr val="accent1"/>
            </a:solidFill>
          </a:ln>
        </p:spPr>
        <p:txBody>
          <a:bodyPr>
            <a:normAutofit/>
          </a:bodyPr>
          <a:lstStyle/>
          <a:p>
            <a:pPr marL="457200" indent="-457200" algn="ctr"/>
            <a:endParaRPr lang="en-GB" sz="4000" dirty="0">
              <a:solidFill>
                <a:schemeClr val="tx1"/>
              </a:solidFill>
            </a:endParaRPr>
          </a:p>
          <a:p>
            <a:pPr marL="457200" indent="-457200" algn="ctr"/>
            <a:r>
              <a:rPr lang="en-GB" sz="4000" dirty="0">
                <a:solidFill>
                  <a:schemeClr val="tx1"/>
                </a:solidFill>
              </a:rPr>
              <a:t>What would happen without any rules?</a:t>
            </a:r>
          </a:p>
          <a:p>
            <a:pPr marL="457200" indent="-457200" algn="ctr"/>
            <a:r>
              <a:rPr lang="en-GB" sz="4000" dirty="0">
                <a:solidFill>
                  <a:schemeClr val="tx1"/>
                </a:solidFill>
              </a:rPr>
              <a:t>Imagine there were no school rules.</a:t>
            </a:r>
          </a:p>
          <a:p>
            <a:pPr marL="457200" indent="-457200" algn="ctr"/>
            <a:r>
              <a:rPr lang="en-GB" sz="4000" dirty="0">
                <a:solidFill>
                  <a:schemeClr val="tx1"/>
                </a:solidFill>
              </a:rPr>
              <a:t>What would happen?</a:t>
            </a:r>
          </a:p>
          <a:p>
            <a:pPr marL="342900" indent="-342900" algn="ctr">
              <a:buFont typeface="Arial"/>
              <a:buChar char="•"/>
            </a:pPr>
            <a:endParaRPr lang="en-US" sz="4000" dirty="0">
              <a:solidFill>
                <a:schemeClr val="tx1"/>
              </a:solidFill>
            </a:endParaRPr>
          </a:p>
          <a:p>
            <a:pPr marL="342900" indent="-342900" algn="ctr">
              <a:buFont typeface="Arial"/>
              <a:buChar char="•"/>
            </a:pPr>
            <a:endParaRPr lang="en-US" sz="4000"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0519" y="1663031"/>
            <a:ext cx="6287273" cy="4927600"/>
          </a:xfrm>
          <a:ln w="76200">
            <a:solidFill>
              <a:schemeClr val="accent1"/>
            </a:solidFill>
          </a:ln>
        </p:spPr>
        <p:txBody>
          <a:bodyPr>
            <a:normAutofit fontScale="85000" lnSpcReduction="20000"/>
          </a:bodyPr>
          <a:lstStyle/>
          <a:p>
            <a:pPr marL="514350" indent="-514350">
              <a:buFont typeface="+mj-lt"/>
              <a:buAutoNum type="arabicParenR"/>
            </a:pPr>
            <a:r>
              <a:rPr lang="en-US" b="1" dirty="0">
                <a:solidFill>
                  <a:schemeClr val="tx1"/>
                </a:solidFill>
              </a:rPr>
              <a:t> Don’t put your elbows on the table</a:t>
            </a:r>
            <a:endParaRPr lang="en-GB" b="1" dirty="0">
              <a:solidFill>
                <a:schemeClr val="tx1"/>
              </a:solidFill>
            </a:endParaRPr>
          </a:p>
          <a:p>
            <a:pPr marL="514350" indent="-514350">
              <a:buFont typeface="+mj-lt"/>
              <a:buAutoNum type="arabicParenR"/>
            </a:pPr>
            <a:r>
              <a:rPr lang="en-US" b="1" dirty="0">
                <a:solidFill>
                  <a:schemeClr val="tx1"/>
                </a:solidFill>
              </a:rPr>
              <a:t> Don’t steal</a:t>
            </a:r>
            <a:endParaRPr lang="en-GB" b="1" dirty="0">
              <a:solidFill>
                <a:schemeClr val="tx1"/>
              </a:solidFill>
            </a:endParaRPr>
          </a:p>
          <a:p>
            <a:pPr marL="514350" indent="-514350">
              <a:buFont typeface="+mj-lt"/>
              <a:buAutoNum type="arabicParenR"/>
            </a:pPr>
            <a:r>
              <a:rPr lang="en-US" b="1" dirty="0">
                <a:solidFill>
                  <a:schemeClr val="tx1"/>
                </a:solidFill>
              </a:rPr>
              <a:t> Pray every day</a:t>
            </a:r>
            <a:endParaRPr lang="en-GB" b="1" dirty="0">
              <a:solidFill>
                <a:schemeClr val="tx1"/>
              </a:solidFill>
            </a:endParaRPr>
          </a:p>
          <a:p>
            <a:pPr marL="514350" indent="-514350">
              <a:buFont typeface="+mj-lt"/>
              <a:buAutoNum type="arabicParenR"/>
            </a:pPr>
            <a:r>
              <a:rPr lang="en-US" b="1" dirty="0">
                <a:solidFill>
                  <a:schemeClr val="tx1"/>
                </a:solidFill>
              </a:rPr>
              <a:t> Don’t run in the corridor</a:t>
            </a:r>
            <a:endParaRPr lang="en-GB" b="1" dirty="0">
              <a:solidFill>
                <a:schemeClr val="tx1"/>
              </a:solidFill>
            </a:endParaRPr>
          </a:p>
          <a:p>
            <a:pPr marL="514350" indent="-514350">
              <a:buFont typeface="+mj-lt"/>
              <a:buAutoNum type="arabicParenR"/>
            </a:pPr>
            <a:r>
              <a:rPr lang="en-US" b="1" dirty="0">
                <a:solidFill>
                  <a:schemeClr val="tx1"/>
                </a:solidFill>
              </a:rPr>
              <a:t> Keep the Sabbath day holy</a:t>
            </a:r>
            <a:endParaRPr lang="en-GB" b="1" dirty="0">
              <a:solidFill>
                <a:schemeClr val="tx1"/>
              </a:solidFill>
            </a:endParaRPr>
          </a:p>
          <a:p>
            <a:pPr marL="514350" indent="-514350">
              <a:buFont typeface="+mj-lt"/>
              <a:buAutoNum type="arabicParenR"/>
            </a:pPr>
            <a:r>
              <a:rPr lang="en-US" b="1" dirty="0">
                <a:solidFill>
                  <a:schemeClr val="tx1"/>
                </a:solidFill>
              </a:rPr>
              <a:t> Don’t break the speed limit</a:t>
            </a:r>
            <a:endParaRPr lang="en-GB" b="1" dirty="0">
              <a:solidFill>
                <a:schemeClr val="tx1"/>
              </a:solidFill>
            </a:endParaRPr>
          </a:p>
          <a:p>
            <a:pPr marL="514350" indent="-514350">
              <a:buFont typeface="+mj-lt"/>
              <a:buAutoNum type="arabicParenR"/>
            </a:pPr>
            <a:r>
              <a:rPr lang="en-US" b="1" dirty="0">
                <a:solidFill>
                  <a:schemeClr val="tx1"/>
                </a:solidFill>
              </a:rPr>
              <a:t> Put your hand up before you speak</a:t>
            </a:r>
            <a:endParaRPr lang="en-GB" b="1" dirty="0">
              <a:solidFill>
                <a:schemeClr val="tx1"/>
              </a:solidFill>
            </a:endParaRPr>
          </a:p>
          <a:p>
            <a:pPr marL="514350" indent="-514350">
              <a:buFont typeface="+mj-lt"/>
              <a:buAutoNum type="arabicParenR"/>
            </a:pPr>
            <a:r>
              <a:rPr lang="en-US" b="1" dirty="0">
                <a:solidFill>
                  <a:schemeClr val="tx1"/>
                </a:solidFill>
              </a:rPr>
              <a:t> Always tell the truth</a:t>
            </a:r>
            <a:endParaRPr lang="en-GB" b="1" dirty="0">
              <a:solidFill>
                <a:schemeClr val="tx1"/>
              </a:solidFill>
            </a:endParaRPr>
          </a:p>
          <a:p>
            <a:pPr marL="514350" indent="-514350">
              <a:buFont typeface="+mj-lt"/>
              <a:buAutoNum type="arabicParenR"/>
            </a:pPr>
            <a:r>
              <a:rPr lang="en-US" b="1" dirty="0">
                <a:solidFill>
                  <a:schemeClr val="tx1"/>
                </a:solidFill>
              </a:rPr>
              <a:t> Don’t be late</a:t>
            </a:r>
            <a:endParaRPr lang="en-GB" b="1" dirty="0">
              <a:solidFill>
                <a:schemeClr val="tx1"/>
              </a:solidFill>
            </a:endParaRPr>
          </a:p>
          <a:p>
            <a:pPr marL="514350" indent="-514350">
              <a:buFont typeface="+mj-lt"/>
              <a:buAutoNum type="arabicParenR"/>
            </a:pPr>
            <a:r>
              <a:rPr lang="en-US" b="1" dirty="0">
                <a:solidFill>
                  <a:schemeClr val="tx1"/>
                </a:solidFill>
              </a:rPr>
              <a:t> Do not eat the meat from a pig</a:t>
            </a:r>
            <a:endParaRPr lang="en-GB" b="1" dirty="0">
              <a:solidFill>
                <a:schemeClr val="tx1"/>
              </a:solidFill>
            </a:endParaRPr>
          </a:p>
          <a:p>
            <a:pPr marL="514350" indent="-514350">
              <a:buFont typeface="+mj-lt"/>
              <a:buAutoNum type="arabicParenR"/>
            </a:pPr>
            <a:r>
              <a:rPr lang="en-US" b="1" dirty="0">
                <a:solidFill>
                  <a:schemeClr val="tx1"/>
                </a:solidFill>
              </a:rPr>
              <a:t> Don’t be jealous</a:t>
            </a:r>
          </a:p>
          <a:p>
            <a:pPr marL="514350" indent="-514350">
              <a:buFont typeface="+mj-lt"/>
              <a:buAutoNum type="arabicParenR"/>
            </a:pPr>
            <a:r>
              <a:rPr lang="en-US" b="1" dirty="0">
                <a:solidFill>
                  <a:schemeClr val="tx1"/>
                </a:solidFill>
              </a:rPr>
              <a:t> Always be kind to other people</a:t>
            </a:r>
            <a:endParaRPr lang="en-GB" b="1" dirty="0">
              <a:solidFill>
                <a:schemeClr val="tx1"/>
              </a:solidFill>
            </a:endParaRPr>
          </a:p>
          <a:p>
            <a:pPr marL="457200" indent="-457200">
              <a:buFont typeface="Arial"/>
              <a:buChar char="•"/>
            </a:pPr>
            <a:endParaRPr lang="en-GB" b="1" dirty="0">
              <a:solidFill>
                <a:schemeClr val="tx1"/>
              </a:solidFill>
            </a:endParaRPr>
          </a:p>
          <a:p>
            <a:pPr marL="342900" indent="-342900">
              <a:buFont typeface="Arial"/>
              <a:buChar char="•"/>
            </a:pPr>
            <a:endParaRPr lang="en-US" b="1" dirty="0">
              <a:solidFill>
                <a:schemeClr val="tx1"/>
              </a:solidFill>
            </a:endParaRPr>
          </a:p>
          <a:p>
            <a:pPr marL="342900" indent="-342900">
              <a:buFont typeface="Arial"/>
              <a:buChar char="•"/>
            </a:pPr>
            <a:endParaRPr lang="en-US" b="1" dirty="0">
              <a:solidFill>
                <a:schemeClr val="tx1"/>
              </a:solidFill>
            </a:endParaRPr>
          </a:p>
        </p:txBody>
      </p:sp>
      <p:sp>
        <p:nvSpPr>
          <p:cNvPr id="3" name="Title 2"/>
          <p:cNvSpPr>
            <a:spLocks noGrp="1"/>
          </p:cNvSpPr>
          <p:nvPr>
            <p:ph type="title"/>
          </p:nvPr>
        </p:nvSpPr>
        <p:spPr>
          <a:xfrm>
            <a:off x="609600" y="267369"/>
            <a:ext cx="10972800" cy="1451703"/>
          </a:xfrm>
        </p:spPr>
        <p:txBody>
          <a:bodyPr/>
          <a:lstStyle/>
          <a:p>
            <a:pPr algn="ctr"/>
            <a:r>
              <a:rPr lang="en-GB" dirty="0">
                <a:solidFill>
                  <a:schemeClr val="tx1"/>
                </a:solidFill>
                <a:latin typeface="+mj-lt"/>
              </a:rPr>
              <a:t>Which rules do you agree and disagree with? Why?</a:t>
            </a:r>
          </a:p>
        </p:txBody>
      </p:sp>
      <p:pic>
        <p:nvPicPr>
          <p:cNvPr id="20481" name="Picture 1" descr="S:\Education\Resources\2016 resources\Images\New illustrations\Individual\Hyebin\New\new21.jpg"/>
          <p:cNvPicPr>
            <a:picLocks noChangeAspect="1" noChangeArrowheads="1"/>
          </p:cNvPicPr>
          <p:nvPr/>
        </p:nvPicPr>
        <p:blipFill>
          <a:blip r:embed="rId2"/>
          <a:srcRect/>
          <a:stretch>
            <a:fillRect/>
          </a:stretch>
        </p:blipFill>
        <p:spPr bwMode="auto">
          <a:xfrm>
            <a:off x="7219275" y="1199735"/>
            <a:ext cx="4363125" cy="3451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1634F153-36A7-4114-8EF5-578B93354ACD}"/>
              </a:ext>
            </a:extLst>
          </p:cNvPr>
          <p:cNvSpPr txBox="1"/>
          <p:nvPr/>
        </p:nvSpPr>
        <p:spPr>
          <a:xfrm>
            <a:off x="6832521" y="4750324"/>
            <a:ext cx="5136631" cy="1815882"/>
          </a:xfrm>
          <a:prstGeom prst="rect">
            <a:avLst/>
          </a:prstGeom>
          <a:noFill/>
          <a:ln w="76200">
            <a:solidFill>
              <a:schemeClr val="accent1"/>
            </a:solidFill>
          </a:ln>
        </p:spPr>
        <p:txBody>
          <a:bodyPr wrap="square" rtlCol="0">
            <a:spAutoFit/>
          </a:bodyPr>
          <a:lstStyle/>
          <a:p>
            <a:pPr algn="ctr"/>
            <a:r>
              <a:rPr lang="en-GB" sz="2800" b="1" u="sng" dirty="0"/>
              <a:t>Challenge!</a:t>
            </a:r>
          </a:p>
          <a:p>
            <a:pPr algn="ctr"/>
            <a:r>
              <a:rPr lang="en-GB" sz="2800" dirty="0"/>
              <a:t>What rules from the list may a religious person follow? Why?</a:t>
            </a:r>
          </a:p>
        </p:txBody>
      </p:sp>
    </p:spTree>
    <p:extLst>
      <p:ext uri="{BB962C8B-B14F-4D97-AF65-F5344CB8AC3E}">
        <p14:creationId xmlns:p14="http://schemas.microsoft.com/office/powerpoint/2010/main" val="3488373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2476" y="334265"/>
            <a:ext cx="7708901" cy="6189470"/>
          </a:xfrm>
        </p:spPr>
        <p:txBody>
          <a:bodyPr>
            <a:normAutofit lnSpcReduction="10000"/>
          </a:bodyPr>
          <a:lstStyle/>
          <a:p>
            <a:pPr marL="514350" indent="-514350">
              <a:buFont typeface="+mj-lt"/>
              <a:buAutoNum type="arabicParenR"/>
            </a:pPr>
            <a:r>
              <a:rPr lang="en-GB" dirty="0">
                <a:solidFill>
                  <a:schemeClr val="tx1"/>
                </a:solidFill>
              </a:rPr>
              <a:t>Where do the rules come from?</a:t>
            </a:r>
          </a:p>
          <a:p>
            <a:pPr marL="514350" indent="-514350">
              <a:buFont typeface="+mj-lt"/>
              <a:buAutoNum type="arabicParenR"/>
            </a:pPr>
            <a:r>
              <a:rPr lang="en-GB" dirty="0">
                <a:solidFill>
                  <a:schemeClr val="tx1"/>
                </a:solidFill>
              </a:rPr>
              <a:t>Why do we have these rules?</a:t>
            </a:r>
          </a:p>
          <a:p>
            <a:pPr marL="514350" indent="-514350">
              <a:buFont typeface="+mj-lt"/>
              <a:buAutoNum type="arabicParenR"/>
            </a:pPr>
            <a:r>
              <a:rPr lang="en-GB" dirty="0">
                <a:solidFill>
                  <a:schemeClr val="tx1"/>
                </a:solidFill>
              </a:rPr>
              <a:t>Which of the rules do you feel are the most important and why? Are they good rules or not?</a:t>
            </a:r>
          </a:p>
          <a:p>
            <a:pPr marL="514350" indent="-514350">
              <a:buFont typeface="+mj-lt"/>
              <a:buAutoNum type="arabicParenR"/>
            </a:pPr>
            <a:r>
              <a:rPr lang="en-GB" dirty="0">
                <a:solidFill>
                  <a:schemeClr val="tx1"/>
                </a:solidFill>
              </a:rPr>
              <a:t>Is it </a:t>
            </a:r>
            <a:r>
              <a:rPr lang="en-US" dirty="0">
                <a:solidFill>
                  <a:schemeClr val="tx1"/>
                </a:solidFill>
              </a:rPr>
              <a:t>OK to break any of those rules sometimes</a:t>
            </a:r>
            <a:r>
              <a:rPr lang="en-GB" dirty="0">
                <a:solidFill>
                  <a:schemeClr val="tx1"/>
                </a:solidFill>
              </a:rPr>
              <a:t>?</a:t>
            </a:r>
          </a:p>
          <a:p>
            <a:pPr lvl="0"/>
            <a:r>
              <a:rPr lang="en-US" dirty="0">
                <a:solidFill>
                  <a:schemeClr val="tx1"/>
                </a:solidFill>
              </a:rPr>
              <a:t>	Order the rules on this scale:</a:t>
            </a:r>
          </a:p>
          <a:p>
            <a:pPr lvl="0"/>
            <a:endParaRPr lang="en-US" dirty="0">
              <a:solidFill>
                <a:schemeClr val="tx1"/>
              </a:solidFill>
            </a:endParaRPr>
          </a:p>
          <a:p>
            <a:pPr lvl="0"/>
            <a:r>
              <a:rPr lang="en-US" b="1" dirty="0">
                <a:solidFill>
                  <a:schemeClr val="tx1"/>
                </a:solidFill>
              </a:rPr>
              <a:t>Must never be broken</a:t>
            </a:r>
            <a:r>
              <a:rPr lang="en-US" dirty="0">
                <a:solidFill>
                  <a:schemeClr val="tx1"/>
                </a:solidFill>
              </a:rPr>
              <a:t>			</a:t>
            </a:r>
            <a:r>
              <a:rPr lang="en-US" b="1" dirty="0">
                <a:solidFill>
                  <a:schemeClr val="tx1"/>
                </a:solidFill>
              </a:rPr>
              <a:t>OK to break</a:t>
            </a:r>
          </a:p>
          <a:p>
            <a:pPr lvl="0"/>
            <a:endParaRPr lang="en-US" dirty="0"/>
          </a:p>
          <a:p>
            <a:pPr lvl="0"/>
            <a:endParaRPr lang="en-US" dirty="0"/>
          </a:p>
          <a:p>
            <a:pPr lvl="0" algn="ctr"/>
            <a:r>
              <a:rPr lang="en-US" b="1" u="sng" dirty="0">
                <a:solidFill>
                  <a:srgbClr val="7030A0"/>
                </a:solidFill>
              </a:rPr>
              <a:t>Challenge!</a:t>
            </a:r>
          </a:p>
          <a:p>
            <a:pPr lvl="0" algn="ctr"/>
            <a:r>
              <a:rPr lang="en-US" b="1" dirty="0">
                <a:solidFill>
                  <a:srgbClr val="7030A0"/>
                </a:solidFill>
              </a:rPr>
              <a:t>Reorder the rules according to how easy they are to follow</a:t>
            </a:r>
            <a:r>
              <a:rPr lang="en-GB" b="1" dirty="0">
                <a:solidFill>
                  <a:srgbClr val="7030A0"/>
                </a:solidFill>
              </a:rPr>
              <a:t>.</a:t>
            </a:r>
          </a:p>
          <a:p>
            <a:pPr marL="342900" indent="-342900">
              <a:buFont typeface="Arial"/>
              <a:buChar char="•"/>
            </a:pPr>
            <a:endParaRPr lang="en-US" dirty="0"/>
          </a:p>
          <a:p>
            <a:pPr marL="342900" indent="-342900">
              <a:buFont typeface="Arial"/>
              <a:buChar char="•"/>
            </a:pPr>
            <a:endParaRPr lang="en-US" dirty="0"/>
          </a:p>
        </p:txBody>
      </p:sp>
      <p:cxnSp>
        <p:nvCxnSpPr>
          <p:cNvPr id="5" name="Straight Arrow Connector 4"/>
          <p:cNvCxnSpPr/>
          <p:nvPr/>
        </p:nvCxnSpPr>
        <p:spPr>
          <a:xfrm>
            <a:off x="252477" y="4731512"/>
            <a:ext cx="7708900" cy="0"/>
          </a:xfrm>
          <a:prstGeom prst="straightConnector1">
            <a:avLst/>
          </a:prstGeom>
          <a:ln w="76200">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 Placeholder 1">
            <a:extLst>
              <a:ext uri="{FF2B5EF4-FFF2-40B4-BE49-F238E27FC236}">
                <a16:creationId xmlns:a16="http://schemas.microsoft.com/office/drawing/2014/main" id="{BB388235-85AE-4AE3-A06A-EAF17A60C217}"/>
              </a:ext>
            </a:extLst>
          </p:cNvPr>
          <p:cNvSpPr txBox="1">
            <a:spLocks/>
          </p:cNvSpPr>
          <p:nvPr/>
        </p:nvSpPr>
        <p:spPr>
          <a:xfrm>
            <a:off x="7961377" y="334265"/>
            <a:ext cx="4230623" cy="6285669"/>
          </a:xfrm>
          <a:prstGeom prst="rect">
            <a:avLst/>
          </a:prstGeom>
          <a:solidFill>
            <a:schemeClr val="bg2"/>
          </a:solidFill>
          <a:ln w="76200">
            <a:solidFill>
              <a:schemeClr val="accent1"/>
            </a:solidFill>
          </a:ln>
        </p:spPr>
        <p:txBody>
          <a:bodyPr vert="horz" lIns="91440" tIns="45720" rIns="91440" bIns="45720" rtlCol="0" anchor="t" anchorCtr="0">
            <a:normAutofit fontScale="85000" lnSpcReduction="20000"/>
          </a:bodyPr>
          <a:lstStyle>
            <a:lvl1pPr marL="0" indent="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None/>
              <a:defRPr sz="2800" b="0" i="0" kern="1200" baseline="0">
                <a:solidFill>
                  <a:schemeClr val="tx1">
                    <a:lumMod val="50000"/>
                    <a:lumOff val="50000"/>
                  </a:schemeClr>
                </a:solidFill>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pPr marL="514350" indent="-514350">
              <a:buFont typeface="+mj-lt"/>
              <a:buAutoNum type="arabicParenR"/>
            </a:pPr>
            <a:r>
              <a:rPr lang="en-US" b="1">
                <a:solidFill>
                  <a:schemeClr val="tx1"/>
                </a:solidFill>
              </a:rPr>
              <a:t> Don’t put your elbows on the table</a:t>
            </a:r>
            <a:endParaRPr lang="en-GB" b="1">
              <a:solidFill>
                <a:schemeClr val="tx1"/>
              </a:solidFill>
            </a:endParaRPr>
          </a:p>
          <a:p>
            <a:pPr marL="514350" indent="-514350">
              <a:buFont typeface="+mj-lt"/>
              <a:buAutoNum type="arabicParenR"/>
            </a:pPr>
            <a:r>
              <a:rPr lang="en-US" b="1">
                <a:solidFill>
                  <a:schemeClr val="tx1"/>
                </a:solidFill>
              </a:rPr>
              <a:t> Don’t steal</a:t>
            </a:r>
            <a:endParaRPr lang="en-GB" b="1">
              <a:solidFill>
                <a:schemeClr val="tx1"/>
              </a:solidFill>
            </a:endParaRPr>
          </a:p>
          <a:p>
            <a:pPr marL="514350" indent="-514350">
              <a:buFont typeface="+mj-lt"/>
              <a:buAutoNum type="arabicParenR"/>
            </a:pPr>
            <a:r>
              <a:rPr lang="en-US" b="1">
                <a:solidFill>
                  <a:schemeClr val="tx1"/>
                </a:solidFill>
              </a:rPr>
              <a:t> Pray every day</a:t>
            </a:r>
            <a:endParaRPr lang="en-GB" b="1">
              <a:solidFill>
                <a:schemeClr val="tx1"/>
              </a:solidFill>
            </a:endParaRPr>
          </a:p>
          <a:p>
            <a:pPr marL="514350" indent="-514350">
              <a:buFont typeface="+mj-lt"/>
              <a:buAutoNum type="arabicParenR"/>
            </a:pPr>
            <a:r>
              <a:rPr lang="en-US" b="1">
                <a:solidFill>
                  <a:schemeClr val="tx1"/>
                </a:solidFill>
              </a:rPr>
              <a:t> Don’t run in the corridor</a:t>
            </a:r>
            <a:endParaRPr lang="en-GB" b="1">
              <a:solidFill>
                <a:schemeClr val="tx1"/>
              </a:solidFill>
            </a:endParaRPr>
          </a:p>
          <a:p>
            <a:pPr marL="514350" indent="-514350">
              <a:buFont typeface="+mj-lt"/>
              <a:buAutoNum type="arabicParenR"/>
            </a:pPr>
            <a:r>
              <a:rPr lang="en-US" b="1">
                <a:solidFill>
                  <a:schemeClr val="tx1"/>
                </a:solidFill>
              </a:rPr>
              <a:t> Keep the Sabbath day holy</a:t>
            </a:r>
            <a:endParaRPr lang="en-GB" b="1">
              <a:solidFill>
                <a:schemeClr val="tx1"/>
              </a:solidFill>
            </a:endParaRPr>
          </a:p>
          <a:p>
            <a:pPr marL="514350" indent="-514350">
              <a:buFont typeface="+mj-lt"/>
              <a:buAutoNum type="arabicParenR"/>
            </a:pPr>
            <a:r>
              <a:rPr lang="en-US" b="1">
                <a:solidFill>
                  <a:schemeClr val="tx1"/>
                </a:solidFill>
              </a:rPr>
              <a:t> Don’t break the speed limit</a:t>
            </a:r>
            <a:endParaRPr lang="en-GB" b="1">
              <a:solidFill>
                <a:schemeClr val="tx1"/>
              </a:solidFill>
            </a:endParaRPr>
          </a:p>
          <a:p>
            <a:pPr marL="514350" indent="-514350">
              <a:buFont typeface="+mj-lt"/>
              <a:buAutoNum type="arabicParenR"/>
            </a:pPr>
            <a:r>
              <a:rPr lang="en-US" b="1">
                <a:solidFill>
                  <a:schemeClr val="tx1"/>
                </a:solidFill>
              </a:rPr>
              <a:t> Put your hand up before you speak</a:t>
            </a:r>
            <a:endParaRPr lang="en-GB" b="1">
              <a:solidFill>
                <a:schemeClr val="tx1"/>
              </a:solidFill>
            </a:endParaRPr>
          </a:p>
          <a:p>
            <a:pPr marL="514350" indent="-514350">
              <a:buFont typeface="+mj-lt"/>
              <a:buAutoNum type="arabicParenR"/>
            </a:pPr>
            <a:r>
              <a:rPr lang="en-US" b="1">
                <a:solidFill>
                  <a:schemeClr val="tx1"/>
                </a:solidFill>
              </a:rPr>
              <a:t> Always tell the truth</a:t>
            </a:r>
            <a:endParaRPr lang="en-GB" b="1">
              <a:solidFill>
                <a:schemeClr val="tx1"/>
              </a:solidFill>
            </a:endParaRPr>
          </a:p>
          <a:p>
            <a:pPr marL="514350" indent="-514350">
              <a:buFont typeface="+mj-lt"/>
              <a:buAutoNum type="arabicParenR"/>
            </a:pPr>
            <a:r>
              <a:rPr lang="en-US" b="1">
                <a:solidFill>
                  <a:schemeClr val="tx1"/>
                </a:solidFill>
              </a:rPr>
              <a:t> Don’t be late</a:t>
            </a:r>
            <a:endParaRPr lang="en-GB" b="1">
              <a:solidFill>
                <a:schemeClr val="tx1"/>
              </a:solidFill>
            </a:endParaRPr>
          </a:p>
          <a:p>
            <a:pPr marL="514350" indent="-514350">
              <a:buFont typeface="+mj-lt"/>
              <a:buAutoNum type="arabicParenR"/>
            </a:pPr>
            <a:r>
              <a:rPr lang="en-US" b="1">
                <a:solidFill>
                  <a:schemeClr val="tx1"/>
                </a:solidFill>
              </a:rPr>
              <a:t> Do not eat the meat from a pig</a:t>
            </a:r>
            <a:endParaRPr lang="en-GB" b="1">
              <a:solidFill>
                <a:schemeClr val="tx1"/>
              </a:solidFill>
            </a:endParaRPr>
          </a:p>
          <a:p>
            <a:pPr marL="514350" indent="-514350">
              <a:buFont typeface="+mj-lt"/>
              <a:buAutoNum type="arabicParenR"/>
            </a:pPr>
            <a:r>
              <a:rPr lang="en-US" b="1">
                <a:solidFill>
                  <a:schemeClr val="tx1"/>
                </a:solidFill>
              </a:rPr>
              <a:t> Don’t be jealous</a:t>
            </a:r>
          </a:p>
          <a:p>
            <a:pPr marL="514350" indent="-514350">
              <a:buFont typeface="+mj-lt"/>
              <a:buAutoNum type="arabicParenR"/>
            </a:pPr>
            <a:r>
              <a:rPr lang="en-US" b="1">
                <a:solidFill>
                  <a:schemeClr val="tx1"/>
                </a:solidFill>
              </a:rPr>
              <a:t> Always be kind to other people</a:t>
            </a:r>
            <a:endParaRPr lang="en-GB" b="1">
              <a:solidFill>
                <a:schemeClr val="tx1"/>
              </a:solidFill>
            </a:endParaRPr>
          </a:p>
          <a:p>
            <a:pPr marL="457200" indent="-457200">
              <a:buFont typeface="Arial"/>
              <a:buChar char="•"/>
            </a:pPr>
            <a:endParaRPr lang="en-GB" b="1">
              <a:solidFill>
                <a:schemeClr val="tx1"/>
              </a:solidFill>
            </a:endParaRPr>
          </a:p>
          <a:p>
            <a:pPr marL="342900" indent="-342900">
              <a:buFont typeface="Arial"/>
              <a:buChar char="•"/>
            </a:pPr>
            <a:endParaRPr lang="en-US" b="1">
              <a:solidFill>
                <a:schemeClr val="tx1"/>
              </a:solidFill>
            </a:endParaRPr>
          </a:p>
          <a:p>
            <a:pPr marL="342900" indent="-342900">
              <a:buFont typeface="Arial"/>
              <a:buChar char="•"/>
            </a:pPr>
            <a:endParaRPr lang="en-US" b="1" dirty="0">
              <a:solidFill>
                <a:schemeClr val="tx1"/>
              </a:solidFill>
            </a:endParaRPr>
          </a:p>
        </p:txBody>
      </p:sp>
    </p:spTree>
    <p:extLst>
      <p:ext uri="{BB962C8B-B14F-4D97-AF65-F5344CB8AC3E}">
        <p14:creationId xmlns:p14="http://schemas.microsoft.com/office/powerpoint/2010/main" val="1940333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08431" y="821596"/>
            <a:ext cx="7406641" cy="5676739"/>
          </a:xfrm>
          <a:ln w="76200">
            <a:solidFill>
              <a:schemeClr val="accent1"/>
            </a:solidFill>
          </a:ln>
        </p:spPr>
        <p:txBody>
          <a:bodyPr>
            <a:normAutofit/>
          </a:bodyPr>
          <a:lstStyle/>
          <a:p>
            <a:r>
              <a:rPr lang="en-US" b="1" u="sng" dirty="0">
                <a:solidFill>
                  <a:schemeClr val="tx1"/>
                </a:solidFill>
              </a:rPr>
              <a:t>Moral dilemma</a:t>
            </a:r>
            <a:r>
              <a:rPr lang="en-US" u="sng" dirty="0">
                <a:solidFill>
                  <a:schemeClr val="tx1"/>
                </a:solidFill>
              </a:rPr>
              <a:t>:</a:t>
            </a:r>
            <a:endParaRPr lang="en-GB" u="sng" dirty="0">
              <a:solidFill>
                <a:schemeClr val="tx1"/>
              </a:solidFill>
            </a:endParaRPr>
          </a:p>
          <a:p>
            <a:r>
              <a:rPr lang="en-US" dirty="0">
                <a:solidFill>
                  <a:schemeClr val="tx1"/>
                </a:solidFill>
              </a:rPr>
              <a:t>You are playing football with your friend at lunchtime when your friend leaves to go to the toilet. While he is gone, an older child comes over and asks you where your friend is. You know that the older child doesn’t like your friend and plans to hurt him. But you have also been told that it is wrong to lie. There are no teachers around to help.</a:t>
            </a:r>
          </a:p>
          <a:p>
            <a:r>
              <a:rPr lang="en-US" dirty="0">
                <a:solidFill>
                  <a:schemeClr val="accent2"/>
                </a:solidFill>
              </a:rPr>
              <a:t>Should you tell the truth and let your friend get hurt or lie to the older child?</a:t>
            </a:r>
          </a:p>
          <a:p>
            <a:pPr algn="ctr"/>
            <a:r>
              <a:rPr lang="en-US" b="1" u="sng" dirty="0">
                <a:solidFill>
                  <a:srgbClr val="7030A0"/>
                </a:solidFill>
              </a:rPr>
              <a:t>Challenge!</a:t>
            </a:r>
          </a:p>
          <a:p>
            <a:pPr algn="ctr"/>
            <a:r>
              <a:rPr lang="en-US" dirty="0">
                <a:solidFill>
                  <a:srgbClr val="7030A0"/>
                </a:solidFill>
              </a:rPr>
              <a:t>Are there times when lies are needed? Why?</a:t>
            </a:r>
          </a:p>
        </p:txBody>
      </p:sp>
      <p:sp>
        <p:nvSpPr>
          <p:cNvPr id="3" name="Title 2"/>
          <p:cNvSpPr>
            <a:spLocks noGrp="1"/>
          </p:cNvSpPr>
          <p:nvPr>
            <p:ph type="title"/>
          </p:nvPr>
        </p:nvSpPr>
        <p:spPr>
          <a:xfrm>
            <a:off x="609600" y="0"/>
            <a:ext cx="10972800" cy="902369"/>
          </a:xfrm>
        </p:spPr>
        <p:txBody>
          <a:bodyPr/>
          <a:lstStyle/>
          <a:p>
            <a:pPr algn="ctr"/>
            <a:r>
              <a:rPr lang="en-GB" dirty="0">
                <a:solidFill>
                  <a:schemeClr val="tx1"/>
                </a:solidFill>
                <a:latin typeface="+mj-lt"/>
              </a:rPr>
              <a:t>‘</a:t>
            </a:r>
            <a:r>
              <a:rPr lang="en-GB" b="1" u="sng" dirty="0">
                <a:solidFill>
                  <a:schemeClr val="tx1"/>
                </a:solidFill>
                <a:latin typeface="+mj-lt"/>
              </a:rPr>
              <a:t>You should never lie’</a:t>
            </a:r>
          </a:p>
        </p:txBody>
      </p:sp>
      <p:pic>
        <p:nvPicPr>
          <p:cNvPr id="18433" name="Picture 1" descr="S:\Education\Resources\2016 resources\Images\New illustrations\Individual\Hyebin\Right or Wrong\rw07.jpg"/>
          <p:cNvPicPr>
            <a:picLocks noChangeAspect="1" noChangeArrowheads="1"/>
          </p:cNvPicPr>
          <p:nvPr/>
        </p:nvPicPr>
        <p:blipFill>
          <a:blip r:embed="rId2"/>
          <a:srcRect/>
          <a:stretch>
            <a:fillRect/>
          </a:stretch>
        </p:blipFill>
        <p:spPr bwMode="auto">
          <a:xfrm>
            <a:off x="7930897" y="1152053"/>
            <a:ext cx="2804657" cy="5224363"/>
          </a:xfrm>
          <a:prstGeom prst="rect">
            <a:avLst/>
          </a:prstGeom>
          <a:noFill/>
        </p:spPr>
      </p:pic>
    </p:spTree>
    <p:extLst>
      <p:ext uri="{BB962C8B-B14F-4D97-AF65-F5344CB8AC3E}">
        <p14:creationId xmlns:p14="http://schemas.microsoft.com/office/powerpoint/2010/main" val="2245422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5280" y="547561"/>
            <a:ext cx="5358384" cy="4536503"/>
          </a:xfrm>
          <a:ln w="76200">
            <a:solidFill>
              <a:schemeClr val="accent1"/>
            </a:solidFill>
          </a:ln>
        </p:spPr>
        <p:txBody>
          <a:bodyPr>
            <a:normAutofit/>
          </a:bodyPr>
          <a:lstStyle/>
          <a:p>
            <a:pPr algn="ctr"/>
            <a:r>
              <a:rPr lang="en-US" sz="3200" dirty="0">
                <a:solidFill>
                  <a:schemeClr val="tx1"/>
                </a:solidFill>
              </a:rPr>
              <a:t>Are there any rules we should never break in any circumstances?</a:t>
            </a:r>
          </a:p>
          <a:p>
            <a:pPr algn="ctr"/>
            <a:endParaRPr lang="en-US" sz="3200" dirty="0">
              <a:solidFill>
                <a:schemeClr val="tx1"/>
              </a:solidFill>
            </a:endParaRPr>
          </a:p>
          <a:p>
            <a:pPr algn="ctr"/>
            <a:r>
              <a:rPr lang="en-US" sz="3200" dirty="0">
                <a:solidFill>
                  <a:schemeClr val="tx1"/>
                </a:solidFill>
              </a:rPr>
              <a:t>If it’s OK to break rules sometimes, then does that mean rules are pointless?</a:t>
            </a:r>
            <a:endParaRPr lang="en-GB" sz="3200"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3325423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5279" y="1084393"/>
            <a:ext cx="7443217" cy="5420893"/>
          </a:xfrm>
          <a:ln w="76200">
            <a:solidFill>
              <a:schemeClr val="accent1"/>
            </a:solidFill>
          </a:ln>
        </p:spPr>
        <p:txBody>
          <a:bodyPr>
            <a:normAutofit/>
          </a:bodyPr>
          <a:lstStyle/>
          <a:p>
            <a:pPr marL="457200" indent="-457200">
              <a:buFont typeface="Arial"/>
              <a:buChar char="•"/>
            </a:pPr>
            <a:r>
              <a:rPr lang="en-US" sz="3200" dirty="0">
                <a:solidFill>
                  <a:schemeClr val="tx1"/>
                </a:solidFill>
              </a:rPr>
              <a:t>Believe </a:t>
            </a:r>
            <a:r>
              <a:rPr lang="en-US" sz="3200" b="1" dirty="0">
                <a:solidFill>
                  <a:schemeClr val="tx1"/>
                </a:solidFill>
              </a:rPr>
              <a:t>human beings are special </a:t>
            </a:r>
            <a:r>
              <a:rPr lang="en-US" sz="3200" dirty="0">
                <a:solidFill>
                  <a:schemeClr val="tx1"/>
                </a:solidFill>
              </a:rPr>
              <a:t>and human life is valuable</a:t>
            </a:r>
            <a:endParaRPr lang="en-GB" sz="3200" dirty="0">
              <a:solidFill>
                <a:schemeClr val="tx1"/>
              </a:solidFill>
            </a:endParaRPr>
          </a:p>
          <a:p>
            <a:pPr marL="457200" indent="-457200">
              <a:buFont typeface="Arial"/>
              <a:buChar char="•"/>
            </a:pPr>
            <a:r>
              <a:rPr lang="en-US" sz="3200" b="1" dirty="0">
                <a:solidFill>
                  <a:schemeClr val="tx1"/>
                </a:solidFill>
              </a:rPr>
              <a:t>Don’t believe in a god</a:t>
            </a:r>
            <a:r>
              <a:rPr lang="en-US" sz="3200" dirty="0">
                <a:solidFill>
                  <a:schemeClr val="tx1"/>
                </a:solidFill>
              </a:rPr>
              <a:t>,</a:t>
            </a:r>
            <a:r>
              <a:rPr lang="en-US" sz="3200" b="1" dirty="0">
                <a:solidFill>
                  <a:schemeClr val="tx1"/>
                </a:solidFill>
              </a:rPr>
              <a:t> </a:t>
            </a:r>
            <a:r>
              <a:rPr lang="en-US" sz="3200" dirty="0">
                <a:solidFill>
                  <a:schemeClr val="tx1"/>
                </a:solidFill>
              </a:rPr>
              <a:t>or believe we can never know if there is a god</a:t>
            </a:r>
            <a:endParaRPr lang="en-GB" sz="3200" dirty="0">
              <a:solidFill>
                <a:schemeClr val="tx1"/>
              </a:solidFill>
            </a:endParaRPr>
          </a:p>
          <a:p>
            <a:pPr marL="457200" indent="-457200">
              <a:buFont typeface="Arial"/>
              <a:buChar char="•"/>
            </a:pPr>
            <a:r>
              <a:rPr lang="en-US" sz="3200" dirty="0">
                <a:solidFill>
                  <a:schemeClr val="tx1"/>
                </a:solidFill>
              </a:rPr>
              <a:t>Don’t believe there is any evidence for an afterlife: we should therefore </a:t>
            </a:r>
            <a:r>
              <a:rPr lang="en-US" sz="3200" b="1" dirty="0">
                <a:solidFill>
                  <a:schemeClr val="tx1"/>
                </a:solidFill>
              </a:rPr>
              <a:t>make the most of this life</a:t>
            </a:r>
            <a:endParaRPr lang="en-GB" sz="3200" b="1" dirty="0">
              <a:solidFill>
                <a:schemeClr val="tx1"/>
              </a:solidFill>
            </a:endParaRPr>
          </a:p>
          <a:p>
            <a:pPr marL="457200" indent="-457200">
              <a:buFont typeface="Arial"/>
              <a:buChar char="•"/>
            </a:pPr>
            <a:r>
              <a:rPr lang="en-US" sz="3200" dirty="0">
                <a:solidFill>
                  <a:schemeClr val="tx1"/>
                </a:solidFill>
              </a:rPr>
              <a:t>Humanists believe human beings should </a:t>
            </a:r>
            <a:r>
              <a:rPr lang="en-US" sz="3200" b="1" dirty="0">
                <a:solidFill>
                  <a:schemeClr val="tx1"/>
                </a:solidFill>
              </a:rPr>
              <a:t>try to live full and happy lives </a:t>
            </a:r>
            <a:r>
              <a:rPr lang="en-US" sz="3200" dirty="0">
                <a:solidFill>
                  <a:schemeClr val="tx1"/>
                </a:solidFill>
              </a:rPr>
              <a:t>and help others do the same</a:t>
            </a:r>
          </a:p>
        </p:txBody>
      </p:sp>
      <p:sp>
        <p:nvSpPr>
          <p:cNvPr id="3" name="Title 2"/>
          <p:cNvSpPr>
            <a:spLocks noGrp="1"/>
          </p:cNvSpPr>
          <p:nvPr>
            <p:ph type="title"/>
          </p:nvPr>
        </p:nvSpPr>
        <p:spPr>
          <a:xfrm>
            <a:off x="1981199" y="169299"/>
            <a:ext cx="8398934" cy="902369"/>
          </a:xfrm>
        </p:spPr>
        <p:txBody>
          <a:bodyPr/>
          <a:lstStyle/>
          <a:p>
            <a:pPr algn="ctr"/>
            <a:r>
              <a:rPr lang="en-US" sz="4000" b="1" u="sng" dirty="0">
                <a:solidFill>
                  <a:schemeClr val="tx1"/>
                </a:solidFill>
                <a:latin typeface="+mj-lt"/>
              </a:rPr>
              <a:t>Key Beliefs Of Humanists</a:t>
            </a:r>
            <a:endParaRPr lang="en-GB" sz="4000" b="1" u="sng" dirty="0">
              <a:solidFill>
                <a:schemeClr val="tx1"/>
              </a:solidFill>
              <a:latin typeface="+mj-lt"/>
            </a:endParaRPr>
          </a:p>
        </p:txBody>
      </p:sp>
    </p:spTree>
    <p:extLst>
      <p:ext uri="{BB962C8B-B14F-4D97-AF65-F5344CB8AC3E}">
        <p14:creationId xmlns:p14="http://schemas.microsoft.com/office/powerpoint/2010/main" val="426606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2608" y="1320800"/>
            <a:ext cx="8144934" cy="5198533"/>
          </a:xfrm>
        </p:spPr>
        <p:txBody>
          <a:bodyPr>
            <a:normAutofit/>
          </a:bodyPr>
          <a:lstStyle/>
          <a:p>
            <a:pPr marL="457200" indent="-457200"/>
            <a:r>
              <a:rPr lang="en-US" dirty="0">
                <a:solidFill>
                  <a:schemeClr val="tx1"/>
                </a:solidFill>
              </a:rPr>
              <a:t>Rules can often be helpful in society, but…</a:t>
            </a:r>
          </a:p>
          <a:p>
            <a:pPr marL="457200" indent="-457200">
              <a:buFont typeface="Arial"/>
              <a:buChar char="•"/>
            </a:pPr>
            <a:r>
              <a:rPr lang="en-US" dirty="0">
                <a:solidFill>
                  <a:schemeClr val="tx1"/>
                </a:solidFill>
              </a:rPr>
              <a:t>We should </a:t>
            </a:r>
            <a:r>
              <a:rPr lang="en-US" b="1" dirty="0">
                <a:solidFill>
                  <a:schemeClr val="tx1"/>
                </a:solidFill>
              </a:rPr>
              <a:t>not unthinkingly allow rules or figures of authority to command</a:t>
            </a:r>
            <a:r>
              <a:rPr lang="en-US" dirty="0">
                <a:solidFill>
                  <a:schemeClr val="tx1"/>
                </a:solidFill>
              </a:rPr>
              <a:t> how we must behave</a:t>
            </a:r>
            <a:endParaRPr lang="en-GB" dirty="0">
              <a:solidFill>
                <a:schemeClr val="tx1"/>
              </a:solidFill>
            </a:endParaRPr>
          </a:p>
          <a:p>
            <a:pPr marL="457200" indent="-457200">
              <a:buFont typeface="Arial"/>
              <a:buChar char="•"/>
            </a:pPr>
            <a:r>
              <a:rPr lang="en-US" dirty="0">
                <a:solidFill>
                  <a:schemeClr val="tx1"/>
                </a:solidFill>
              </a:rPr>
              <a:t>We need to take </a:t>
            </a:r>
            <a:r>
              <a:rPr lang="en-US" b="1" dirty="0">
                <a:solidFill>
                  <a:schemeClr val="tx1"/>
                </a:solidFill>
              </a:rPr>
              <a:t>individual responsibility </a:t>
            </a:r>
            <a:r>
              <a:rPr lang="en-US" dirty="0">
                <a:solidFill>
                  <a:schemeClr val="tx1"/>
                </a:solidFill>
              </a:rPr>
              <a:t>for our actions</a:t>
            </a:r>
            <a:endParaRPr lang="en-GB" dirty="0">
              <a:solidFill>
                <a:schemeClr val="tx1"/>
              </a:solidFill>
            </a:endParaRPr>
          </a:p>
          <a:p>
            <a:pPr marL="457200" indent="-457200">
              <a:buFont typeface="Arial"/>
              <a:buChar char="•"/>
            </a:pPr>
            <a:r>
              <a:rPr lang="en-US" dirty="0">
                <a:solidFill>
                  <a:schemeClr val="tx1"/>
                </a:solidFill>
              </a:rPr>
              <a:t>We should </a:t>
            </a:r>
            <a:r>
              <a:rPr lang="en-US" b="1" dirty="0">
                <a:solidFill>
                  <a:schemeClr val="tx1"/>
                </a:solidFill>
              </a:rPr>
              <a:t>think about the consequences </a:t>
            </a:r>
            <a:r>
              <a:rPr lang="en-US" dirty="0">
                <a:solidFill>
                  <a:schemeClr val="tx1"/>
                </a:solidFill>
              </a:rPr>
              <a:t>of our actions and use </a:t>
            </a:r>
            <a:r>
              <a:rPr lang="en-US" b="1" dirty="0">
                <a:solidFill>
                  <a:schemeClr val="tx1"/>
                </a:solidFill>
              </a:rPr>
              <a:t>empathy</a:t>
            </a:r>
            <a:r>
              <a:rPr lang="en-US" dirty="0">
                <a:solidFill>
                  <a:schemeClr val="tx1"/>
                </a:solidFill>
              </a:rPr>
              <a:t>, </a:t>
            </a:r>
            <a:r>
              <a:rPr lang="en-US" b="1" dirty="0">
                <a:solidFill>
                  <a:schemeClr val="tx1"/>
                </a:solidFill>
              </a:rPr>
              <a:t>compassion</a:t>
            </a:r>
            <a:r>
              <a:rPr lang="en-US" dirty="0">
                <a:solidFill>
                  <a:schemeClr val="tx1"/>
                </a:solidFill>
              </a:rPr>
              <a:t>, and </a:t>
            </a:r>
            <a:r>
              <a:rPr lang="en-US" b="1" dirty="0">
                <a:solidFill>
                  <a:schemeClr val="tx1"/>
                </a:solidFill>
              </a:rPr>
              <a:t>reason</a:t>
            </a:r>
            <a:r>
              <a:rPr lang="en-US" dirty="0">
                <a:solidFill>
                  <a:schemeClr val="tx1"/>
                </a:solidFill>
              </a:rPr>
              <a:t> to work out what is right and wrong</a:t>
            </a:r>
            <a:endParaRPr lang="en-GB" dirty="0">
              <a:solidFill>
                <a:schemeClr val="tx1"/>
              </a:solidFill>
            </a:endParaRPr>
          </a:p>
          <a:p>
            <a:pPr marL="342900" indent="-342900">
              <a:buFont typeface="Arial"/>
              <a:buChar char="•"/>
            </a:pPr>
            <a:endParaRPr lang="en-US" dirty="0">
              <a:solidFill>
                <a:schemeClr val="tx1"/>
              </a:solidFill>
            </a:endParaRPr>
          </a:p>
          <a:p>
            <a:pPr marL="342900" indent="-342900">
              <a:buFont typeface="Arial"/>
              <a:buChar char="•"/>
            </a:pPr>
            <a:endParaRPr lang="en-US" dirty="0">
              <a:solidFill>
                <a:schemeClr val="tx1"/>
              </a:solidFill>
            </a:endParaRPr>
          </a:p>
        </p:txBody>
      </p:sp>
      <p:sp>
        <p:nvSpPr>
          <p:cNvPr id="3" name="Title 2"/>
          <p:cNvSpPr>
            <a:spLocks noGrp="1"/>
          </p:cNvSpPr>
          <p:nvPr>
            <p:ph type="title"/>
          </p:nvPr>
        </p:nvSpPr>
        <p:spPr>
          <a:xfrm>
            <a:off x="499872" y="267369"/>
            <a:ext cx="11399520" cy="1053431"/>
          </a:xfrm>
        </p:spPr>
        <p:txBody>
          <a:bodyPr/>
          <a:lstStyle/>
          <a:p>
            <a:pPr algn="ctr"/>
            <a:r>
              <a:rPr lang="en-US" sz="4000" b="1" u="sng" dirty="0">
                <a:solidFill>
                  <a:schemeClr val="tx1"/>
                </a:solidFill>
                <a:latin typeface="+mj-lt"/>
              </a:rPr>
              <a:t>Key </a:t>
            </a:r>
            <a:r>
              <a:rPr lang="en-GB" sz="4000" b="1" u="sng" dirty="0">
                <a:solidFill>
                  <a:schemeClr val="tx1"/>
                </a:solidFill>
                <a:latin typeface="+mj-lt"/>
              </a:rPr>
              <a:t>Humanist Beliefs About How We Should Act</a:t>
            </a:r>
          </a:p>
        </p:txBody>
      </p:sp>
      <p:sp>
        <p:nvSpPr>
          <p:cNvPr id="4" name="Rectangle 3"/>
          <p:cNvSpPr/>
          <p:nvPr/>
        </p:nvSpPr>
        <p:spPr>
          <a:xfrm>
            <a:off x="8437542" y="1889761"/>
            <a:ext cx="3327738" cy="4031873"/>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100000" b="100000"/>
            </a:path>
            <a:tileRect t="-100000" r="-100000"/>
          </a:gradFill>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400" dirty="0"/>
              <a:t>‘No moral system can rest solely on authority.  It can never be sufficient justification for performing any action that someone wishes or commands it.’ </a:t>
            </a:r>
          </a:p>
          <a:p>
            <a:pPr algn="ctr"/>
            <a:r>
              <a:rPr lang="en-US" sz="2000" b="1" dirty="0"/>
              <a:t>AJ Ayer, philosopher (1910 – 1989)</a:t>
            </a:r>
            <a:endParaRPr lang="en-GB" sz="2000" b="1" dirty="0"/>
          </a:p>
        </p:txBody>
      </p:sp>
    </p:spTree>
    <p:extLst>
      <p:ext uri="{BB962C8B-B14F-4D97-AF65-F5344CB8AC3E}">
        <p14:creationId xmlns:p14="http://schemas.microsoft.com/office/powerpoint/2010/main" val="1507043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424754"/>
            <a:ext cx="3919728" cy="4743382"/>
          </a:xfrm>
          <a:ln w="76200">
            <a:solidFill>
              <a:schemeClr val="accent1"/>
            </a:solidFill>
          </a:ln>
        </p:spPr>
        <p:txBody>
          <a:bodyPr>
            <a:normAutofit/>
          </a:bodyPr>
          <a:lstStyle/>
          <a:p>
            <a:pPr algn="ctr"/>
            <a:r>
              <a:rPr lang="en-US" sz="4000" dirty="0">
                <a:solidFill>
                  <a:schemeClr val="tx1"/>
                </a:solidFill>
                <a:latin typeface="+mj-lt"/>
              </a:rPr>
              <a:t>In the lying moral dilemma, do you think a humanist would lie to the older child? Why?</a:t>
            </a:r>
          </a:p>
        </p:txBody>
      </p:sp>
      <p:sp>
        <p:nvSpPr>
          <p:cNvPr id="3" name="Title 2"/>
          <p:cNvSpPr>
            <a:spLocks noGrp="1"/>
          </p:cNvSpPr>
          <p:nvPr>
            <p:ph type="title"/>
          </p:nvPr>
        </p:nvSpPr>
        <p:spPr/>
        <p:txBody>
          <a:bodyPr/>
          <a:lstStyle/>
          <a:p>
            <a:pPr algn="ctr"/>
            <a:r>
              <a:rPr lang="en-US" b="1" u="sng" dirty="0">
                <a:solidFill>
                  <a:schemeClr val="tx1"/>
                </a:solidFill>
                <a:latin typeface="+mj-lt"/>
              </a:rPr>
              <a:t>What Would A Humanist Do?</a:t>
            </a:r>
          </a:p>
        </p:txBody>
      </p:sp>
      <p:pic>
        <p:nvPicPr>
          <p:cNvPr id="13313" name="Picture 1" descr="S:\Education\Resources\2016 resources\Images\New illustrations\Individual\Hyebin\Right or Wrong\rw07.jpg"/>
          <p:cNvPicPr>
            <a:picLocks noChangeAspect="1" noChangeArrowheads="1"/>
          </p:cNvPicPr>
          <p:nvPr/>
        </p:nvPicPr>
        <p:blipFill>
          <a:blip r:embed="rId2"/>
          <a:srcRect/>
          <a:stretch>
            <a:fillRect/>
          </a:stretch>
        </p:blipFill>
        <p:spPr bwMode="auto">
          <a:xfrm>
            <a:off x="5496907" y="3145536"/>
            <a:ext cx="1622659" cy="3022600"/>
          </a:xfrm>
          <a:prstGeom prst="rect">
            <a:avLst/>
          </a:prstGeom>
          <a:noFill/>
        </p:spPr>
      </p:pic>
    </p:spTree>
    <p:extLst>
      <p:ext uri="{BB962C8B-B14F-4D97-AF65-F5344CB8AC3E}">
        <p14:creationId xmlns:p14="http://schemas.microsoft.com/office/powerpoint/2010/main" val="1112389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549" y="1169738"/>
            <a:ext cx="5245101" cy="5198533"/>
          </a:xfrm>
          <a:ln w="76200">
            <a:solidFill>
              <a:schemeClr val="accent1"/>
            </a:solidFill>
          </a:ln>
        </p:spPr>
        <p:txBody>
          <a:bodyPr>
            <a:normAutofit/>
          </a:bodyPr>
          <a:lstStyle/>
          <a:p>
            <a:pPr lvl="0" algn="ctr"/>
            <a:r>
              <a:rPr lang="en-GB" sz="6000" dirty="0">
                <a:solidFill>
                  <a:schemeClr val="tx1"/>
                </a:solidFill>
                <a:latin typeface="+mj-lt"/>
              </a:rPr>
              <a:t>Can you think of a good moral rule that we could all live by?</a:t>
            </a:r>
          </a:p>
          <a:p>
            <a:pPr marL="342900" indent="-342900" algn="ctr">
              <a:buFont typeface="Arial"/>
              <a:buChar char="•"/>
            </a:pPr>
            <a:endParaRPr lang="en-US" sz="6000" dirty="0">
              <a:solidFill>
                <a:schemeClr val="tx1"/>
              </a:solidFill>
              <a:latin typeface="+mj-lt"/>
            </a:endParaRPr>
          </a:p>
          <a:p>
            <a:pPr marL="342900" indent="-342900" algn="ctr">
              <a:buFont typeface="Arial"/>
              <a:buChar char="•"/>
            </a:pPr>
            <a:endParaRPr lang="en-US" sz="6000" dirty="0">
              <a:solidFill>
                <a:schemeClr val="tx1"/>
              </a:solidFill>
              <a:latin typeface="+mj-lt"/>
            </a:endParaRPr>
          </a:p>
        </p:txBody>
      </p:sp>
      <p:sp>
        <p:nvSpPr>
          <p:cNvPr id="3" name="Title 2"/>
          <p:cNvSpPr>
            <a:spLocks noGrp="1"/>
          </p:cNvSpPr>
          <p:nvPr>
            <p:ph type="title"/>
          </p:nvPr>
        </p:nvSpPr>
        <p:spPr>
          <a:xfrm>
            <a:off x="207264" y="267369"/>
            <a:ext cx="11862816" cy="902369"/>
          </a:xfrm>
        </p:spPr>
        <p:txBody>
          <a:bodyPr/>
          <a:lstStyle/>
          <a:p>
            <a:pPr lvl="0" algn="ctr"/>
            <a:r>
              <a:rPr lang="en-GB" sz="4400" b="1" u="sng" dirty="0">
                <a:solidFill>
                  <a:schemeClr val="tx1"/>
                </a:solidFill>
                <a:latin typeface="+mj-lt"/>
              </a:rPr>
              <a:t>Do You Think That Humanists Have Rules?</a:t>
            </a:r>
          </a:p>
        </p:txBody>
      </p:sp>
      <p:pic>
        <p:nvPicPr>
          <p:cNvPr id="12289" name="Picture 1" descr="S:\Education\Resources\2016 resources\Images\New illustrations\Individual\Hyebin\Right or Wrong\rw01.jpg"/>
          <p:cNvPicPr>
            <a:picLocks noChangeAspect="1" noChangeArrowheads="1"/>
          </p:cNvPicPr>
          <p:nvPr/>
        </p:nvPicPr>
        <p:blipFill>
          <a:blip r:embed="rId2"/>
          <a:srcRect/>
          <a:stretch>
            <a:fillRect/>
          </a:stretch>
        </p:blipFill>
        <p:spPr bwMode="auto">
          <a:xfrm>
            <a:off x="5860530" y="2888471"/>
            <a:ext cx="1841139" cy="3479800"/>
          </a:xfrm>
          <a:prstGeom prst="rect">
            <a:avLst/>
          </a:prstGeom>
          <a:noFill/>
        </p:spPr>
      </p:pic>
    </p:spTree>
    <p:extLst>
      <p:ext uri="{BB962C8B-B14F-4D97-AF65-F5344CB8AC3E}">
        <p14:creationId xmlns:p14="http://schemas.microsoft.com/office/powerpoint/2010/main" val="57291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0456"/>
            <a:ext cx="10058400" cy="1371600"/>
          </a:xfrm>
        </p:spPr>
        <p:txBody>
          <a:bodyPr/>
          <a:lstStyle/>
          <a:p>
            <a:pPr algn="ctr"/>
            <a:r>
              <a:rPr lang="en-GB" b="1" u="sng" dirty="0"/>
              <a:t>What do Humanists believe?</a:t>
            </a:r>
          </a:p>
        </p:txBody>
      </p:sp>
      <p:sp>
        <p:nvSpPr>
          <p:cNvPr id="3" name="Content Placeholder 2"/>
          <p:cNvSpPr>
            <a:spLocks noGrp="1"/>
          </p:cNvSpPr>
          <p:nvPr>
            <p:ph idx="1"/>
          </p:nvPr>
        </p:nvSpPr>
        <p:spPr>
          <a:xfrm>
            <a:off x="235527" y="1255221"/>
            <a:ext cx="7096298" cy="5311834"/>
          </a:xfrm>
          <a:ln w="76200">
            <a:solidFill>
              <a:srgbClr val="FFFF00"/>
            </a:solidFill>
          </a:ln>
        </p:spPr>
        <p:txBody>
          <a:bodyPr>
            <a:noAutofit/>
          </a:bodyPr>
          <a:lstStyle/>
          <a:p>
            <a:pPr marL="514350" indent="-514350">
              <a:buFont typeface="+mj-lt"/>
              <a:buAutoNum type="arabicPeriod"/>
            </a:pPr>
            <a:r>
              <a:rPr lang="en-GB" sz="4000" dirty="0"/>
              <a:t>Watch the clip: </a:t>
            </a:r>
            <a:r>
              <a:rPr lang="en-GB" sz="4000" dirty="0">
                <a:hlinkClick r:id="rId2"/>
              </a:rPr>
              <a:t>https://www.youtube.com/watch?v=P74SNn2f4eE</a:t>
            </a:r>
            <a:endParaRPr lang="en-GB" sz="4000" dirty="0"/>
          </a:p>
          <a:p>
            <a:pPr marL="514350" indent="-514350">
              <a:buFont typeface="+mj-lt"/>
              <a:buAutoNum type="arabicPeriod"/>
            </a:pPr>
            <a:r>
              <a:rPr lang="en-GB" sz="4000" dirty="0"/>
              <a:t>Complete the sentence:</a:t>
            </a:r>
          </a:p>
          <a:p>
            <a:pPr marL="0" indent="0">
              <a:buNone/>
            </a:pPr>
            <a:r>
              <a:rPr lang="en-GB" sz="4000" b="1" dirty="0">
                <a:solidFill>
                  <a:srgbClr val="00B050"/>
                </a:solidFill>
              </a:rPr>
              <a:t>Humanists believe…because..</a:t>
            </a:r>
          </a:p>
          <a:p>
            <a:pPr marL="0" indent="0">
              <a:buNone/>
            </a:pPr>
            <a:r>
              <a:rPr lang="en-GB" sz="4000" b="1" dirty="0">
                <a:solidFill>
                  <a:srgbClr val="00B050"/>
                </a:solidFill>
              </a:rPr>
              <a:t>Another belief in Humanism is…because…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360" y="3428999"/>
            <a:ext cx="4762500" cy="3171825"/>
          </a:xfrm>
          <a:prstGeom prst="rect">
            <a:avLst/>
          </a:prstGeom>
        </p:spPr>
      </p:pic>
    </p:spTree>
    <p:extLst>
      <p:ext uri="{BB962C8B-B14F-4D97-AF65-F5344CB8AC3E}">
        <p14:creationId xmlns:p14="http://schemas.microsoft.com/office/powerpoint/2010/main" val="1695941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9871" y="1168659"/>
            <a:ext cx="5498593" cy="5421972"/>
          </a:xfrm>
          <a:ln w="76200">
            <a:solidFill>
              <a:schemeClr val="accent1"/>
            </a:solidFill>
          </a:ln>
        </p:spPr>
        <p:txBody>
          <a:bodyPr>
            <a:normAutofit/>
          </a:bodyPr>
          <a:lstStyle/>
          <a:p>
            <a:pPr algn="ctr"/>
            <a:r>
              <a:rPr lang="en-GB" sz="4400" dirty="0">
                <a:solidFill>
                  <a:schemeClr val="tx1"/>
                </a:solidFill>
              </a:rPr>
              <a:t>Show how </a:t>
            </a:r>
            <a:r>
              <a:rPr lang="en-GB" sz="4400" b="1" dirty="0">
                <a:solidFill>
                  <a:schemeClr val="tx1"/>
                </a:solidFill>
              </a:rPr>
              <a:t>you</a:t>
            </a:r>
            <a:r>
              <a:rPr lang="en-GB" sz="4400" dirty="0">
                <a:solidFill>
                  <a:schemeClr val="tx1"/>
                </a:solidFill>
              </a:rPr>
              <a:t> would feel if someone was unkind to you?</a:t>
            </a:r>
          </a:p>
          <a:p>
            <a:pPr algn="ctr"/>
            <a:r>
              <a:rPr lang="en-GB" sz="4400" dirty="0">
                <a:solidFill>
                  <a:schemeClr val="tx1"/>
                </a:solidFill>
              </a:rPr>
              <a:t>Show how you think </a:t>
            </a:r>
            <a:r>
              <a:rPr lang="en-GB" sz="4400" b="1" dirty="0">
                <a:solidFill>
                  <a:schemeClr val="tx1"/>
                </a:solidFill>
              </a:rPr>
              <a:t>someone else</a:t>
            </a:r>
            <a:r>
              <a:rPr lang="en-GB" sz="4400" dirty="0">
                <a:solidFill>
                  <a:schemeClr val="tx1"/>
                </a:solidFill>
              </a:rPr>
              <a:t> would feel if someone was unkind to them?</a:t>
            </a:r>
          </a:p>
        </p:txBody>
      </p:sp>
      <p:sp>
        <p:nvSpPr>
          <p:cNvPr id="3" name="Title 2"/>
          <p:cNvSpPr>
            <a:spLocks noGrp="1"/>
          </p:cNvSpPr>
          <p:nvPr>
            <p:ph type="title"/>
          </p:nvPr>
        </p:nvSpPr>
        <p:spPr/>
        <p:txBody>
          <a:bodyPr/>
          <a:lstStyle/>
          <a:p>
            <a:pPr algn="ctr"/>
            <a:r>
              <a:rPr lang="en-GB" sz="5400" b="1" u="sng" dirty="0">
                <a:solidFill>
                  <a:schemeClr val="tx1"/>
                </a:solidFill>
                <a:latin typeface="+mj-lt"/>
              </a:rPr>
              <a:t>Freeze frame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5063" y="721075"/>
            <a:ext cx="8590157" cy="5947353"/>
          </a:xfrm>
          <a:ln w="76200">
            <a:solidFill>
              <a:schemeClr val="accent1"/>
            </a:solidFill>
          </a:ln>
        </p:spPr>
        <p:txBody>
          <a:bodyPr>
            <a:noAutofit/>
          </a:bodyPr>
          <a:lstStyle/>
          <a:p>
            <a:r>
              <a:rPr lang="en-US" sz="2000" b="1" dirty="0">
                <a:solidFill>
                  <a:srgbClr val="7030A0"/>
                </a:solidFill>
              </a:rPr>
              <a:t>‘Do not do to others what you would not like for yourself.’ </a:t>
            </a:r>
            <a:r>
              <a:rPr lang="en-US" sz="2000" b="1" i="1" dirty="0">
                <a:solidFill>
                  <a:schemeClr val="tx1">
                    <a:lumMod val="65000"/>
                    <a:lumOff val="35000"/>
                  </a:schemeClr>
                </a:solidFill>
              </a:rPr>
              <a:t>Confucianism, from The Analects of Confucius (about 500 BCE, China)</a:t>
            </a:r>
            <a:endParaRPr lang="en-US" sz="2000" dirty="0">
              <a:solidFill>
                <a:schemeClr val="tx1">
                  <a:lumMod val="65000"/>
                  <a:lumOff val="35000"/>
                </a:schemeClr>
              </a:solidFill>
            </a:endParaRPr>
          </a:p>
          <a:p>
            <a:r>
              <a:rPr lang="en-US" sz="2000" b="1" dirty="0">
                <a:solidFill>
                  <a:srgbClr val="7030A0"/>
                </a:solidFill>
              </a:rPr>
              <a:t>‘I will act towards others exactly as I would act towards myself.’ </a:t>
            </a:r>
            <a:r>
              <a:rPr lang="en-US" sz="2000" b="1" i="1" dirty="0">
                <a:solidFill>
                  <a:schemeClr val="tx1">
                    <a:lumMod val="65000"/>
                    <a:lumOff val="35000"/>
                  </a:schemeClr>
                </a:solidFill>
              </a:rPr>
              <a:t>Buddhism, from The </a:t>
            </a:r>
            <a:r>
              <a:rPr lang="en-US" sz="2000" b="1" i="1" dirty="0" err="1">
                <a:solidFill>
                  <a:schemeClr val="tx1">
                    <a:lumMod val="65000"/>
                    <a:lumOff val="35000"/>
                  </a:schemeClr>
                </a:solidFill>
              </a:rPr>
              <a:t>Siglo-Vada</a:t>
            </a:r>
            <a:r>
              <a:rPr lang="en-US" sz="2000" b="1" i="1" dirty="0">
                <a:solidFill>
                  <a:schemeClr val="tx1">
                    <a:lumMod val="65000"/>
                    <a:lumOff val="35000"/>
                  </a:schemeClr>
                </a:solidFill>
              </a:rPr>
              <a:t> </a:t>
            </a:r>
            <a:r>
              <a:rPr lang="en-US" sz="2000" b="1" i="1" dirty="0" err="1">
                <a:solidFill>
                  <a:schemeClr val="tx1">
                    <a:lumMod val="65000"/>
                    <a:lumOff val="35000"/>
                  </a:schemeClr>
                </a:solidFill>
              </a:rPr>
              <a:t>Sutta</a:t>
            </a:r>
            <a:r>
              <a:rPr lang="en-US" sz="2000" b="1" i="1" dirty="0">
                <a:solidFill>
                  <a:schemeClr val="tx1">
                    <a:lumMod val="65000"/>
                    <a:lumOff val="35000"/>
                  </a:schemeClr>
                </a:solidFill>
              </a:rPr>
              <a:t> (about 500 BCE, India)</a:t>
            </a:r>
          </a:p>
          <a:p>
            <a:r>
              <a:rPr lang="en-US" sz="2000" b="1" dirty="0">
                <a:solidFill>
                  <a:srgbClr val="7030A0"/>
                </a:solidFill>
              </a:rPr>
              <a:t>‘Do not do to others that which would anger you if others did it to you.’ </a:t>
            </a:r>
            <a:r>
              <a:rPr lang="en-US" sz="2000" b="1" i="1" dirty="0">
                <a:solidFill>
                  <a:schemeClr val="tx1">
                    <a:lumMod val="65000"/>
                    <a:lumOff val="35000"/>
                  </a:schemeClr>
                </a:solidFill>
              </a:rPr>
              <a:t>Socrates, (5</a:t>
            </a:r>
            <a:r>
              <a:rPr lang="en-US" sz="2000" b="1" i="1" baseline="30000" dirty="0">
                <a:solidFill>
                  <a:schemeClr val="tx1">
                    <a:lumMod val="65000"/>
                    <a:lumOff val="35000"/>
                  </a:schemeClr>
                </a:solidFill>
              </a:rPr>
              <a:t>th</a:t>
            </a:r>
            <a:r>
              <a:rPr lang="en-US" sz="2000" b="1" i="1" dirty="0">
                <a:solidFill>
                  <a:schemeClr val="tx1">
                    <a:lumMod val="65000"/>
                    <a:lumOff val="35000"/>
                  </a:schemeClr>
                </a:solidFill>
              </a:rPr>
              <a:t> century BCE, Greece)</a:t>
            </a:r>
          </a:p>
          <a:p>
            <a:r>
              <a:rPr lang="en-US" sz="2000" b="1" dirty="0">
                <a:solidFill>
                  <a:srgbClr val="7030A0"/>
                </a:solidFill>
              </a:rPr>
              <a:t>‘Love your </a:t>
            </a:r>
            <a:r>
              <a:rPr lang="en-US" sz="2000" b="1" dirty="0" err="1">
                <a:solidFill>
                  <a:srgbClr val="7030A0"/>
                </a:solidFill>
              </a:rPr>
              <a:t>neighbour</a:t>
            </a:r>
            <a:r>
              <a:rPr lang="en-US" sz="2000" b="1" dirty="0">
                <a:solidFill>
                  <a:srgbClr val="7030A0"/>
                </a:solidFill>
              </a:rPr>
              <a:t> as yourself.’</a:t>
            </a:r>
          </a:p>
          <a:p>
            <a:r>
              <a:rPr lang="en-US" sz="2000" dirty="0">
                <a:solidFill>
                  <a:schemeClr val="tx1">
                    <a:lumMod val="65000"/>
                    <a:lumOff val="35000"/>
                  </a:schemeClr>
                </a:solidFill>
              </a:rPr>
              <a:t>	</a:t>
            </a:r>
            <a:r>
              <a:rPr lang="en-US" sz="2000" b="1" i="1" dirty="0">
                <a:solidFill>
                  <a:schemeClr val="tx1">
                    <a:lumMod val="65000"/>
                    <a:lumOff val="35000"/>
                  </a:schemeClr>
                </a:solidFill>
              </a:rPr>
              <a:t>Judaism/Christianity, Leviticus 19, in The Torah (about 400 BCE, Israel), quoted by Jesus in Matthew 22 and Mark 12 (1st Century CE)</a:t>
            </a:r>
          </a:p>
          <a:p>
            <a:r>
              <a:rPr lang="en-US" sz="2000" b="1" dirty="0">
                <a:solidFill>
                  <a:srgbClr val="7030A0"/>
                </a:solidFill>
              </a:rPr>
              <a:t>‘None of you truly believes, until he wishes for his brothers what he wishes for himself.’ </a:t>
            </a:r>
            <a:r>
              <a:rPr lang="en-US" sz="2000" b="1" i="1" dirty="0">
                <a:solidFill>
                  <a:schemeClr val="tx1">
                    <a:lumMod val="65000"/>
                    <a:lumOff val="35000"/>
                  </a:schemeClr>
                </a:solidFill>
              </a:rPr>
              <a:t>Islam, a saying of The Prophet Muhammad (7th Century CE, modern day Saudi Arabia)</a:t>
            </a:r>
          </a:p>
          <a:p>
            <a:r>
              <a:rPr lang="en-US" sz="2000" b="1" dirty="0">
                <a:solidFill>
                  <a:srgbClr val="7030A0"/>
                </a:solidFill>
              </a:rPr>
              <a:t>‘Treat other people as you'd want to be treated in their situation; don't do things you wouldn't want to have done to you.’ </a:t>
            </a:r>
            <a:r>
              <a:rPr lang="en-US" sz="2000" b="1" i="1" dirty="0">
                <a:solidFill>
                  <a:schemeClr val="tx1">
                    <a:lumMod val="65000"/>
                    <a:lumOff val="35000"/>
                  </a:schemeClr>
                </a:solidFill>
              </a:rPr>
              <a:t>Humanism, British Humanist Association (1999 CE, UK)</a:t>
            </a:r>
          </a:p>
        </p:txBody>
      </p:sp>
      <p:sp>
        <p:nvSpPr>
          <p:cNvPr id="3" name="Title 2"/>
          <p:cNvSpPr>
            <a:spLocks noGrp="1"/>
          </p:cNvSpPr>
          <p:nvPr>
            <p:ph type="title"/>
          </p:nvPr>
        </p:nvSpPr>
        <p:spPr>
          <a:xfrm>
            <a:off x="408879" y="-1140"/>
            <a:ext cx="10972800" cy="902369"/>
          </a:xfrm>
        </p:spPr>
        <p:txBody>
          <a:bodyPr/>
          <a:lstStyle/>
          <a:p>
            <a:pPr algn="ctr"/>
            <a:r>
              <a:rPr lang="en-US" b="1" u="sng" dirty="0">
                <a:solidFill>
                  <a:schemeClr val="tx1"/>
                </a:solidFill>
                <a:latin typeface="+mj-lt"/>
              </a:rPr>
              <a:t>Rules from around the world</a:t>
            </a:r>
          </a:p>
        </p:txBody>
      </p:sp>
    </p:spTree>
    <p:extLst>
      <p:ext uri="{BB962C8B-B14F-4D97-AF65-F5344CB8AC3E}">
        <p14:creationId xmlns:p14="http://schemas.microsoft.com/office/powerpoint/2010/main" val="478486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2330" y="1169738"/>
            <a:ext cx="7452733" cy="5342574"/>
          </a:xfrm>
          <a:ln w="76200">
            <a:solidFill>
              <a:schemeClr val="accent1"/>
            </a:solidFill>
          </a:ln>
        </p:spPr>
        <p:txBody>
          <a:bodyPr>
            <a:normAutofit/>
          </a:bodyPr>
          <a:lstStyle/>
          <a:p>
            <a:pPr algn="ctr"/>
            <a:r>
              <a:rPr lang="en-US" dirty="0">
                <a:solidFill>
                  <a:schemeClr val="tx1">
                    <a:lumMod val="95000"/>
                    <a:lumOff val="5000"/>
                  </a:schemeClr>
                </a:solidFill>
              </a:rPr>
              <a:t>Positive and negative versions of the </a:t>
            </a:r>
            <a:r>
              <a:rPr lang="en-US" b="1" dirty="0">
                <a:solidFill>
                  <a:schemeClr val="tx1">
                    <a:lumMod val="95000"/>
                    <a:lumOff val="5000"/>
                  </a:schemeClr>
                </a:solidFill>
              </a:rPr>
              <a:t>Golden Rule</a:t>
            </a:r>
            <a:r>
              <a:rPr lang="en-US" dirty="0">
                <a:solidFill>
                  <a:schemeClr val="tx1">
                    <a:lumMod val="95000"/>
                    <a:lumOff val="5000"/>
                  </a:schemeClr>
                </a:solidFill>
              </a:rPr>
              <a:t>:</a:t>
            </a:r>
          </a:p>
          <a:p>
            <a:pPr marL="457200" indent="-457200" algn="ctr"/>
            <a:r>
              <a:rPr lang="en-US" sz="3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Treat others as you would like to be treated yourself</a:t>
            </a:r>
            <a:endParaRPr lang="en-GB" sz="3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457200" indent="-457200" algn="ctr"/>
            <a:r>
              <a:rPr lang="en-US" sz="3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 not treat others in a way you would not like to be treated yourself</a:t>
            </a:r>
            <a:endParaRPr lang="en-GB" sz="3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14350" lvl="0" indent="-514350" algn="ctr">
              <a:buFont typeface="+mj-lt"/>
              <a:buAutoNum type="arabicPeriod"/>
            </a:pPr>
            <a:r>
              <a:rPr lang="en-US" b="1" dirty="0">
                <a:solidFill>
                  <a:schemeClr val="tx1">
                    <a:lumMod val="95000"/>
                    <a:lumOff val="5000"/>
                  </a:schemeClr>
                </a:solidFill>
              </a:rPr>
              <a:t>What does this rule mean?</a:t>
            </a:r>
          </a:p>
          <a:p>
            <a:pPr marL="514350" lvl="0" indent="-514350" algn="ctr">
              <a:buFont typeface="+mj-lt"/>
              <a:buAutoNum type="arabicPeriod"/>
            </a:pPr>
            <a:r>
              <a:rPr lang="en-US" b="1" dirty="0">
                <a:solidFill>
                  <a:schemeClr val="tx1">
                    <a:lumMod val="95000"/>
                    <a:lumOff val="5000"/>
                  </a:schemeClr>
                </a:solidFill>
              </a:rPr>
              <a:t>Is there a difference between the positive and negative versions?</a:t>
            </a:r>
          </a:p>
        </p:txBody>
      </p:sp>
      <p:sp>
        <p:nvSpPr>
          <p:cNvPr id="3" name="Title 2"/>
          <p:cNvSpPr>
            <a:spLocks noGrp="1"/>
          </p:cNvSpPr>
          <p:nvPr>
            <p:ph type="title"/>
          </p:nvPr>
        </p:nvSpPr>
        <p:spPr>
          <a:xfrm>
            <a:off x="1981199" y="267369"/>
            <a:ext cx="8398934" cy="902369"/>
          </a:xfrm>
        </p:spPr>
        <p:txBody>
          <a:bodyPr/>
          <a:lstStyle/>
          <a:p>
            <a:pPr algn="ctr"/>
            <a:r>
              <a:rPr lang="en-GB" sz="3200" b="1" u="sng" dirty="0">
                <a:latin typeface="+mj-lt"/>
              </a:rPr>
              <a:t>The Golden Rule</a:t>
            </a:r>
          </a:p>
        </p:txBody>
      </p:sp>
    </p:spTree>
    <p:extLst>
      <p:ext uri="{BB962C8B-B14F-4D97-AF65-F5344CB8AC3E}">
        <p14:creationId xmlns:p14="http://schemas.microsoft.com/office/powerpoint/2010/main" val="2325886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75424" y="1013621"/>
            <a:ext cx="6504878" cy="5409482"/>
          </a:xfrm>
          <a:ln w="76200">
            <a:solidFill>
              <a:schemeClr val="accent1"/>
            </a:solidFill>
          </a:ln>
        </p:spPr>
        <p:txBody>
          <a:bodyPr>
            <a:noAutofit/>
          </a:bodyPr>
          <a:lstStyle/>
          <a:p>
            <a:r>
              <a:rPr lang="en-US" sz="3000" dirty="0"/>
              <a:t>The Golden Rule does not need to be given to us by a god or gods.</a:t>
            </a:r>
            <a:endParaRPr lang="en-GB" sz="3000" b="1" dirty="0"/>
          </a:p>
          <a:p>
            <a:r>
              <a:rPr lang="en-GB" sz="3000" dirty="0"/>
              <a:t>Humanists believe the Golden Rule </a:t>
            </a:r>
            <a:r>
              <a:rPr lang="en-GB" sz="3000" b="1" dirty="0"/>
              <a:t>evolved naturally </a:t>
            </a:r>
            <a:r>
              <a:rPr lang="en-GB" sz="3000" dirty="0"/>
              <a:t>due to the fact human beings have long lived together in communities.</a:t>
            </a:r>
          </a:p>
          <a:p>
            <a:r>
              <a:rPr lang="en-GB" sz="3000" dirty="0"/>
              <a:t>It grew from our natural capacity to </a:t>
            </a:r>
            <a:r>
              <a:rPr lang="en-GB" sz="3000" b="1" dirty="0"/>
              <a:t>reason</a:t>
            </a:r>
            <a:r>
              <a:rPr lang="en-GB" sz="3000" dirty="0"/>
              <a:t> and </a:t>
            </a:r>
            <a:r>
              <a:rPr lang="en-GB" sz="3000" b="1" dirty="0"/>
              <a:t>empathise</a:t>
            </a:r>
            <a:r>
              <a:rPr lang="en-GB" sz="3000" dirty="0"/>
              <a:t>.</a:t>
            </a:r>
          </a:p>
          <a:p>
            <a:r>
              <a:rPr lang="en-GB" sz="3000" b="1" dirty="0"/>
              <a:t>Empathy</a:t>
            </a:r>
            <a:r>
              <a:rPr lang="en-GB" sz="3000" dirty="0"/>
              <a:t> helps us live together in groups.</a:t>
            </a:r>
          </a:p>
        </p:txBody>
      </p:sp>
      <p:sp>
        <p:nvSpPr>
          <p:cNvPr id="3" name="Title 2"/>
          <p:cNvSpPr>
            <a:spLocks noGrp="1"/>
          </p:cNvSpPr>
          <p:nvPr>
            <p:ph type="title"/>
          </p:nvPr>
        </p:nvSpPr>
        <p:spPr>
          <a:xfrm>
            <a:off x="609600" y="267369"/>
            <a:ext cx="7597698" cy="902369"/>
          </a:xfrm>
        </p:spPr>
        <p:txBody>
          <a:bodyPr/>
          <a:lstStyle/>
          <a:p>
            <a:pPr algn="ctr"/>
            <a:r>
              <a:rPr lang="en-GB" b="1" u="sng" dirty="0">
                <a:latin typeface="+mj-lt"/>
              </a:rPr>
              <a:t>The Universal Golden Rule</a:t>
            </a:r>
            <a:endParaRPr lang="en-US" b="1" u="sng" dirty="0">
              <a:latin typeface="+mj-lt"/>
            </a:endParaRPr>
          </a:p>
        </p:txBody>
      </p:sp>
      <p:pic>
        <p:nvPicPr>
          <p:cNvPr id="8193" name="Picture 1" descr="S:\Education\Resources\2016 resources\Images\New illustrations\Individual\Hyebin\Right or Wrong\rw18.jpg"/>
          <p:cNvPicPr>
            <a:picLocks noChangeAspect="1" noChangeArrowheads="1"/>
          </p:cNvPicPr>
          <p:nvPr/>
        </p:nvPicPr>
        <p:blipFill>
          <a:blip r:embed="rId2"/>
          <a:srcRect/>
          <a:stretch>
            <a:fillRect/>
          </a:stretch>
        </p:blipFill>
        <p:spPr bwMode="auto">
          <a:xfrm>
            <a:off x="8024758" y="2791252"/>
            <a:ext cx="2305050" cy="1363236"/>
          </a:xfrm>
          <a:prstGeom prst="rect">
            <a:avLst/>
          </a:prstGeom>
          <a:ln>
            <a:noFill/>
          </a:ln>
          <a:effectLst>
            <a:outerShdw blurRad="292100" dist="139700" dir="2700000" algn="tl" rotWithShape="0">
              <a:srgbClr val="333333">
                <a:alpha val="65000"/>
              </a:srgbClr>
            </a:outerShdw>
          </a:effectLst>
        </p:spPr>
      </p:pic>
      <p:pic>
        <p:nvPicPr>
          <p:cNvPr id="8194" name="Picture 2" descr="S:\Education\Resources\2016 resources\Images\New illustrations\Individual\Hyebin\Right or Wrong\rw13.jpg"/>
          <p:cNvPicPr>
            <a:picLocks noChangeAspect="1" noChangeArrowheads="1"/>
          </p:cNvPicPr>
          <p:nvPr/>
        </p:nvPicPr>
        <p:blipFill>
          <a:blip r:embed="rId3"/>
          <a:srcRect/>
          <a:stretch>
            <a:fillRect/>
          </a:stretch>
        </p:blipFill>
        <p:spPr bwMode="auto">
          <a:xfrm>
            <a:off x="8024758" y="4518657"/>
            <a:ext cx="2305050" cy="1662010"/>
          </a:xfrm>
          <a:prstGeom prst="rect">
            <a:avLst/>
          </a:prstGeom>
          <a:ln>
            <a:noFill/>
          </a:ln>
          <a:effectLst>
            <a:outerShdw blurRad="292100" dist="139700" dir="2700000" algn="tl" rotWithShape="0">
              <a:srgbClr val="333333">
                <a:alpha val="65000"/>
              </a:srgbClr>
            </a:outerShdw>
          </a:effectLst>
        </p:spPr>
      </p:pic>
      <p:pic>
        <p:nvPicPr>
          <p:cNvPr id="6" name="Picture 2" descr="Map, World, Earth, Continents, Blue"/>
          <p:cNvPicPr>
            <a:picLocks noChangeAspect="1" noChangeArrowheads="1"/>
          </p:cNvPicPr>
          <p:nvPr/>
        </p:nvPicPr>
        <p:blipFill>
          <a:blip r:embed="rId4"/>
          <a:srcRect/>
          <a:stretch>
            <a:fillRect/>
          </a:stretch>
        </p:blipFill>
        <p:spPr bwMode="auto">
          <a:xfrm>
            <a:off x="7434147" y="304705"/>
            <a:ext cx="4286250" cy="2303860"/>
          </a:xfrm>
          <a:prstGeom prst="rect">
            <a:avLst/>
          </a:prstGeom>
          <a:noFill/>
        </p:spPr>
      </p:pic>
    </p:spTree>
    <p:extLst>
      <p:ext uri="{BB962C8B-B14F-4D97-AF65-F5344CB8AC3E}">
        <p14:creationId xmlns:p14="http://schemas.microsoft.com/office/powerpoint/2010/main" val="1446563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8516" y="1019717"/>
            <a:ext cx="7898782" cy="5503746"/>
          </a:xfrm>
        </p:spPr>
        <p:txBody>
          <a:bodyPr>
            <a:normAutofit/>
          </a:bodyPr>
          <a:lstStyle/>
          <a:p>
            <a:pPr marL="514350" indent="-514350">
              <a:buFont typeface="+mj-lt"/>
              <a:buAutoNum type="arabicParenR"/>
            </a:pPr>
            <a:r>
              <a:rPr lang="en-US" dirty="0">
                <a:solidFill>
                  <a:schemeClr val="tx1">
                    <a:lumMod val="95000"/>
                    <a:lumOff val="5000"/>
                  </a:schemeClr>
                </a:solidFill>
              </a:rPr>
              <a:t>Would the Golden Rule stop people lying or stealing or killing people?</a:t>
            </a:r>
            <a:endParaRPr lang="en-GB" dirty="0">
              <a:solidFill>
                <a:schemeClr val="tx1">
                  <a:lumMod val="95000"/>
                  <a:lumOff val="5000"/>
                </a:schemeClr>
              </a:solidFill>
            </a:endParaRPr>
          </a:p>
          <a:p>
            <a:pPr marL="514350" indent="-514350">
              <a:buFont typeface="+mj-lt"/>
              <a:buAutoNum type="arabicParenR"/>
            </a:pPr>
            <a:r>
              <a:rPr lang="en-US" dirty="0">
                <a:solidFill>
                  <a:schemeClr val="tx1">
                    <a:lumMod val="95000"/>
                    <a:lumOff val="5000"/>
                  </a:schemeClr>
                </a:solidFill>
              </a:rPr>
              <a:t>If people followed it, would they always do the right thing?</a:t>
            </a:r>
            <a:endParaRPr lang="en-GB" dirty="0">
              <a:solidFill>
                <a:schemeClr val="tx1">
                  <a:lumMod val="95000"/>
                  <a:lumOff val="5000"/>
                </a:schemeClr>
              </a:solidFill>
            </a:endParaRPr>
          </a:p>
          <a:p>
            <a:pPr marL="514350" indent="-514350">
              <a:buFont typeface="+mj-lt"/>
              <a:buAutoNum type="arabicParenR"/>
            </a:pPr>
            <a:r>
              <a:rPr lang="en-US" dirty="0">
                <a:solidFill>
                  <a:schemeClr val="tx1">
                    <a:lumMod val="95000"/>
                    <a:lumOff val="5000"/>
                  </a:schemeClr>
                </a:solidFill>
              </a:rPr>
              <a:t>If they disobeyed it, would they tend to do bad things?</a:t>
            </a:r>
            <a:endParaRPr lang="en-GB" dirty="0">
              <a:solidFill>
                <a:schemeClr val="tx1">
                  <a:lumMod val="95000"/>
                  <a:lumOff val="5000"/>
                </a:schemeClr>
              </a:solidFill>
            </a:endParaRPr>
          </a:p>
          <a:p>
            <a:pPr marL="514350" indent="-514350">
              <a:buFont typeface="+mj-lt"/>
              <a:buAutoNum type="arabicParenR"/>
            </a:pPr>
            <a:r>
              <a:rPr lang="en-US" dirty="0">
                <a:solidFill>
                  <a:schemeClr val="tx1">
                    <a:lumMod val="95000"/>
                    <a:lumOff val="5000"/>
                  </a:schemeClr>
                </a:solidFill>
              </a:rPr>
              <a:t>Would the world be a better place if everyone followed the Golden Rule?</a:t>
            </a:r>
            <a:endParaRPr lang="en-GB" dirty="0">
              <a:solidFill>
                <a:schemeClr val="tx1">
                  <a:lumMod val="95000"/>
                  <a:lumOff val="5000"/>
                </a:schemeClr>
              </a:solidFill>
            </a:endParaRPr>
          </a:p>
          <a:p>
            <a:pPr marL="514350" indent="-514350">
              <a:buFont typeface="+mj-lt"/>
              <a:buAutoNum type="arabicParenR"/>
            </a:pPr>
            <a:r>
              <a:rPr lang="en-US" dirty="0">
                <a:solidFill>
                  <a:schemeClr val="tx1">
                    <a:lumMod val="95000"/>
                    <a:lumOff val="5000"/>
                  </a:schemeClr>
                </a:solidFill>
              </a:rPr>
              <a:t>What should happen when people break the Golden Rule?</a:t>
            </a:r>
            <a:endParaRPr lang="en-GB" dirty="0">
              <a:solidFill>
                <a:schemeClr val="tx1">
                  <a:lumMod val="95000"/>
                  <a:lumOff val="5000"/>
                </a:schemeClr>
              </a:solidFill>
            </a:endParaRPr>
          </a:p>
          <a:p>
            <a:pPr marL="514350" indent="-514350">
              <a:buFont typeface="+mj-lt"/>
              <a:buAutoNum type="arabicParenR"/>
            </a:pPr>
            <a:r>
              <a:rPr lang="en-US" dirty="0">
                <a:solidFill>
                  <a:schemeClr val="tx1">
                    <a:lumMod val="95000"/>
                    <a:lumOff val="5000"/>
                  </a:schemeClr>
                </a:solidFill>
              </a:rPr>
              <a:t>Is the Golden Rule enough on its own or do we need other rules?</a:t>
            </a:r>
            <a:endParaRPr lang="en-GB" dirty="0">
              <a:solidFill>
                <a:schemeClr val="tx1">
                  <a:lumMod val="95000"/>
                  <a:lumOff val="5000"/>
                </a:schemeClr>
              </a:solidFill>
              <a:effectLst/>
            </a:endParaRPr>
          </a:p>
        </p:txBody>
      </p:sp>
      <p:sp>
        <p:nvSpPr>
          <p:cNvPr id="3" name="Title 2"/>
          <p:cNvSpPr>
            <a:spLocks noGrp="1"/>
          </p:cNvSpPr>
          <p:nvPr>
            <p:ph type="title"/>
          </p:nvPr>
        </p:nvSpPr>
        <p:spPr>
          <a:xfrm>
            <a:off x="1981199" y="267369"/>
            <a:ext cx="8398934" cy="902369"/>
          </a:xfrm>
        </p:spPr>
        <p:txBody>
          <a:bodyPr/>
          <a:lstStyle/>
          <a:p>
            <a:pPr algn="ctr"/>
            <a:r>
              <a:rPr lang="en-GB" sz="3200" b="1" u="sng" dirty="0">
                <a:solidFill>
                  <a:schemeClr val="tx1">
                    <a:lumMod val="95000"/>
                    <a:lumOff val="5000"/>
                  </a:schemeClr>
                </a:solidFill>
                <a:latin typeface="+mj-lt"/>
              </a:rPr>
              <a:t>The Golden Rule</a:t>
            </a:r>
          </a:p>
        </p:txBody>
      </p:sp>
    </p:spTree>
    <p:extLst>
      <p:ext uri="{BB962C8B-B14F-4D97-AF65-F5344CB8AC3E}">
        <p14:creationId xmlns:p14="http://schemas.microsoft.com/office/powerpoint/2010/main" val="404148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3651" y="945789"/>
            <a:ext cx="8315090" cy="5555372"/>
          </a:xfrm>
        </p:spPr>
        <p:txBody>
          <a:bodyPr>
            <a:noAutofit/>
          </a:bodyPr>
          <a:lstStyle/>
          <a:p>
            <a:r>
              <a:rPr lang="en-US" sz="1800" dirty="0">
                <a:solidFill>
                  <a:schemeClr val="tx1"/>
                </a:solidFill>
              </a:rPr>
              <a:t>Last week I was on a trip with three of my friends. I was put in charge of buying lunch and so at lunchtime I went to the shop. I wanted to do the right thing so I followed the </a:t>
            </a:r>
            <a:r>
              <a:rPr lang="en-US" sz="1800" b="1" dirty="0">
                <a:solidFill>
                  <a:schemeClr val="tx1"/>
                </a:solidFill>
              </a:rPr>
              <a:t>Golden Rule</a:t>
            </a:r>
            <a:r>
              <a:rPr lang="en-US" sz="1800" dirty="0">
                <a:solidFill>
                  <a:schemeClr val="tx1"/>
                </a:solidFill>
              </a:rPr>
              <a:t>.</a:t>
            </a:r>
          </a:p>
          <a:p>
            <a:r>
              <a:rPr lang="en-US" sz="1800" dirty="0">
                <a:solidFill>
                  <a:schemeClr val="tx1"/>
                </a:solidFill>
              </a:rPr>
              <a:t>My </a:t>
            </a:r>
            <a:r>
              <a:rPr lang="en-US" sz="1800" dirty="0" err="1">
                <a:solidFill>
                  <a:schemeClr val="tx1"/>
                </a:solidFill>
              </a:rPr>
              <a:t>favourite</a:t>
            </a:r>
            <a:r>
              <a:rPr lang="en-US" sz="1800" dirty="0">
                <a:solidFill>
                  <a:schemeClr val="tx1"/>
                </a:solidFill>
              </a:rPr>
              <a:t> sandwich is tuna mayonnaise so I bought tuna mayonnaise for everyone. However, when I handed out the sandwiches, Caroline said she would have preferred cheese, Emma said she didn’t like tuna, and Jacob said he was allergic to mayonnaise! </a:t>
            </a:r>
          </a:p>
          <a:p>
            <a:r>
              <a:rPr lang="en-US" sz="1800" dirty="0">
                <a:solidFill>
                  <a:schemeClr val="tx1"/>
                </a:solidFill>
              </a:rPr>
              <a:t>Where did I go wrong?</a:t>
            </a:r>
          </a:p>
          <a:p>
            <a:r>
              <a:rPr lang="en-US" sz="1800" dirty="0">
                <a:solidFill>
                  <a:schemeClr val="tx1"/>
                </a:solidFill>
              </a:rPr>
              <a:t>Yours sincerely,</a:t>
            </a:r>
            <a:endParaRPr lang="en-GB" sz="1800" dirty="0">
              <a:solidFill>
                <a:schemeClr val="tx1"/>
              </a:solidFill>
            </a:endParaRPr>
          </a:p>
          <a:p>
            <a:r>
              <a:rPr lang="en-US" sz="1800" dirty="0">
                <a:solidFill>
                  <a:schemeClr val="tx1"/>
                </a:solidFill>
              </a:rPr>
              <a:t>Sam</a:t>
            </a:r>
          </a:p>
          <a:p>
            <a:pPr marL="514350" indent="-514350">
              <a:buFont typeface="+mj-lt"/>
              <a:buAutoNum type="arabicParenR"/>
            </a:pPr>
            <a:r>
              <a:rPr lang="en-US" sz="1800" b="1" dirty="0">
                <a:solidFill>
                  <a:srgbClr val="7030A0"/>
                </a:solidFill>
              </a:rPr>
              <a:t>Could you have done better than Sam?</a:t>
            </a:r>
          </a:p>
          <a:p>
            <a:pPr marL="514350" indent="-514350">
              <a:buFont typeface="+mj-lt"/>
              <a:buAutoNum type="arabicParenR"/>
            </a:pPr>
            <a:r>
              <a:rPr lang="en-US" sz="1800" b="1" dirty="0">
                <a:solidFill>
                  <a:srgbClr val="7030A0"/>
                </a:solidFill>
              </a:rPr>
              <a:t>What would you have done differently?</a:t>
            </a:r>
          </a:p>
          <a:p>
            <a:pPr marL="514350" indent="-514350">
              <a:buFont typeface="+mj-lt"/>
              <a:buAutoNum type="arabicParenR"/>
            </a:pPr>
            <a:r>
              <a:rPr lang="en-US" sz="1800" b="1" dirty="0">
                <a:solidFill>
                  <a:srgbClr val="7030A0"/>
                </a:solidFill>
              </a:rPr>
              <a:t>Did the Golden Rule not work or was Sam not using it appropriately</a:t>
            </a:r>
            <a:r>
              <a:rPr lang="en-US" sz="1800" dirty="0">
                <a:solidFill>
                  <a:srgbClr val="7030A0"/>
                </a:solidFill>
              </a:rPr>
              <a:t>? </a:t>
            </a:r>
          </a:p>
          <a:p>
            <a:pPr marL="514350" indent="-514350">
              <a:buFont typeface="+mj-lt"/>
              <a:buAutoNum type="arabicParenR"/>
            </a:pPr>
            <a:r>
              <a:rPr lang="en-US" sz="1800" b="1" dirty="0">
                <a:solidFill>
                  <a:srgbClr val="7030A0"/>
                </a:solidFill>
              </a:rPr>
              <a:t>Write a reply</a:t>
            </a:r>
            <a:r>
              <a:rPr lang="en-US" sz="1800" dirty="0">
                <a:solidFill>
                  <a:srgbClr val="7030A0"/>
                </a:solidFill>
              </a:rPr>
              <a:t> </a:t>
            </a:r>
            <a:r>
              <a:rPr lang="en-US" sz="1800" b="1" dirty="0">
                <a:solidFill>
                  <a:srgbClr val="7030A0"/>
                </a:solidFill>
              </a:rPr>
              <a:t>to Sam’s letter from a humanist explaining where she went wrong and how she might better employ the Golden Rule next time.</a:t>
            </a:r>
          </a:p>
          <a:p>
            <a:pPr marL="514350" indent="-514350">
              <a:buFont typeface="+mj-lt"/>
              <a:buAutoNum type="arabicParenR"/>
            </a:pPr>
            <a:endParaRPr lang="en-GB" sz="700" dirty="0">
              <a:solidFill>
                <a:srgbClr val="008184"/>
              </a:solidFill>
            </a:endParaRPr>
          </a:p>
          <a:p>
            <a:endParaRPr lang="en-US" sz="700" dirty="0"/>
          </a:p>
        </p:txBody>
      </p:sp>
      <p:sp>
        <p:nvSpPr>
          <p:cNvPr id="3" name="Title 2"/>
          <p:cNvSpPr>
            <a:spLocks noGrp="1"/>
          </p:cNvSpPr>
          <p:nvPr>
            <p:ph type="title"/>
          </p:nvPr>
        </p:nvSpPr>
        <p:spPr>
          <a:xfrm>
            <a:off x="293651" y="87765"/>
            <a:ext cx="10972800" cy="902369"/>
          </a:xfrm>
        </p:spPr>
        <p:txBody>
          <a:bodyPr/>
          <a:lstStyle/>
          <a:p>
            <a:r>
              <a:rPr lang="en-US" b="1" dirty="0">
                <a:latin typeface="+mj-lt"/>
              </a:rPr>
              <a:t>Dear Humanist…</a:t>
            </a:r>
          </a:p>
        </p:txBody>
      </p:sp>
    </p:spTree>
    <p:extLst>
      <p:ext uri="{BB962C8B-B14F-4D97-AF65-F5344CB8AC3E}">
        <p14:creationId xmlns:p14="http://schemas.microsoft.com/office/powerpoint/2010/main" val="3911002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5785" y="1089064"/>
            <a:ext cx="6906322" cy="5412097"/>
          </a:xfrm>
          <a:ln w="76200">
            <a:solidFill>
              <a:schemeClr val="accent1"/>
            </a:solidFill>
          </a:ln>
        </p:spPr>
        <p:txBody>
          <a:bodyPr>
            <a:noAutofit/>
          </a:bodyPr>
          <a:lstStyle/>
          <a:p>
            <a:r>
              <a:rPr lang="en-US" sz="3400" dirty="0">
                <a:solidFill>
                  <a:schemeClr val="tx1"/>
                </a:solidFill>
              </a:rPr>
              <a:t>How might a humanist respond to these statements about rules?</a:t>
            </a:r>
          </a:p>
          <a:p>
            <a:pPr marL="514350" indent="-514350">
              <a:buFont typeface="+mj-lt"/>
              <a:buAutoNum type="arabicParenR"/>
            </a:pPr>
            <a:r>
              <a:rPr lang="en-US" sz="3400" dirty="0">
                <a:solidFill>
                  <a:schemeClr val="tx1"/>
                </a:solidFill>
              </a:rPr>
              <a:t>It’s never OK to break a rule.</a:t>
            </a:r>
            <a:endParaRPr lang="en-GB" sz="3400" dirty="0">
              <a:solidFill>
                <a:schemeClr val="tx1"/>
              </a:solidFill>
            </a:endParaRPr>
          </a:p>
          <a:p>
            <a:pPr marL="514350" indent="-514350">
              <a:buFont typeface="+mj-lt"/>
              <a:buAutoNum type="arabicParenR"/>
            </a:pPr>
            <a:r>
              <a:rPr lang="en-US" sz="3400" dirty="0">
                <a:solidFill>
                  <a:schemeClr val="tx1"/>
                </a:solidFill>
              </a:rPr>
              <a:t>We can’t be good without rules to guide us.</a:t>
            </a:r>
            <a:endParaRPr lang="en-GB" sz="3400" dirty="0">
              <a:solidFill>
                <a:schemeClr val="tx1"/>
              </a:solidFill>
            </a:endParaRPr>
          </a:p>
          <a:p>
            <a:pPr marL="514350" indent="-514350">
              <a:buFont typeface="+mj-lt"/>
              <a:buAutoNum type="arabicParenR"/>
            </a:pPr>
            <a:r>
              <a:rPr lang="en-US" sz="3400" dirty="0">
                <a:solidFill>
                  <a:schemeClr val="tx1"/>
                </a:solidFill>
              </a:rPr>
              <a:t>The Golden Rule doesn’t work because people like different things.</a:t>
            </a:r>
            <a:endParaRPr lang="en-GB" sz="3400" dirty="0">
              <a:solidFill>
                <a:schemeClr val="tx1"/>
              </a:solidFill>
            </a:endParaRPr>
          </a:p>
          <a:p>
            <a:endParaRPr lang="en-US" sz="1600" dirty="0">
              <a:solidFill>
                <a:schemeClr val="tx1"/>
              </a:solidFill>
            </a:endParaRPr>
          </a:p>
        </p:txBody>
      </p:sp>
      <p:sp>
        <p:nvSpPr>
          <p:cNvPr id="3" name="Title 2"/>
          <p:cNvSpPr>
            <a:spLocks noGrp="1"/>
          </p:cNvSpPr>
          <p:nvPr>
            <p:ph type="title"/>
          </p:nvPr>
        </p:nvSpPr>
        <p:spPr/>
        <p:txBody>
          <a:bodyPr/>
          <a:lstStyle/>
          <a:p>
            <a:pPr algn="ctr"/>
            <a:r>
              <a:rPr lang="en-US" b="1" u="sng" dirty="0">
                <a:solidFill>
                  <a:schemeClr val="tx1"/>
                </a:solidFill>
                <a:latin typeface="+mj-lt"/>
              </a:rPr>
              <a:t>Humanist responses</a:t>
            </a:r>
          </a:p>
        </p:txBody>
      </p:sp>
    </p:spTree>
    <p:extLst>
      <p:ext uri="{BB962C8B-B14F-4D97-AF65-F5344CB8AC3E}">
        <p14:creationId xmlns:p14="http://schemas.microsoft.com/office/powerpoint/2010/main" val="2842055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8518" y="966400"/>
            <a:ext cx="7341220" cy="5590517"/>
          </a:xfrm>
          <a:ln w="76200">
            <a:solidFill>
              <a:schemeClr val="accent1"/>
            </a:solidFill>
          </a:ln>
        </p:spPr>
        <p:txBody>
          <a:bodyPr>
            <a:noAutofit/>
          </a:bodyPr>
          <a:lstStyle/>
          <a:p>
            <a:pPr lvl="0"/>
            <a:r>
              <a:rPr lang="en-US" sz="3600" dirty="0">
                <a:solidFill>
                  <a:schemeClr val="tx1"/>
                </a:solidFill>
              </a:rPr>
              <a:t>Do your school rules have any connection to the Golden Rule? </a:t>
            </a:r>
          </a:p>
          <a:p>
            <a:pPr lvl="0"/>
            <a:r>
              <a:rPr lang="en-US" sz="3600" dirty="0">
                <a:solidFill>
                  <a:schemeClr val="tx1"/>
                </a:solidFill>
              </a:rPr>
              <a:t>Would a humanist approve of them? </a:t>
            </a:r>
          </a:p>
          <a:p>
            <a:pPr lvl="0"/>
            <a:r>
              <a:rPr lang="en-US" sz="3600" dirty="0">
                <a:solidFill>
                  <a:schemeClr val="tx1"/>
                </a:solidFill>
              </a:rPr>
              <a:t>Could you write a new set of school rules that take the Golden Rule into account?</a:t>
            </a:r>
            <a:endParaRPr lang="en-GB" sz="3600" dirty="0">
              <a:solidFill>
                <a:schemeClr val="tx1"/>
              </a:solidFill>
            </a:endParaRPr>
          </a:p>
          <a:p>
            <a:r>
              <a:rPr lang="en-US" sz="3200" dirty="0">
                <a:solidFill>
                  <a:schemeClr val="tx1"/>
                </a:solidFill>
              </a:rPr>
              <a:t> </a:t>
            </a:r>
            <a:endParaRPr lang="en-GB" sz="3200" dirty="0">
              <a:solidFill>
                <a:schemeClr val="tx1"/>
              </a:solidFill>
            </a:endParaRPr>
          </a:p>
          <a:p>
            <a:endParaRPr lang="en-GB" sz="3200" dirty="0">
              <a:solidFill>
                <a:schemeClr val="tx1"/>
              </a:solidFill>
            </a:endParaRPr>
          </a:p>
        </p:txBody>
      </p:sp>
      <p:sp>
        <p:nvSpPr>
          <p:cNvPr id="3" name="Title 2"/>
          <p:cNvSpPr>
            <a:spLocks noGrp="1"/>
          </p:cNvSpPr>
          <p:nvPr>
            <p:ph type="title"/>
          </p:nvPr>
        </p:nvSpPr>
        <p:spPr/>
        <p:txBody>
          <a:bodyPr/>
          <a:lstStyle/>
          <a:p>
            <a:pPr algn="ctr"/>
            <a:r>
              <a:rPr lang="en-US" b="1" u="sng" dirty="0">
                <a:solidFill>
                  <a:schemeClr val="tx1"/>
                </a:solidFill>
                <a:latin typeface="+mj-lt"/>
              </a:rPr>
              <a:t>School Rules</a:t>
            </a:r>
          </a:p>
        </p:txBody>
      </p:sp>
    </p:spTree>
    <p:extLst>
      <p:ext uri="{BB962C8B-B14F-4D97-AF65-F5344CB8AC3E}">
        <p14:creationId xmlns:p14="http://schemas.microsoft.com/office/powerpoint/2010/main" val="2530858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66EF9-45C9-4429-8B6E-53D5CED5406E}"/>
              </a:ext>
            </a:extLst>
          </p:cNvPr>
          <p:cNvSpPr>
            <a:spLocks noGrp="1"/>
          </p:cNvSpPr>
          <p:nvPr>
            <p:ph type="body" idx="1"/>
          </p:nvPr>
        </p:nvSpPr>
        <p:spPr/>
        <p:txBody>
          <a:bodyPr>
            <a:normAutofit lnSpcReduction="10000"/>
          </a:bodyPr>
          <a:lstStyle/>
          <a:p>
            <a:pPr marL="514350" indent="-514350">
              <a:buAutoNum type="arabicPeriod"/>
            </a:pPr>
            <a:r>
              <a:rPr lang="en-GB" dirty="0"/>
              <a:t>What do humanists believe?</a:t>
            </a:r>
          </a:p>
          <a:p>
            <a:pPr marL="514350" indent="-514350">
              <a:buAutoNum type="arabicPeriod"/>
            </a:pPr>
            <a:r>
              <a:rPr lang="en-GB" dirty="0"/>
              <a:t>How is what humanists believe linked to atheism?</a:t>
            </a:r>
          </a:p>
          <a:p>
            <a:pPr marL="514350" indent="-514350">
              <a:buAutoNum type="arabicPeriod"/>
            </a:pPr>
            <a:r>
              <a:rPr lang="en-GB" dirty="0"/>
              <a:t>Why do humanists believe what they believe?</a:t>
            </a:r>
          </a:p>
          <a:p>
            <a:pPr marL="514350" indent="-514350">
              <a:buAutoNum type="arabicPeriod"/>
            </a:pPr>
            <a:r>
              <a:rPr lang="en-GB" dirty="0"/>
              <a:t>Why do some people believe humanism to do controversial?</a:t>
            </a:r>
          </a:p>
          <a:p>
            <a:pPr marL="514350" indent="-514350">
              <a:buAutoNum type="arabicPeriod"/>
            </a:pPr>
            <a:r>
              <a:rPr lang="en-GB" dirty="0"/>
              <a:t>How would a Christian respond to humanism? </a:t>
            </a:r>
          </a:p>
        </p:txBody>
      </p:sp>
      <p:sp>
        <p:nvSpPr>
          <p:cNvPr id="3" name="Title 2">
            <a:extLst>
              <a:ext uri="{FF2B5EF4-FFF2-40B4-BE49-F238E27FC236}">
                <a16:creationId xmlns:a16="http://schemas.microsoft.com/office/drawing/2014/main" id="{0910F051-EFDE-4741-8268-CF9A07007755}"/>
              </a:ext>
            </a:extLst>
          </p:cNvPr>
          <p:cNvSpPr>
            <a:spLocks noGrp="1"/>
          </p:cNvSpPr>
          <p:nvPr>
            <p:ph type="title"/>
          </p:nvPr>
        </p:nvSpPr>
        <p:spPr/>
        <p:txBody>
          <a:bodyPr/>
          <a:lstStyle/>
          <a:p>
            <a:r>
              <a:rPr lang="en-GB" dirty="0"/>
              <a:t>Humanism Questions </a:t>
            </a:r>
          </a:p>
        </p:txBody>
      </p:sp>
    </p:spTree>
    <p:extLst>
      <p:ext uri="{BB962C8B-B14F-4D97-AF65-F5344CB8AC3E}">
        <p14:creationId xmlns:p14="http://schemas.microsoft.com/office/powerpoint/2010/main" val="919146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66EF9-45C9-4429-8B6E-53D5CED5406E}"/>
              </a:ext>
            </a:extLst>
          </p:cNvPr>
          <p:cNvSpPr>
            <a:spLocks noGrp="1"/>
          </p:cNvSpPr>
          <p:nvPr>
            <p:ph type="body" idx="1"/>
          </p:nvPr>
        </p:nvSpPr>
        <p:spPr/>
        <p:txBody>
          <a:bodyPr>
            <a:normAutofit/>
          </a:bodyPr>
          <a:lstStyle/>
          <a:p>
            <a:r>
              <a:rPr lang="en-GB" dirty="0"/>
              <a:t>‘Humanism is the best form of religion.’</a:t>
            </a:r>
          </a:p>
          <a:p>
            <a:r>
              <a:rPr lang="en-GB" dirty="0"/>
              <a:t>Evaluate this statement.  Writing for and against.</a:t>
            </a:r>
          </a:p>
          <a:p>
            <a:r>
              <a:rPr lang="en-GB" dirty="0"/>
              <a:t>F- For</a:t>
            </a:r>
          </a:p>
          <a:p>
            <a:r>
              <a:rPr lang="en-GB" dirty="0"/>
              <a:t>A- Against</a:t>
            </a:r>
          </a:p>
          <a:p>
            <a:r>
              <a:rPr lang="en-GB" dirty="0"/>
              <a:t>R- Religious Teaching/Argument </a:t>
            </a:r>
          </a:p>
          <a:p>
            <a:r>
              <a:rPr lang="en-GB" dirty="0"/>
              <a:t>C- Conclusion </a:t>
            </a:r>
          </a:p>
        </p:txBody>
      </p:sp>
      <p:sp>
        <p:nvSpPr>
          <p:cNvPr id="3" name="Title 2">
            <a:extLst>
              <a:ext uri="{FF2B5EF4-FFF2-40B4-BE49-F238E27FC236}">
                <a16:creationId xmlns:a16="http://schemas.microsoft.com/office/drawing/2014/main" id="{0910F051-EFDE-4741-8268-CF9A07007755}"/>
              </a:ext>
            </a:extLst>
          </p:cNvPr>
          <p:cNvSpPr>
            <a:spLocks noGrp="1"/>
          </p:cNvSpPr>
          <p:nvPr>
            <p:ph type="title"/>
          </p:nvPr>
        </p:nvSpPr>
        <p:spPr/>
        <p:txBody>
          <a:bodyPr/>
          <a:lstStyle/>
          <a:p>
            <a:r>
              <a:rPr lang="en-GB" dirty="0"/>
              <a:t>Humanism Questions </a:t>
            </a:r>
          </a:p>
        </p:txBody>
      </p:sp>
    </p:spTree>
    <p:extLst>
      <p:ext uri="{BB962C8B-B14F-4D97-AF65-F5344CB8AC3E}">
        <p14:creationId xmlns:p14="http://schemas.microsoft.com/office/powerpoint/2010/main" val="42218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7364" y="899493"/>
            <a:ext cx="8300226" cy="5679727"/>
          </a:xfrm>
          <a:ln w="76200">
            <a:solidFill>
              <a:schemeClr val="accent1"/>
            </a:solidFill>
          </a:ln>
        </p:spPr>
        <p:txBody>
          <a:bodyPr>
            <a:noAutofit/>
          </a:bodyPr>
          <a:lstStyle/>
          <a:p>
            <a:pPr lvl="0"/>
            <a:r>
              <a:rPr lang="en-US" sz="1900" dirty="0">
                <a:solidFill>
                  <a:schemeClr val="tx1"/>
                </a:solidFill>
              </a:rPr>
              <a:t>Humanists have no </a:t>
            </a:r>
            <a:r>
              <a:rPr lang="en-US" sz="1900" b="1" dirty="0">
                <a:solidFill>
                  <a:schemeClr val="tx1"/>
                </a:solidFill>
              </a:rPr>
              <a:t>doctrine</a:t>
            </a:r>
            <a:r>
              <a:rPr lang="en-US" sz="1900" dirty="0">
                <a:solidFill>
                  <a:schemeClr val="tx1"/>
                </a:solidFill>
              </a:rPr>
              <a:t> or </a:t>
            </a:r>
            <a:r>
              <a:rPr lang="en-US" sz="1900" b="1" dirty="0">
                <a:solidFill>
                  <a:schemeClr val="tx1"/>
                </a:solidFill>
              </a:rPr>
              <a:t>creed</a:t>
            </a:r>
            <a:r>
              <a:rPr lang="en-US" sz="1900" dirty="0">
                <a:solidFill>
                  <a:schemeClr val="tx1"/>
                </a:solidFill>
              </a:rPr>
              <a:t> they </a:t>
            </a:r>
            <a:r>
              <a:rPr lang="en-US" sz="1900" b="1" dirty="0">
                <a:solidFill>
                  <a:schemeClr val="tx1"/>
                </a:solidFill>
              </a:rPr>
              <a:t>must</a:t>
            </a:r>
            <a:r>
              <a:rPr lang="en-US" sz="1900" dirty="0">
                <a:solidFill>
                  <a:schemeClr val="tx1"/>
                </a:solidFill>
              </a:rPr>
              <a:t> </a:t>
            </a:r>
            <a:r>
              <a:rPr lang="en-US" sz="1900" b="1" dirty="0">
                <a:solidFill>
                  <a:schemeClr val="tx1"/>
                </a:solidFill>
              </a:rPr>
              <a:t>sign</a:t>
            </a:r>
            <a:r>
              <a:rPr lang="en-US" sz="1900" dirty="0">
                <a:solidFill>
                  <a:schemeClr val="tx1"/>
                </a:solidFill>
              </a:rPr>
              <a:t> </a:t>
            </a:r>
            <a:r>
              <a:rPr lang="en-US" sz="1900" b="1" dirty="0">
                <a:solidFill>
                  <a:schemeClr val="tx1"/>
                </a:solidFill>
              </a:rPr>
              <a:t>up</a:t>
            </a:r>
            <a:r>
              <a:rPr lang="en-US" sz="1900" dirty="0">
                <a:solidFill>
                  <a:schemeClr val="tx1"/>
                </a:solidFill>
              </a:rPr>
              <a:t> </a:t>
            </a:r>
            <a:r>
              <a:rPr lang="en-US" sz="1900" b="1" dirty="0">
                <a:solidFill>
                  <a:schemeClr val="tx1"/>
                </a:solidFill>
              </a:rPr>
              <a:t>to</a:t>
            </a:r>
            <a:r>
              <a:rPr lang="en-US" sz="1900" dirty="0">
                <a:solidFill>
                  <a:schemeClr val="tx1"/>
                </a:solidFill>
              </a:rPr>
              <a:t>. Many will </a:t>
            </a:r>
            <a:r>
              <a:rPr lang="en-US" sz="1900" b="1" dirty="0">
                <a:solidFill>
                  <a:schemeClr val="tx1"/>
                </a:solidFill>
              </a:rPr>
              <a:t>disagree</a:t>
            </a:r>
            <a:r>
              <a:rPr lang="en-US" sz="1900" dirty="0">
                <a:solidFill>
                  <a:schemeClr val="tx1"/>
                </a:solidFill>
              </a:rPr>
              <a:t> on the </a:t>
            </a:r>
            <a:r>
              <a:rPr lang="en-US" sz="1900" b="1" dirty="0">
                <a:solidFill>
                  <a:schemeClr val="tx1"/>
                </a:solidFill>
              </a:rPr>
              <a:t>specifics</a:t>
            </a:r>
            <a:r>
              <a:rPr lang="en-US" sz="1900" dirty="0">
                <a:solidFill>
                  <a:schemeClr val="tx1"/>
                </a:solidFill>
              </a:rPr>
              <a:t> of the best way to live. But </a:t>
            </a:r>
            <a:r>
              <a:rPr lang="en-US" sz="1900" b="1" dirty="0">
                <a:solidFill>
                  <a:schemeClr val="tx1"/>
                </a:solidFill>
              </a:rPr>
              <a:t>most</a:t>
            </a:r>
            <a:r>
              <a:rPr lang="en-US" sz="1900" dirty="0">
                <a:solidFill>
                  <a:schemeClr val="tx1"/>
                </a:solidFill>
              </a:rPr>
              <a:t> will </a:t>
            </a:r>
            <a:r>
              <a:rPr lang="en-US" sz="1900" b="1" dirty="0">
                <a:solidFill>
                  <a:schemeClr val="tx1"/>
                </a:solidFill>
              </a:rPr>
              <a:t>agree</a:t>
            </a:r>
            <a:r>
              <a:rPr lang="en-US" sz="1900" dirty="0">
                <a:solidFill>
                  <a:schemeClr val="tx1"/>
                </a:solidFill>
              </a:rPr>
              <a:t> with the following </a:t>
            </a:r>
            <a:r>
              <a:rPr lang="en-US" sz="1900" b="1" dirty="0">
                <a:solidFill>
                  <a:schemeClr val="tx1"/>
                </a:solidFill>
              </a:rPr>
              <a:t>key</a:t>
            </a:r>
            <a:r>
              <a:rPr lang="en-US" sz="1900" dirty="0">
                <a:solidFill>
                  <a:schemeClr val="tx1"/>
                </a:solidFill>
              </a:rPr>
              <a:t> </a:t>
            </a:r>
            <a:r>
              <a:rPr lang="en-US" sz="1900" b="1" dirty="0">
                <a:solidFill>
                  <a:schemeClr val="tx1"/>
                </a:solidFill>
              </a:rPr>
              <a:t>beliefs</a:t>
            </a:r>
            <a:r>
              <a:rPr lang="en-US" sz="1900" dirty="0">
                <a:solidFill>
                  <a:schemeClr val="tx1"/>
                </a:solidFill>
              </a:rPr>
              <a:t>:</a:t>
            </a:r>
          </a:p>
          <a:p>
            <a:pPr marL="457200" indent="-457200">
              <a:buFont typeface="Arial"/>
              <a:buChar char="•"/>
            </a:pPr>
            <a:r>
              <a:rPr lang="en-US" sz="1900" dirty="0">
                <a:solidFill>
                  <a:schemeClr val="tx1"/>
                </a:solidFill>
              </a:rPr>
              <a:t>Believe the world is a natural phenomenon with no supernatural side, and </a:t>
            </a:r>
            <a:r>
              <a:rPr lang="en-US" sz="1900" b="1" dirty="0">
                <a:solidFill>
                  <a:schemeClr val="tx1"/>
                </a:solidFill>
              </a:rPr>
              <a:t>science</a:t>
            </a:r>
            <a:r>
              <a:rPr lang="en-US" sz="1900" dirty="0">
                <a:solidFill>
                  <a:schemeClr val="tx1"/>
                </a:solidFill>
              </a:rPr>
              <a:t> provides the best way to understand </a:t>
            </a:r>
            <a:r>
              <a:rPr lang="en-GB" sz="1900" dirty="0">
                <a:solidFill>
                  <a:schemeClr val="tx1"/>
                </a:solidFill>
              </a:rPr>
              <a:t>it</a:t>
            </a:r>
          </a:p>
          <a:p>
            <a:pPr marL="457200" indent="-457200">
              <a:buFont typeface="Arial"/>
              <a:buChar char="•"/>
            </a:pPr>
            <a:r>
              <a:rPr lang="en-US" sz="1900" dirty="0">
                <a:solidFill>
                  <a:schemeClr val="tx1"/>
                </a:solidFill>
              </a:rPr>
              <a:t>Are </a:t>
            </a:r>
            <a:r>
              <a:rPr lang="en-US" sz="1900" b="1" dirty="0">
                <a:solidFill>
                  <a:schemeClr val="tx1"/>
                </a:solidFill>
              </a:rPr>
              <a:t>atheists</a:t>
            </a:r>
            <a:r>
              <a:rPr lang="en-US" sz="1900" dirty="0">
                <a:solidFill>
                  <a:schemeClr val="tx1"/>
                </a:solidFill>
              </a:rPr>
              <a:t> (don’t believe there is a god) or </a:t>
            </a:r>
            <a:r>
              <a:rPr lang="en-US" sz="1900" b="1" dirty="0">
                <a:solidFill>
                  <a:schemeClr val="tx1"/>
                </a:solidFill>
              </a:rPr>
              <a:t>agnostics</a:t>
            </a:r>
            <a:r>
              <a:rPr lang="en-US" sz="1900" dirty="0">
                <a:solidFill>
                  <a:schemeClr val="tx1"/>
                </a:solidFill>
              </a:rPr>
              <a:t> (believe we can’t know if there is a god)</a:t>
            </a:r>
            <a:endParaRPr lang="en-GB" sz="1900" dirty="0">
              <a:solidFill>
                <a:schemeClr val="tx1"/>
              </a:solidFill>
            </a:endParaRPr>
          </a:p>
          <a:p>
            <a:pPr marL="457200" indent="-457200">
              <a:buFont typeface="Arial"/>
              <a:buChar char="•"/>
            </a:pPr>
            <a:r>
              <a:rPr lang="en-US" sz="1900" dirty="0">
                <a:solidFill>
                  <a:schemeClr val="tx1"/>
                </a:solidFill>
              </a:rPr>
              <a:t>See no persuasive evidence for an afterlife, nor an ‘ultimate’, external meaning to life, but believe we are instead </a:t>
            </a:r>
            <a:r>
              <a:rPr lang="en-US" sz="1900" b="1" dirty="0">
                <a:solidFill>
                  <a:schemeClr val="tx1"/>
                </a:solidFill>
              </a:rPr>
              <a:t>capable of making our own lives meaningful</a:t>
            </a:r>
            <a:r>
              <a:rPr lang="en-US" sz="1900" dirty="0">
                <a:solidFill>
                  <a:schemeClr val="tx1"/>
                </a:solidFill>
              </a:rPr>
              <a:t> and supporting others to do the same</a:t>
            </a:r>
          </a:p>
          <a:p>
            <a:pPr marL="457200" indent="-457200">
              <a:buFont typeface="Arial"/>
              <a:buChar char="•"/>
            </a:pPr>
            <a:r>
              <a:rPr lang="en-US" sz="1900" dirty="0">
                <a:solidFill>
                  <a:schemeClr val="tx1"/>
                </a:solidFill>
              </a:rPr>
              <a:t>Believe morality is a human construct and we should use </a:t>
            </a:r>
            <a:r>
              <a:rPr lang="en-US" sz="1900" b="1" dirty="0">
                <a:solidFill>
                  <a:schemeClr val="tx1"/>
                </a:solidFill>
              </a:rPr>
              <a:t>reason</a:t>
            </a:r>
            <a:r>
              <a:rPr lang="en-US" sz="1900" dirty="0">
                <a:solidFill>
                  <a:schemeClr val="tx1"/>
                </a:solidFill>
              </a:rPr>
              <a:t>, </a:t>
            </a:r>
            <a:r>
              <a:rPr lang="en-US" sz="1900" b="1" dirty="0">
                <a:solidFill>
                  <a:schemeClr val="tx1"/>
                </a:solidFill>
              </a:rPr>
              <a:t>empathy</a:t>
            </a:r>
            <a:r>
              <a:rPr lang="en-US" sz="1900" dirty="0">
                <a:solidFill>
                  <a:schemeClr val="tx1"/>
                </a:solidFill>
              </a:rPr>
              <a:t>, </a:t>
            </a:r>
            <a:r>
              <a:rPr lang="en-US" sz="1900" b="1" dirty="0">
                <a:solidFill>
                  <a:schemeClr val="tx1"/>
                </a:solidFill>
              </a:rPr>
              <a:t>compassion</a:t>
            </a:r>
            <a:r>
              <a:rPr lang="en-US" sz="1900" dirty="0">
                <a:solidFill>
                  <a:schemeClr val="tx1"/>
                </a:solidFill>
              </a:rPr>
              <a:t>, and </a:t>
            </a:r>
            <a:r>
              <a:rPr lang="en-US" sz="1900" b="1" dirty="0">
                <a:solidFill>
                  <a:schemeClr val="tx1"/>
                </a:solidFill>
              </a:rPr>
              <a:t>respect</a:t>
            </a:r>
            <a:r>
              <a:rPr lang="en-US" sz="1900" dirty="0">
                <a:solidFill>
                  <a:schemeClr val="tx1"/>
                </a:solidFill>
              </a:rPr>
              <a:t> when deciding how to act</a:t>
            </a:r>
          </a:p>
          <a:p>
            <a:pPr marL="457200" indent="-457200">
              <a:buFont typeface="Arial"/>
              <a:buChar char="•"/>
            </a:pPr>
            <a:r>
              <a:rPr lang="en-US" sz="1900" dirty="0">
                <a:solidFill>
                  <a:schemeClr val="tx1"/>
                </a:solidFill>
              </a:rPr>
              <a:t>Are </a:t>
            </a:r>
            <a:r>
              <a:rPr lang="en-US" sz="1900" b="1" dirty="0">
                <a:solidFill>
                  <a:schemeClr val="tx1"/>
                </a:solidFill>
              </a:rPr>
              <a:t>secularists</a:t>
            </a:r>
            <a:r>
              <a:rPr lang="en-US" sz="1900" dirty="0">
                <a:solidFill>
                  <a:schemeClr val="tx1"/>
                </a:solidFill>
              </a:rPr>
              <a:t>: they believe in freedom of religion and belief, and that no one, religion or belief should hold a privileged place</a:t>
            </a:r>
          </a:p>
          <a:p>
            <a:pPr marL="457200" indent="-457200">
              <a:buFont typeface="Arial"/>
              <a:buChar char="•"/>
            </a:pPr>
            <a:r>
              <a:rPr lang="en-US" sz="1900" dirty="0">
                <a:solidFill>
                  <a:schemeClr val="tx1"/>
                </a:solidFill>
              </a:rPr>
              <a:t>Value humanity and </a:t>
            </a:r>
            <a:r>
              <a:rPr lang="en-US" sz="1900" b="1" dirty="0">
                <a:solidFill>
                  <a:schemeClr val="tx1"/>
                </a:solidFill>
              </a:rPr>
              <a:t>celebrate</a:t>
            </a:r>
            <a:r>
              <a:rPr lang="en-US" sz="1900" dirty="0">
                <a:solidFill>
                  <a:schemeClr val="tx1"/>
                </a:solidFill>
              </a:rPr>
              <a:t> human achievements</a:t>
            </a:r>
            <a:endParaRPr lang="en-GB" sz="1900" dirty="0">
              <a:solidFill>
                <a:schemeClr val="tx1"/>
              </a:solidFill>
            </a:endParaRPr>
          </a:p>
        </p:txBody>
      </p:sp>
      <p:sp>
        <p:nvSpPr>
          <p:cNvPr id="3" name="Title 2"/>
          <p:cNvSpPr>
            <a:spLocks noGrp="1"/>
          </p:cNvSpPr>
          <p:nvPr>
            <p:ph type="title"/>
          </p:nvPr>
        </p:nvSpPr>
        <p:spPr>
          <a:xfrm>
            <a:off x="609600" y="163513"/>
            <a:ext cx="10972800" cy="735980"/>
          </a:xfrm>
        </p:spPr>
        <p:txBody>
          <a:bodyPr/>
          <a:lstStyle/>
          <a:p>
            <a:pPr algn="ctr"/>
            <a:r>
              <a:rPr lang="en-GB" sz="4400" b="1" u="sng" dirty="0">
                <a:latin typeface="+mj-lt"/>
              </a:rPr>
              <a:t>What Do Humanists Believe?</a:t>
            </a:r>
          </a:p>
        </p:txBody>
      </p:sp>
      <p:sp>
        <p:nvSpPr>
          <p:cNvPr id="4" name="TextBox 3"/>
          <p:cNvSpPr txBox="1"/>
          <p:nvPr/>
        </p:nvSpPr>
        <p:spPr>
          <a:xfrm>
            <a:off x="8865220" y="3151749"/>
            <a:ext cx="2899317" cy="3416320"/>
          </a:xfrm>
          <a:prstGeom prst="rect">
            <a:avLst/>
          </a:prstGeom>
          <a:noFill/>
          <a:ln w="76200">
            <a:solidFill>
              <a:schemeClr val="accent1"/>
            </a:solidFill>
          </a:ln>
        </p:spPr>
        <p:txBody>
          <a:bodyPr wrap="square" rtlCol="0">
            <a:spAutoFit/>
          </a:bodyPr>
          <a:lstStyle/>
          <a:p>
            <a:pPr marL="342900" indent="-342900" algn="ctr">
              <a:buAutoNum type="arabicPeriod"/>
            </a:pPr>
            <a:r>
              <a:rPr lang="en-GB" b="1" dirty="0"/>
              <a:t>In your own words explain what Humanists believe.</a:t>
            </a:r>
          </a:p>
          <a:p>
            <a:pPr marL="342900" indent="-342900" algn="ctr">
              <a:buAutoNum type="arabicPeriod"/>
            </a:pPr>
            <a:r>
              <a:rPr lang="en-GB" b="1" dirty="0"/>
              <a:t>Which belief is the most similar or different to religions we have already looked at?</a:t>
            </a:r>
          </a:p>
          <a:p>
            <a:pPr marL="342900" indent="-342900" algn="ctr">
              <a:buAutoNum type="arabicPeriod"/>
            </a:pPr>
            <a:r>
              <a:rPr lang="en-GB" b="1" dirty="0"/>
              <a:t>Do you agree or disagree with any of their key beliefs? Why?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2332" y="764539"/>
            <a:ext cx="6627541" cy="5825832"/>
          </a:xfrm>
          <a:ln w="76200">
            <a:solidFill>
              <a:srgbClr val="FFC000"/>
            </a:solidFill>
          </a:ln>
        </p:spPr>
        <p:txBody>
          <a:bodyPr>
            <a:noAutofit/>
          </a:bodyPr>
          <a:lstStyle/>
          <a:p>
            <a:r>
              <a:rPr lang="en-US" sz="3200" dirty="0">
                <a:solidFill>
                  <a:schemeClr val="tx1"/>
                </a:solidFill>
              </a:rPr>
              <a:t>The world is a </a:t>
            </a:r>
            <a:r>
              <a:rPr lang="en-US" sz="3200" b="1" dirty="0">
                <a:solidFill>
                  <a:schemeClr val="tx1"/>
                </a:solidFill>
              </a:rPr>
              <a:t>natural</a:t>
            </a:r>
            <a:r>
              <a:rPr lang="en-US" sz="3200" dirty="0">
                <a:solidFill>
                  <a:schemeClr val="tx1"/>
                </a:solidFill>
              </a:rPr>
              <a:t> phenomenon.</a:t>
            </a:r>
          </a:p>
          <a:p>
            <a:r>
              <a:rPr lang="en-US" sz="3200" dirty="0">
                <a:solidFill>
                  <a:schemeClr val="tx1"/>
                </a:solidFill>
              </a:rPr>
              <a:t>Everything has a natural cause.</a:t>
            </a:r>
          </a:p>
          <a:p>
            <a:r>
              <a:rPr lang="en-US" sz="3200" dirty="0">
                <a:solidFill>
                  <a:schemeClr val="tx1"/>
                </a:solidFill>
              </a:rPr>
              <a:t>No evidence for any supernatural side.</a:t>
            </a:r>
          </a:p>
          <a:p>
            <a:r>
              <a:rPr lang="en-US" sz="3200" dirty="0">
                <a:solidFill>
                  <a:schemeClr val="tx1"/>
                </a:solidFill>
              </a:rPr>
              <a:t>How can we know what is true?</a:t>
            </a:r>
          </a:p>
          <a:p>
            <a:pPr marL="457200" indent="-457200">
              <a:buFont typeface="Arial"/>
              <a:buChar char="•"/>
            </a:pPr>
            <a:r>
              <a:rPr lang="en-US" sz="3200" b="1" dirty="0">
                <a:solidFill>
                  <a:schemeClr val="tx1"/>
                </a:solidFill>
              </a:rPr>
              <a:t>Reason</a:t>
            </a:r>
          </a:p>
          <a:p>
            <a:pPr marL="457200" indent="-457200">
              <a:buFont typeface="Arial"/>
              <a:buChar char="•"/>
            </a:pPr>
            <a:r>
              <a:rPr lang="en-US" sz="3200" b="1" dirty="0">
                <a:solidFill>
                  <a:schemeClr val="tx1"/>
                </a:solidFill>
              </a:rPr>
              <a:t>Evidence</a:t>
            </a:r>
          </a:p>
          <a:p>
            <a:pPr marL="457200" indent="-457200">
              <a:buFont typeface="Arial"/>
              <a:buChar char="•"/>
            </a:pPr>
            <a:r>
              <a:rPr lang="en-US" sz="3200" b="1" dirty="0">
                <a:solidFill>
                  <a:schemeClr val="tx1"/>
                </a:solidFill>
              </a:rPr>
              <a:t>Science</a:t>
            </a:r>
          </a:p>
          <a:p>
            <a:r>
              <a:rPr lang="en-US" sz="3200" dirty="0">
                <a:solidFill>
                  <a:schemeClr val="tx1"/>
                </a:solidFill>
              </a:rPr>
              <a:t>Claims should be </a:t>
            </a:r>
            <a:r>
              <a:rPr lang="en-US" sz="3200" b="1" dirty="0">
                <a:solidFill>
                  <a:schemeClr val="tx1"/>
                </a:solidFill>
              </a:rPr>
              <a:t>testable</a:t>
            </a:r>
            <a:r>
              <a:rPr lang="en-US" sz="3200" dirty="0">
                <a:solidFill>
                  <a:schemeClr val="tx1"/>
                </a:solidFill>
              </a:rPr>
              <a:t>.</a:t>
            </a:r>
          </a:p>
          <a:p>
            <a:endParaRPr lang="en-US" sz="3000" dirty="0">
              <a:solidFill>
                <a:schemeClr val="tx1"/>
              </a:solidFill>
            </a:endParaRPr>
          </a:p>
        </p:txBody>
      </p:sp>
      <p:sp>
        <p:nvSpPr>
          <p:cNvPr id="3" name="Title 2"/>
          <p:cNvSpPr>
            <a:spLocks noGrp="1"/>
          </p:cNvSpPr>
          <p:nvPr>
            <p:ph type="title"/>
          </p:nvPr>
        </p:nvSpPr>
        <p:spPr>
          <a:xfrm>
            <a:off x="609600" y="-12291"/>
            <a:ext cx="10972800" cy="902369"/>
          </a:xfrm>
        </p:spPr>
        <p:txBody>
          <a:bodyPr/>
          <a:lstStyle/>
          <a:p>
            <a:pPr algn="ctr"/>
            <a:r>
              <a:rPr lang="en-US" b="1" u="sng" dirty="0">
                <a:solidFill>
                  <a:schemeClr val="tx1"/>
                </a:solidFill>
                <a:latin typeface="+mj-lt"/>
              </a:rPr>
              <a:t>Understanding The World</a:t>
            </a:r>
          </a:p>
        </p:txBody>
      </p:sp>
      <p:pic>
        <p:nvPicPr>
          <p:cNvPr id="4" name="Picture 3" descr="S:\Education\Resources\2016 resources\Images\New illustrations\Individual\Hyebin\29.jpg"/>
          <p:cNvPicPr>
            <a:picLocks noChangeAspect="1" noChangeArrowheads="1"/>
          </p:cNvPicPr>
          <p:nvPr/>
        </p:nvPicPr>
        <p:blipFill>
          <a:blip r:embed="rId2"/>
          <a:srcRect/>
          <a:stretch>
            <a:fillRect/>
          </a:stretch>
        </p:blipFill>
        <p:spPr bwMode="auto">
          <a:xfrm>
            <a:off x="7237141" y="4617990"/>
            <a:ext cx="3264629" cy="1972380"/>
          </a:xfrm>
          <a:prstGeom prst="rect">
            <a:avLst/>
          </a:prstGeom>
          <a:noFill/>
        </p:spPr>
      </p:pic>
      <p:pic>
        <p:nvPicPr>
          <p:cNvPr id="1026" name="Picture 2" descr="S:\Community Services\Education\Resources\2016 resources\Images\New illustrations\Individual\Hyebin\24.jpg"/>
          <p:cNvPicPr>
            <a:picLocks noChangeAspect="1" noChangeArrowheads="1"/>
          </p:cNvPicPr>
          <p:nvPr/>
        </p:nvPicPr>
        <p:blipFill>
          <a:blip r:embed="rId3"/>
          <a:srcRect/>
          <a:stretch>
            <a:fillRect/>
          </a:stretch>
        </p:blipFill>
        <p:spPr bwMode="auto">
          <a:xfrm>
            <a:off x="7790712" y="2720244"/>
            <a:ext cx="1544515" cy="1741532"/>
          </a:xfrm>
          <a:prstGeom prst="rect">
            <a:avLst/>
          </a:prstGeom>
          <a:noFill/>
        </p:spPr>
      </p:pic>
      <p:pic>
        <p:nvPicPr>
          <p:cNvPr id="1028" name="Picture 4" descr="S:\Community Services\Education\Resources\2016 resources\Images\New illustrations\Individual\Hyebin\Death\d15.jpg"/>
          <p:cNvPicPr>
            <a:picLocks noChangeAspect="1" noChangeArrowheads="1"/>
          </p:cNvPicPr>
          <p:nvPr/>
        </p:nvPicPr>
        <p:blipFill>
          <a:blip r:embed="rId4"/>
          <a:srcRect/>
          <a:stretch>
            <a:fillRect/>
          </a:stretch>
        </p:blipFill>
        <p:spPr bwMode="auto">
          <a:xfrm>
            <a:off x="7237141" y="764538"/>
            <a:ext cx="2408466" cy="1799492"/>
          </a:xfrm>
          <a:prstGeom prst="rect">
            <a:avLst/>
          </a:prstGeom>
          <a:noFill/>
        </p:spPr>
      </p:pic>
      <p:sp>
        <p:nvSpPr>
          <p:cNvPr id="5" name="TextBox 4"/>
          <p:cNvSpPr txBox="1"/>
          <p:nvPr/>
        </p:nvSpPr>
        <p:spPr>
          <a:xfrm>
            <a:off x="9812875" y="473733"/>
            <a:ext cx="2107778" cy="4031873"/>
          </a:xfrm>
          <a:prstGeom prst="rect">
            <a:avLst/>
          </a:prstGeom>
          <a:noFill/>
          <a:ln w="76200">
            <a:solidFill>
              <a:srgbClr val="FFFF00"/>
            </a:solidFill>
          </a:ln>
        </p:spPr>
        <p:txBody>
          <a:bodyPr wrap="square" rtlCol="0">
            <a:spAutoFit/>
          </a:bodyPr>
          <a:lstStyle/>
          <a:p>
            <a:pPr algn="ctr"/>
            <a:r>
              <a:rPr lang="en-GB" sz="3200" b="1" dirty="0"/>
              <a:t>Do you agree or disagree with their view on the world? Why?</a:t>
            </a:r>
          </a:p>
        </p:txBody>
      </p:sp>
    </p:spTree>
    <p:extLst>
      <p:ext uri="{BB962C8B-B14F-4D97-AF65-F5344CB8AC3E}">
        <p14:creationId xmlns:p14="http://schemas.microsoft.com/office/powerpoint/2010/main" val="255620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0322" y="0"/>
            <a:ext cx="10972800" cy="902369"/>
          </a:xfrm>
        </p:spPr>
        <p:txBody>
          <a:bodyPr/>
          <a:lstStyle/>
          <a:p>
            <a:pPr algn="ctr"/>
            <a:r>
              <a:rPr lang="en-GB" b="1" u="sng" dirty="0">
                <a:solidFill>
                  <a:schemeClr val="tx1"/>
                </a:solidFill>
                <a:latin typeface="+mj-lt"/>
              </a:rPr>
              <a:t>Atheism And Agnosticism</a:t>
            </a:r>
          </a:p>
        </p:txBody>
      </p:sp>
      <p:pic>
        <p:nvPicPr>
          <p:cNvPr id="4" name="Picture 2" descr="S:\Community Services\Education\Resources\2016 resources\Images\New illustrations\Individual\Hyebin\32.jpg"/>
          <p:cNvPicPr>
            <a:picLocks noChangeAspect="1" noChangeArrowheads="1"/>
          </p:cNvPicPr>
          <p:nvPr/>
        </p:nvPicPr>
        <p:blipFill>
          <a:blip r:embed="rId2"/>
          <a:srcRect/>
          <a:stretch>
            <a:fillRect/>
          </a:stretch>
        </p:blipFill>
        <p:spPr bwMode="auto">
          <a:xfrm>
            <a:off x="9173663" y="4014037"/>
            <a:ext cx="2211806" cy="2565239"/>
          </a:xfrm>
          <a:prstGeom prst="rect">
            <a:avLst/>
          </a:prstGeom>
          <a:noFill/>
        </p:spPr>
      </p:pic>
      <p:sp>
        <p:nvSpPr>
          <p:cNvPr id="5" name="Rectangle 4"/>
          <p:cNvSpPr/>
          <p:nvPr/>
        </p:nvSpPr>
        <p:spPr>
          <a:xfrm>
            <a:off x="341971" y="885410"/>
            <a:ext cx="7965687" cy="5693866"/>
          </a:xfrm>
          <a:prstGeom prst="rect">
            <a:avLst/>
          </a:prstGeom>
          <a:ln w="76200">
            <a:solidFill>
              <a:srgbClr val="FFFF00"/>
            </a:solidFill>
          </a:ln>
        </p:spPr>
        <p:txBody>
          <a:bodyPr wrap="square">
            <a:spAutoFit/>
          </a:bodyPr>
          <a:lstStyle/>
          <a:p>
            <a:r>
              <a:rPr lang="en-GB" sz="2800" dirty="0"/>
              <a:t>Humanists don’t see any good </a:t>
            </a:r>
            <a:r>
              <a:rPr lang="en-GB" sz="2800" b="1" dirty="0"/>
              <a:t>evidence</a:t>
            </a:r>
            <a:r>
              <a:rPr lang="en-GB" sz="2800" dirty="0"/>
              <a:t> that a god or gods exist.</a:t>
            </a:r>
          </a:p>
          <a:p>
            <a:r>
              <a:rPr lang="en-GB" sz="2800" b="1" dirty="0"/>
              <a:t>Atheists</a:t>
            </a:r>
            <a:r>
              <a:rPr lang="en-GB" sz="2800" dirty="0"/>
              <a:t>: don’t believe in a god or gods.</a:t>
            </a:r>
          </a:p>
          <a:p>
            <a:r>
              <a:rPr lang="en-GB" sz="2800" b="1" dirty="0"/>
              <a:t>Agnostics</a:t>
            </a:r>
            <a:r>
              <a:rPr lang="en-GB" sz="2800" dirty="0"/>
              <a:t>: believe we can’t know if a god or gods exist.</a:t>
            </a:r>
          </a:p>
          <a:p>
            <a:pPr marL="457200" indent="-457200">
              <a:buFont typeface="Arial"/>
              <a:buChar char="•"/>
            </a:pPr>
            <a:r>
              <a:rPr lang="en-US" sz="2800" dirty="0"/>
              <a:t>Humanism is </a:t>
            </a:r>
            <a:r>
              <a:rPr lang="en-US" sz="2800" b="1" dirty="0"/>
              <a:t>more</a:t>
            </a:r>
            <a:r>
              <a:rPr lang="en-US" sz="2800" dirty="0"/>
              <a:t> than just not believing in a god.</a:t>
            </a:r>
          </a:p>
          <a:p>
            <a:pPr marL="457200" indent="-457200">
              <a:buFont typeface="Arial"/>
              <a:buChar char="•"/>
            </a:pPr>
            <a:r>
              <a:rPr lang="en-US" sz="2800" dirty="0"/>
              <a:t>For humanists, the most important thing is not whether you believe in a god or not, but </a:t>
            </a:r>
            <a:r>
              <a:rPr lang="en-US" sz="2800" b="1" dirty="0"/>
              <a:t>how you live your life</a:t>
            </a:r>
            <a:r>
              <a:rPr lang="en-US" sz="2800" dirty="0"/>
              <a:t>.</a:t>
            </a:r>
            <a:endParaRPr lang="en-GB" sz="2800" dirty="0"/>
          </a:p>
          <a:p>
            <a:pPr marL="457200" indent="-457200">
              <a:buFont typeface="Arial"/>
              <a:buChar char="•"/>
            </a:pPr>
            <a:r>
              <a:rPr lang="en-GB" sz="2800" dirty="0"/>
              <a:t>Humanists believe we can be </a:t>
            </a:r>
            <a:r>
              <a:rPr lang="en-GB" sz="2800" b="1" dirty="0"/>
              <a:t>good</a:t>
            </a:r>
            <a:r>
              <a:rPr lang="en-GB" sz="2800" dirty="0"/>
              <a:t> and </a:t>
            </a:r>
            <a:r>
              <a:rPr lang="en-GB" sz="2800" b="1" dirty="0"/>
              <a:t>happy</a:t>
            </a:r>
            <a:r>
              <a:rPr lang="en-GB" sz="2800" dirty="0"/>
              <a:t> without the need for a god or a religion.</a:t>
            </a:r>
          </a:p>
        </p:txBody>
      </p:sp>
      <p:sp>
        <p:nvSpPr>
          <p:cNvPr id="7" name="TextBox 6"/>
          <p:cNvSpPr txBox="1"/>
          <p:nvPr/>
        </p:nvSpPr>
        <p:spPr>
          <a:xfrm>
            <a:off x="8452624" y="811966"/>
            <a:ext cx="3468029" cy="3046988"/>
          </a:xfrm>
          <a:prstGeom prst="rect">
            <a:avLst/>
          </a:prstGeom>
          <a:noFill/>
          <a:ln w="76200">
            <a:solidFill>
              <a:srgbClr val="FFFF00"/>
            </a:solidFill>
          </a:ln>
        </p:spPr>
        <p:txBody>
          <a:bodyPr wrap="square" rtlCol="0">
            <a:spAutoFit/>
          </a:bodyPr>
          <a:lstStyle/>
          <a:p>
            <a:pPr algn="ctr"/>
            <a:r>
              <a:rPr lang="en-GB" sz="3200" b="1" dirty="0"/>
              <a:t>Do you agree or disagree that how you live your life is the most important thing? Why?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3913" y="234521"/>
            <a:ext cx="7876478" cy="6378152"/>
          </a:xfrm>
          <a:ln w="76200">
            <a:solidFill>
              <a:srgbClr val="FFFF00"/>
            </a:solidFill>
          </a:ln>
        </p:spPr>
        <p:txBody>
          <a:bodyPr>
            <a:noAutofit/>
          </a:bodyPr>
          <a:lstStyle/>
          <a:p>
            <a:pPr algn="ctr"/>
            <a:r>
              <a:rPr lang="en-US" sz="2700" dirty="0">
                <a:solidFill>
                  <a:schemeClr val="tx1"/>
                </a:solidFill>
              </a:rPr>
              <a:t>‘Is it so small a thing</a:t>
            </a:r>
            <a:br>
              <a:rPr lang="en-US" sz="2700" dirty="0">
                <a:solidFill>
                  <a:schemeClr val="tx1"/>
                </a:solidFill>
              </a:rPr>
            </a:br>
            <a:r>
              <a:rPr lang="en-US" sz="2700" dirty="0">
                <a:solidFill>
                  <a:schemeClr val="tx1"/>
                </a:solidFill>
              </a:rPr>
              <a:t>To have </a:t>
            </a:r>
            <a:r>
              <a:rPr lang="en-US" sz="2700" dirty="0" err="1">
                <a:solidFill>
                  <a:schemeClr val="tx1"/>
                </a:solidFill>
              </a:rPr>
              <a:t>enjoy'd</a:t>
            </a:r>
            <a:r>
              <a:rPr lang="en-US" sz="2700" dirty="0">
                <a:solidFill>
                  <a:schemeClr val="tx1"/>
                </a:solidFill>
              </a:rPr>
              <a:t> the sun,</a:t>
            </a:r>
            <a:br>
              <a:rPr lang="en-US" sz="2700" dirty="0">
                <a:solidFill>
                  <a:schemeClr val="tx1"/>
                </a:solidFill>
              </a:rPr>
            </a:br>
            <a:r>
              <a:rPr lang="en-US" sz="2700" dirty="0">
                <a:solidFill>
                  <a:schemeClr val="tx1"/>
                </a:solidFill>
              </a:rPr>
              <a:t>To have lived light in the spring,</a:t>
            </a:r>
            <a:br>
              <a:rPr lang="en-US" sz="2700" dirty="0">
                <a:solidFill>
                  <a:schemeClr val="tx1"/>
                </a:solidFill>
              </a:rPr>
            </a:br>
            <a:r>
              <a:rPr lang="en-US" sz="2700" dirty="0">
                <a:solidFill>
                  <a:schemeClr val="tx1"/>
                </a:solidFill>
              </a:rPr>
              <a:t>To have loved, to have thought, to have done;</a:t>
            </a:r>
            <a:br>
              <a:rPr lang="en-US" sz="2700" dirty="0">
                <a:solidFill>
                  <a:schemeClr val="tx1"/>
                </a:solidFill>
              </a:rPr>
            </a:br>
            <a:r>
              <a:rPr lang="en-US" sz="2700" dirty="0">
                <a:solidFill>
                  <a:schemeClr val="tx1"/>
                </a:solidFill>
              </a:rPr>
              <a:t>To have advanced true friends, and beat down baffling foes;</a:t>
            </a:r>
            <a:br>
              <a:rPr lang="en-US" sz="2700" dirty="0">
                <a:solidFill>
                  <a:schemeClr val="tx1"/>
                </a:solidFill>
              </a:rPr>
            </a:br>
            <a:r>
              <a:rPr lang="en-US" sz="2700" dirty="0">
                <a:solidFill>
                  <a:schemeClr val="tx1"/>
                </a:solidFill>
              </a:rPr>
              <a:t>That we must feign a bliss</a:t>
            </a:r>
            <a:br>
              <a:rPr lang="en-US" sz="2700" dirty="0">
                <a:solidFill>
                  <a:schemeClr val="tx1"/>
                </a:solidFill>
              </a:rPr>
            </a:br>
            <a:r>
              <a:rPr lang="en-US" sz="2700" dirty="0">
                <a:solidFill>
                  <a:schemeClr val="tx1"/>
                </a:solidFill>
              </a:rPr>
              <a:t>Of doubtful future date,</a:t>
            </a:r>
            <a:br>
              <a:rPr lang="en-US" sz="2700" dirty="0">
                <a:solidFill>
                  <a:schemeClr val="tx1"/>
                </a:solidFill>
              </a:rPr>
            </a:br>
            <a:r>
              <a:rPr lang="en-US" sz="2700" dirty="0">
                <a:solidFill>
                  <a:schemeClr val="tx1"/>
                </a:solidFill>
              </a:rPr>
              <a:t>And while we dream on this</a:t>
            </a:r>
            <a:br>
              <a:rPr lang="en-US" sz="2700" dirty="0">
                <a:solidFill>
                  <a:schemeClr val="tx1"/>
                </a:solidFill>
              </a:rPr>
            </a:br>
            <a:r>
              <a:rPr lang="en-US" sz="2700" dirty="0">
                <a:solidFill>
                  <a:schemeClr val="tx1"/>
                </a:solidFill>
              </a:rPr>
              <a:t>Lose all our present state,</a:t>
            </a:r>
            <a:br>
              <a:rPr lang="en-US" sz="2700" dirty="0">
                <a:solidFill>
                  <a:schemeClr val="tx1"/>
                </a:solidFill>
              </a:rPr>
            </a:br>
            <a:r>
              <a:rPr lang="en-US" sz="2700" dirty="0">
                <a:solidFill>
                  <a:schemeClr val="tx1"/>
                </a:solidFill>
              </a:rPr>
              <a:t>And relegate to worlds yet distant our repose?’</a:t>
            </a:r>
          </a:p>
          <a:p>
            <a:pPr algn="ctr"/>
            <a:r>
              <a:rPr lang="en-US" sz="2700" dirty="0">
                <a:solidFill>
                  <a:schemeClr val="tx1"/>
                </a:solidFill>
              </a:rPr>
              <a:t>From the Hymn of Empedocles, Matthew Arnold (1822-1888)</a:t>
            </a:r>
            <a:endParaRPr lang="en-GB" sz="2700" dirty="0">
              <a:solidFill>
                <a:schemeClr val="tx1"/>
              </a:solidFill>
            </a:endParaRPr>
          </a:p>
          <a:p>
            <a:pPr algn="ctr"/>
            <a:endParaRPr lang="en-GB" sz="2700"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3484</Words>
  <Application>Microsoft Office PowerPoint</Application>
  <PresentationFormat>Widescreen</PresentationFormat>
  <Paragraphs>362</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Arial Black</vt:lpstr>
      <vt:lpstr>Calibri</vt:lpstr>
      <vt:lpstr>Calibri Light</vt:lpstr>
      <vt:lpstr>Gill Sans</vt:lpstr>
      <vt:lpstr>Office Theme</vt:lpstr>
      <vt:lpstr>Humanism Booklet RE Year 8  Read the booklet. Make notes on the booklet. Answer the questions at the end of the booklet. </vt:lpstr>
      <vt:lpstr>What is Humanism?</vt:lpstr>
      <vt:lpstr>PowerPoint Presentation</vt:lpstr>
      <vt:lpstr>PowerPoint Presentation</vt:lpstr>
      <vt:lpstr>What do Humanists believe?</vt:lpstr>
      <vt:lpstr>What Do Humanists Believe?</vt:lpstr>
      <vt:lpstr>Understanding The World</vt:lpstr>
      <vt:lpstr>Atheism And Agnosticism</vt:lpstr>
      <vt:lpstr>PowerPoint Presentation</vt:lpstr>
      <vt:lpstr>One Life</vt:lpstr>
      <vt:lpstr>PowerPoint Presentation</vt:lpstr>
      <vt:lpstr>Making Our Lives Meaningful</vt:lpstr>
      <vt:lpstr>PowerPoint Presentation</vt:lpstr>
      <vt:lpstr>What is the link between the images? How does it relate to our lesson learning today?</vt:lpstr>
      <vt:lpstr>Morality As A Human Achievement</vt:lpstr>
      <vt:lpstr>Humanism in society</vt:lpstr>
      <vt:lpstr>PowerPoint Presentation</vt:lpstr>
      <vt:lpstr>Valuing human achievements and capabilities</vt:lpstr>
      <vt:lpstr>Question 1</vt:lpstr>
      <vt:lpstr>Question 1</vt:lpstr>
      <vt:lpstr>Question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ingredients of ‘the good life’</vt:lpstr>
      <vt:lpstr>Possible ingredients of ‘the good life’</vt:lpstr>
      <vt:lpstr>Do humanists have rules to follow?</vt:lpstr>
      <vt:lpstr>PowerPoint Presentation</vt:lpstr>
      <vt:lpstr>Which rules do you agree and disagree with? Why?</vt:lpstr>
      <vt:lpstr>PowerPoint Presentation</vt:lpstr>
      <vt:lpstr>‘You should never lie’</vt:lpstr>
      <vt:lpstr>PowerPoint Presentation</vt:lpstr>
      <vt:lpstr>Key Beliefs Of Humanists</vt:lpstr>
      <vt:lpstr>Key Humanist Beliefs About How We Should Act</vt:lpstr>
      <vt:lpstr>What Would A Humanist Do?</vt:lpstr>
      <vt:lpstr>Do You Think That Humanists Have Rules?</vt:lpstr>
      <vt:lpstr>Freeze frame</vt:lpstr>
      <vt:lpstr>Rules from around the world</vt:lpstr>
      <vt:lpstr>The Golden Rule</vt:lpstr>
      <vt:lpstr>The Universal Golden Rule</vt:lpstr>
      <vt:lpstr>The Golden Rule</vt:lpstr>
      <vt:lpstr>Dear Humanist…</vt:lpstr>
      <vt:lpstr>Humanist responses</vt:lpstr>
      <vt:lpstr>School Rules</vt:lpstr>
      <vt:lpstr>Humanism Questions </vt:lpstr>
      <vt:lpstr>Humanism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Humanism Booklet RE Year 8  Read the booklet. Make notes on the booklet. Answer the questions at the end of the booklet.</dc:title>
  <dc:creator>Thomas Kingsley-Jones</dc:creator>
  <cp:lastModifiedBy>Toni-Louise Younger</cp:lastModifiedBy>
  <cp:revision>2</cp:revision>
  <cp:lastPrinted>2020-03-17T15:26:49Z</cp:lastPrinted>
  <dcterms:created xsi:type="dcterms:W3CDTF">2020-03-17T15:26:19Z</dcterms:created>
  <dcterms:modified xsi:type="dcterms:W3CDTF">2020-03-18T11:27:00Z</dcterms:modified>
</cp:coreProperties>
</file>