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24" r:id="rId2"/>
    <p:sldId id="316" r:id="rId3"/>
    <p:sldId id="340" r:id="rId4"/>
    <p:sldId id="339" r:id="rId5"/>
    <p:sldId id="341" r:id="rId6"/>
    <p:sldId id="335" r:id="rId7"/>
    <p:sldId id="337" r:id="rId8"/>
    <p:sldId id="343" r:id="rId9"/>
    <p:sldId id="329" r:id="rId10"/>
    <p:sldId id="344" r:id="rId11"/>
    <p:sldId id="331" r:id="rId12"/>
    <p:sldId id="342"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F9966"/>
    <a:srgbClr val="66FF33"/>
    <a:srgbClr val="66FF66"/>
    <a:srgbClr val="FFCCCC"/>
    <a:srgbClr val="FFFF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548" autoAdjust="0"/>
  </p:normalViewPr>
  <p:slideViewPr>
    <p:cSldViewPr>
      <p:cViewPr varScale="1">
        <p:scale>
          <a:sx n="88" d="100"/>
          <a:sy n="88" d="100"/>
        </p:scale>
        <p:origin x="10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035BBA82-915E-4D2A-A738-2B128843CE70}" type="datetimeFigureOut">
              <a:rPr lang="en-GB" smtClean="0"/>
              <a:pPr/>
              <a:t>19/03/2020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D78AA9F-6CE4-46D3-9CCF-4FAF19D91FC7}" type="slidenum">
              <a:rPr lang="en-GB" smtClean="0"/>
              <a:pPr/>
              <a:t>‹#›</a:t>
            </a:fld>
            <a:endParaRPr lang="en-GB"/>
          </a:p>
        </p:txBody>
      </p:sp>
    </p:spTree>
    <p:extLst>
      <p:ext uri="{BB962C8B-B14F-4D97-AF65-F5344CB8AC3E}">
        <p14:creationId xmlns:p14="http://schemas.microsoft.com/office/powerpoint/2010/main" val="4067926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0" u="none" baseline="0" dirty="0">
                <a:solidFill>
                  <a:srgbClr val="0070C0"/>
                </a:solidFill>
                <a:effectLst>
                  <a:outerShdw blurRad="38100" dist="38100" dir="2700000" algn="tl">
                    <a:srgbClr val="000000">
                      <a:alpha val="43137"/>
                    </a:srgbClr>
                  </a:outerShdw>
                </a:effectLst>
                <a:latin typeface="Cambria" panose="02040503050406030204" pitchFamily="18" charset="0"/>
              </a:rPr>
              <a:t>At the start of the lessons student to copy the Learning objective into their books.  </a:t>
            </a:r>
            <a:r>
              <a:rPr lang="en-GB" b="1" u="none" baseline="0" dirty="0">
                <a:solidFill>
                  <a:srgbClr val="0070C0"/>
                </a:solidFill>
                <a:effectLst>
                  <a:outerShdw blurRad="38100" dist="38100" dir="2700000" algn="tl">
                    <a:srgbClr val="000000">
                      <a:alpha val="43137"/>
                    </a:srgbClr>
                  </a:outerShdw>
                </a:effectLst>
                <a:latin typeface="Cambria" panose="02040503050406030204" pitchFamily="18" charset="0"/>
              </a:rPr>
              <a:t>Either: I will learn… or I will develop/be able to</a:t>
            </a:r>
          </a:p>
          <a:p>
            <a:pPr marL="0" indent="0">
              <a:buNone/>
            </a:pPr>
            <a:r>
              <a:rPr lang="en-GB" b="1" u="none" baseline="0" dirty="0">
                <a:solidFill>
                  <a:srgbClr val="0070C0"/>
                </a:solidFill>
                <a:effectLst>
                  <a:outerShdw blurRad="38100" dist="38100" dir="2700000" algn="tl">
                    <a:srgbClr val="000000">
                      <a:alpha val="43137"/>
                    </a:srgbClr>
                  </a:outerShdw>
                </a:effectLst>
                <a:latin typeface="Cambria" panose="02040503050406030204" pitchFamily="18" charset="0"/>
              </a:rPr>
              <a:t>Key words as part of the objective:  express, evaluate, organise, define, solve, write, plan, apply, produce, select, reflect on, implement, compile, incorporate, construct, explain, practise, draw, identify, classify, decide, list calculate, present, assemble, describe, conclude</a:t>
            </a:r>
          </a:p>
          <a:p>
            <a:pPr marL="0" indent="0">
              <a:buNone/>
            </a:pPr>
            <a:r>
              <a:rPr lang="en-GB" b="0" u="none" dirty="0">
                <a:solidFill>
                  <a:srgbClr val="0070C0"/>
                </a:solidFill>
                <a:effectLst>
                  <a:outerShdw blurRad="38100" dist="38100" dir="2700000" algn="tl">
                    <a:srgbClr val="000000">
                      <a:alpha val="43137"/>
                    </a:srgbClr>
                  </a:outerShdw>
                </a:effectLst>
                <a:latin typeface="Cambria" panose="02040503050406030204" pitchFamily="18" charset="0"/>
              </a:rPr>
              <a:t>Starter:  Think about how are you going to engage the students </a:t>
            </a:r>
            <a:r>
              <a:rPr lang="en-GB" b="0" i="0" u="none" dirty="0">
                <a:solidFill>
                  <a:srgbClr val="0070C0"/>
                </a:solidFill>
                <a:effectLst>
                  <a:outerShdw blurRad="38100" dist="38100" dir="2700000" algn="tl">
                    <a:srgbClr val="000000">
                      <a:alpha val="43137"/>
                    </a:srgbClr>
                  </a:outerShdw>
                </a:effectLst>
                <a:latin typeface="Cambria" panose="02040503050406030204" pitchFamily="18" charset="0"/>
              </a:rPr>
              <a:t>t</a:t>
            </a:r>
            <a:r>
              <a:rPr lang="en-GB" sz="1000" b="0" i="0" baseline="0" dirty="0">
                <a:solidFill>
                  <a:srgbClr val="0070C0"/>
                </a:solidFill>
                <a:latin typeface="Cambria" panose="02040503050406030204" pitchFamily="18" charset="0"/>
              </a:rPr>
              <a:t>hat they can do independently that look back on the previous lesson or look forward</a:t>
            </a:r>
          </a:p>
        </p:txBody>
      </p:sp>
      <p:sp>
        <p:nvSpPr>
          <p:cNvPr id="4" name="Slide Number Placeholder 3"/>
          <p:cNvSpPr>
            <a:spLocks noGrp="1"/>
          </p:cNvSpPr>
          <p:nvPr>
            <p:ph type="sldNum" sz="quarter" idx="10"/>
          </p:nvPr>
        </p:nvSpPr>
        <p:spPr/>
        <p:txBody>
          <a:bodyPr/>
          <a:lstStyle/>
          <a:p>
            <a:fld id="{3D78AA9F-6CE4-46D3-9CCF-4FAF19D91FC7}" type="slidenum">
              <a:rPr lang="en-GB" smtClean="0"/>
              <a:pPr/>
              <a:t>1</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a:p>
        </p:txBody>
      </p:sp>
      <p:sp>
        <p:nvSpPr>
          <p:cNvPr id="4" name="Slide Number Placeholder 3"/>
          <p:cNvSpPr>
            <a:spLocks noGrp="1"/>
          </p:cNvSpPr>
          <p:nvPr>
            <p:ph type="sldNum" sz="quarter" idx="10"/>
          </p:nvPr>
        </p:nvSpPr>
        <p:spPr/>
        <p:txBody>
          <a:bodyPr/>
          <a:lstStyle/>
          <a:p>
            <a:fld id="{3D78AA9F-6CE4-46D3-9CCF-4FAF19D91FC7}" type="slidenum">
              <a:rPr lang="en-GB" smtClean="0"/>
              <a:pPr/>
              <a:t>2</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a:p>
        </p:txBody>
      </p:sp>
      <p:sp>
        <p:nvSpPr>
          <p:cNvPr id="4" name="Slide Number Placeholder 3"/>
          <p:cNvSpPr>
            <a:spLocks noGrp="1"/>
          </p:cNvSpPr>
          <p:nvPr>
            <p:ph type="sldNum" sz="quarter" idx="10"/>
          </p:nvPr>
        </p:nvSpPr>
        <p:spPr/>
        <p:txBody>
          <a:bodyPr/>
          <a:lstStyle/>
          <a:p>
            <a:fld id="{3D78AA9F-6CE4-46D3-9CCF-4FAF19D91FC7}" type="slidenum">
              <a:rPr lang="en-GB" smtClean="0"/>
              <a:pPr/>
              <a:t>3</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a:p>
        </p:txBody>
      </p:sp>
      <p:sp>
        <p:nvSpPr>
          <p:cNvPr id="4" name="Slide Number Placeholder 3"/>
          <p:cNvSpPr>
            <a:spLocks noGrp="1"/>
          </p:cNvSpPr>
          <p:nvPr>
            <p:ph type="sldNum" sz="quarter" idx="10"/>
          </p:nvPr>
        </p:nvSpPr>
        <p:spPr/>
        <p:txBody>
          <a:bodyPr/>
          <a:lstStyle/>
          <a:p>
            <a:fld id="{3D78AA9F-6CE4-46D3-9CCF-4FAF19D91FC7}" type="slidenum">
              <a:rPr lang="en-GB" smtClean="0"/>
              <a:pPr/>
              <a:t>4</a:t>
            </a:fld>
            <a:endParaRPr lang="en-GB"/>
          </a:p>
        </p:txBody>
      </p:sp>
    </p:spTree>
    <p:extLst>
      <p:ext uri="{BB962C8B-B14F-4D97-AF65-F5344CB8AC3E}">
        <p14:creationId xmlns:p14="http://schemas.microsoft.com/office/powerpoint/2010/main" val="9835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sz="1200" b="0" i="1" baseline="0" dirty="0"/>
          </a:p>
        </p:txBody>
      </p:sp>
      <p:sp>
        <p:nvSpPr>
          <p:cNvPr id="4" name="Slide Number Placeholder 3"/>
          <p:cNvSpPr>
            <a:spLocks noGrp="1"/>
          </p:cNvSpPr>
          <p:nvPr>
            <p:ph type="sldNum" sz="quarter" idx="10"/>
          </p:nvPr>
        </p:nvSpPr>
        <p:spPr/>
        <p:txBody>
          <a:bodyPr/>
          <a:lstStyle/>
          <a:p>
            <a:fld id="{3D78AA9F-6CE4-46D3-9CCF-4FAF19D91FC7}" type="slidenum">
              <a:rPr lang="en-GB" smtClean="0"/>
              <a:pPr/>
              <a:t>12</a:t>
            </a:fld>
            <a:endParaRPr lang="en-GB"/>
          </a:p>
        </p:txBody>
      </p:sp>
    </p:spTree>
    <p:extLst>
      <p:ext uri="{BB962C8B-B14F-4D97-AF65-F5344CB8AC3E}">
        <p14:creationId xmlns:p14="http://schemas.microsoft.com/office/powerpoint/2010/main" val="98359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190797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52822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152312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206673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1730740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45602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4053232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720166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4126036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3301710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A82ED3-84E3-4F8A-95A4-24D566118575}" type="datetimeFigureOut">
              <a:rPr lang="en-GB" smtClean="0"/>
              <a:pPr/>
              <a:t>19/03/2020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E33918-B38A-48D4-B805-D5AC618310E4}" type="slidenum">
              <a:rPr lang="en-GB" smtClean="0"/>
              <a:pPr/>
              <a:t>‹#›</a:t>
            </a:fld>
            <a:endParaRPr lang="en-GB"/>
          </a:p>
        </p:txBody>
      </p:sp>
    </p:spTree>
    <p:extLst>
      <p:ext uri="{BB962C8B-B14F-4D97-AF65-F5344CB8AC3E}">
        <p14:creationId xmlns:p14="http://schemas.microsoft.com/office/powerpoint/2010/main" val="2241480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82ED3-84E3-4F8A-95A4-24D566118575}" type="datetimeFigureOut">
              <a:rPr lang="en-GB" smtClean="0"/>
              <a:pPr/>
              <a:t>19/03/2020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E33918-B38A-48D4-B805-D5AC618310E4}" type="slidenum">
              <a:rPr lang="en-GB" smtClean="0"/>
              <a:pPr/>
              <a:t>‹#›</a:t>
            </a:fld>
            <a:endParaRPr lang="en-GB"/>
          </a:p>
        </p:txBody>
      </p:sp>
    </p:spTree>
    <p:extLst>
      <p:ext uri="{BB962C8B-B14F-4D97-AF65-F5344CB8AC3E}">
        <p14:creationId xmlns:p14="http://schemas.microsoft.com/office/powerpoint/2010/main" val="3733206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uk/url?sa=i&amp;source=images&amp;cd=&amp;cad=rja&amp;docid=11K2AUGqCJApaM&amp;tbnid=CIulBaewH4YUuM:&amp;ved=0CAgQjRwwAA&amp;url=http://occupations.phillipmartin.info/occupations_police.htm&amp;ei=e4tMUp-dMsaR0AXR_IGoBQ&amp;psig=AFQjCNEwtX3CGIjSiYBvuzZ5Xb_Y06q-0w&amp;ust=1380834555886189"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gi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0044608" y="-62497"/>
            <a:ext cx="1259631" cy="991724"/>
          </a:xfrm>
          <a:prstGeom prst="rect">
            <a:avLst/>
          </a:prstGeom>
          <a:solidFill>
            <a:schemeClr val="accent5">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ambria" pitchFamily="18" charset="0"/>
              </a:rPr>
              <a:t>Date</a:t>
            </a:r>
          </a:p>
        </p:txBody>
      </p:sp>
      <p:sp>
        <p:nvSpPr>
          <p:cNvPr id="12" name="Rectangle 11"/>
          <p:cNvSpPr/>
          <p:nvPr/>
        </p:nvSpPr>
        <p:spPr>
          <a:xfrm>
            <a:off x="-21263" y="982931"/>
            <a:ext cx="6321455" cy="4976783"/>
          </a:xfrm>
          <a:prstGeom prst="rect">
            <a:avLst/>
          </a:prstGeom>
          <a:solidFill>
            <a:schemeClr val="accent4">
              <a:lumMod val="20000"/>
              <a:lumOff val="8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203200"/>
            <a:r>
              <a:rPr lang="en-GB" b="1" u="sng" dirty="0">
                <a:solidFill>
                  <a:schemeClr val="tx1"/>
                </a:solidFill>
                <a:latin typeface="Cambria" pitchFamily="18" charset="0"/>
              </a:rPr>
              <a:t>Starter Activity</a:t>
            </a:r>
            <a:r>
              <a:rPr lang="en-GB" b="1" dirty="0">
                <a:solidFill>
                  <a:schemeClr val="tx1"/>
                </a:solidFill>
                <a:latin typeface="Cambria" pitchFamily="18" charset="0"/>
              </a:rPr>
              <a:t>:</a:t>
            </a:r>
          </a:p>
          <a:p>
            <a:pPr defTabSz="203200"/>
            <a:endParaRPr lang="en-GB" sz="2800" b="1" dirty="0">
              <a:solidFill>
                <a:schemeClr val="tx1"/>
              </a:solidFill>
              <a:latin typeface="Cambria" pitchFamily="18" charset="0"/>
            </a:endParaRPr>
          </a:p>
          <a:p>
            <a:pPr defTabSz="203200"/>
            <a:endParaRPr lang="en-GB" sz="2400" dirty="0">
              <a:solidFill>
                <a:schemeClr val="tx1"/>
              </a:solidFill>
              <a:latin typeface="Comic Sans MS" panose="030F0702030302020204" pitchFamily="66" charset="0"/>
            </a:endParaRPr>
          </a:p>
          <a:p>
            <a:pPr defTabSz="203200"/>
            <a:endParaRPr lang="en-GB" sz="2400" dirty="0">
              <a:solidFill>
                <a:schemeClr val="tx1"/>
              </a:solidFill>
              <a:latin typeface="Comic Sans MS" panose="030F0702030302020204" pitchFamily="66" charset="0"/>
            </a:endParaRPr>
          </a:p>
        </p:txBody>
      </p:sp>
      <p:sp>
        <p:nvSpPr>
          <p:cNvPr id="13" name="Rectangle 12"/>
          <p:cNvSpPr/>
          <p:nvPr/>
        </p:nvSpPr>
        <p:spPr>
          <a:xfrm>
            <a:off x="-21263" y="5959714"/>
            <a:ext cx="9165263" cy="898286"/>
          </a:xfrm>
          <a:prstGeom prst="rect">
            <a:avLst/>
          </a:prstGeom>
          <a:solidFill>
            <a:schemeClr val="accent5">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u="sng" dirty="0">
                <a:solidFill>
                  <a:schemeClr val="tx1"/>
                </a:solidFill>
                <a:latin typeface="Cambria" pitchFamily="18" charset="0"/>
              </a:rPr>
              <a:t>Literacy Focus</a:t>
            </a:r>
            <a:r>
              <a:rPr lang="en-GB" b="1" dirty="0">
                <a:solidFill>
                  <a:schemeClr val="tx1"/>
                </a:solidFill>
                <a:latin typeface="Cambria" pitchFamily="18" charset="0"/>
              </a:rPr>
              <a:t>:</a:t>
            </a:r>
          </a:p>
          <a:p>
            <a:endParaRPr lang="en-GB" b="1" dirty="0">
              <a:solidFill>
                <a:schemeClr val="tx1"/>
              </a:solidFill>
              <a:latin typeface="Cambria" pitchFamily="18" charset="0"/>
            </a:endParaRPr>
          </a:p>
          <a:p>
            <a:endParaRPr lang="en-GB" sz="2400" dirty="0">
              <a:solidFill>
                <a:schemeClr val="tx1"/>
              </a:solidFill>
              <a:latin typeface="Comic Sans MS" panose="030F0702030302020204" pitchFamily="66" charset="0"/>
            </a:endParaRPr>
          </a:p>
        </p:txBody>
      </p:sp>
      <p:sp>
        <p:nvSpPr>
          <p:cNvPr id="14" name="Right Arrow 13"/>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u="sng" dirty="0">
                <a:solidFill>
                  <a:schemeClr val="tx1"/>
                </a:solidFill>
              </a:rPr>
              <a:t>Lesson objective:</a:t>
            </a:r>
            <a:r>
              <a:rPr lang="en-GB" sz="1400" b="1" dirty="0">
                <a:solidFill>
                  <a:schemeClr val="tx1"/>
                </a:solidFill>
              </a:rPr>
              <a:t> </a:t>
            </a:r>
            <a:r>
              <a:rPr lang="en-GB" sz="1100" i="1" dirty="0">
                <a:solidFill>
                  <a:schemeClr val="tx1"/>
                </a:solidFill>
              </a:rPr>
              <a:t>to be copied into book as the title</a:t>
            </a:r>
            <a:r>
              <a:rPr lang="en-GB" sz="1400" i="1" dirty="0">
                <a:solidFill>
                  <a:schemeClr val="tx1"/>
                </a:solidFill>
              </a:rPr>
              <a:t>:</a:t>
            </a:r>
          </a:p>
          <a:p>
            <a:r>
              <a:rPr lang="en-GB" sz="2000" dirty="0">
                <a:solidFill>
                  <a:schemeClr val="tx1"/>
                </a:solidFill>
                <a:latin typeface="Comic Sans MS" panose="030F0702030302020204" pitchFamily="66" charset="0"/>
              </a:rPr>
              <a:t>I will investigate what crime was committed in Tudor Stuart times and analyse the punishments given. </a:t>
            </a:r>
            <a:endParaRPr lang="en-GB" sz="2000" i="1" dirty="0">
              <a:solidFill>
                <a:schemeClr val="tx1"/>
              </a:solidFill>
              <a:latin typeface="Comic Sans MS" panose="030F0702030302020204" pitchFamily="66" charset="0"/>
            </a:endParaRPr>
          </a:p>
        </p:txBody>
      </p:sp>
      <p:sp>
        <p:nvSpPr>
          <p:cNvPr id="2" name="AutoShape 2" descr="data:image/jpeg;base64,/9j/4AAQSkZJRgABAQAAAQABAAD/2wCEAAkGBxQSEBQUExQUFRQXGBgXGBgWFxscGBgfFBocGBwVGBgYHSggGRolHBgaIjEiJysrMS4uHh8zODMsNygtMSsBCgoKBQUFDgUFDisZExkrKysrKysrKysrKysrKysrKysrKysrKysrKysrKysrKysrKysrKysrKysrKysrKysrK//AABEIAQAAxQMBIgACEQEDEQH/xAAcAAACAgMBAQAAAAAAAAAAAAAABgUHAQMEAgj/xABKEAACAQIEBAQDBQQHBAgHAAABAgMEEQAFEiEGEzFBByJRYRQycSNCUoGRFTNioSRTcoKSwfAWc4PRQ2OTorHD0uElNUR0lLKz/8QAFAEBAAAAAAAAAAAAAAAAAAAAAP/EABQRAQAAAAAAAAAAAAAAAAAAAAD/2gAMAwEAAhEDEQA/ALxwYMGAwTjOIvih7UVSfSGQ/opOJTAGDBgwBgwYMB5Db2749YiI/wD5hJ/9vFb/ALSW/wDliWGAzgxxUOZJNzdF/spGia/qgBPTtZhhd4T4vaseNeWihqbnlgz9ea0Q0hkF0IXVe997W7kN/iLVzxURan0hubCGJkMZAaRR5WVTuTZTfsSd7WOvwtzd6vK4ZpCSzGTdnLttIw8xI/T2tiAbNHrcmpWlZJXnqrbhUR+VPI6x7iwUrEFuQdut98L+V1r0/DVQgDK8VQI7IwU/aGKUgMVIsFkPQdB2wFv5jmccGjmEjmOsa2Vmuz9B5QbD3Owx1jFdeK8Ak/ZraUZhUq12VWIUr5gLjoW0Xt6DEpxZmckeaZVErEJK8+tbG1kj0gmxHeSwBuO/bAOWDEfVZ1BHI8ckgVkiM73uAsYNi5boN+1747IZ1e+lgbWvY9LgMAfQ2IP0IwEXxRngo4DJoaRydMcagku1idI0g22BNz6Y6cjzIVECSaSrFV1oQQUYqCUOoA7X623Fjhc8WJbZdpuw11FMt1vq/fI3l0gm9luLAnbpg8JJCcphDdVMi79fnLC/5MMBPLn0RrTR+bnCPm9PJa4GnV+LzA29N8SSuCNiD229tiMVBV1KLxgAgCHk6ZCoszGSMW1HuRdTe19upsLNHhISKOSM9FlDAn5m58MU5Lep1Stv6WwE7Fn+rMXoxHcJCsrSX6FyQEItYbC97772BsbSwqU1MmpdagMy3GpQ17MR1ANjv7HFZ5nUaeJ4WJYLdYTs2g6qaZ9N9WnVcrtpuL9bG2IHLc35tNXymNTqoYUC3dtRWWRdJuxYj7RL774C7wcGPED3UH1AP6jBgNmDBjTVlwv2aqzdg7FR+oVj/LARWfVCy088IEwMkbxgiCYgF1K3uE3G+OqLOY2dUtMpY2BeCVVJ621MgF9vXHFJmVSOqUo/40h/8nGuWqnkUX5EdmBDBJpSCL7hCqb2vve3scAwk4FYEXG4wmS5TRudVbUzVFj8tS5ji/KBVSNhv1Kt9cdUcGXxAciWOmt0+HkCL9TGLxuf7SnANWDC42ZSWHLqoJB0BMDyMfryZAP0Axpasrr2EkP/AOBUW/VqhRgJiOE/GO/bkxr+jyH/ADxI4TXrc0B2EbfSiIv/AIswH/hiToc5nEcYnpKjm6RrMax6NVtwo5zEC/qcBHcPwOi16rfmM8sq7/10kxTr7aR+WF3KaRqeulfcLHT1kCehEDRyggfWRhf64dIcxAmeRqeqTUqIbxBh9mXINo2Yn5/TtjgqVgbXeTlhufcyI6WFQFB+dR3U4BcgyWYUFPSxaSIZpjINLFioBH2YVkIcGUEWZT3BB6xseVH4CSEgC81ROwC2Fo4J41Gm/lsYoxbe1rYehFTVJkCVERYyF4yjxuVLBLtoNwTdW2II36YkXyRArgFiWiePzEknWWYkk7k3Y4BU41UvJRAC+mB3t7mejjUX99bYkeJqbXmNI/8AVNH+XOdx/wCWcdc1BqZeZZRHBTi7GwvzdbC57jkr+uNuYSRNMHEsR80F/Ov/AETyN6/x4BL45iDZrVjSvmydlDEA2YVAtsevzof0xJeGVYS9eLsSPhZPMzWOulQXF72GqNht6W7WxszijWaueUMhFkh2YbhpaR7D1HlP88bOE6E0/PbqDQ0zk+p11bW/JSg/LARHF2eNU0GUzLIiSSzCUEsyoTFBKbErZghaw23F9t8TfhEv/wAPY6tQaeUg+ouANrm3y9LnChmURgyugjZigiSsHM1aDGyPy43WS1o2u1g23WwsWGLI4NpQlKtgvmJYaFKqQ5Lgqp6DzYCrK9F/2jmn21idU+/chY4FA3Gi2zHY369MWPwZSch54e6pS3/7BY7/AEvGcLseWl81YFpCVneXlk3VU8wEjArZULbL5t25nX7jdRVUZqZZ01skkUKArFIQTE0xJBC2IIdbEbHAVlm1Un7ZqJCvnjq4LWCE2ZYqcMbHmabsw/BdiCCxFu6nyArI9Ot7FJNX/DbLJP5a5Mes3ox+2hCWPMbTMhUHTpFUtQYpLxm5PLBFmsLE7H5rIpsu0zmSwuTL0/6zlW/lEB+mA68uUiGMHqEW/wDhGDG8YMBnBgwYAwYMGAMGDBgDBgwYAxjEJxjxNFl1K1RNcgeVVHzOx6IPTod+wBxUEPiPmecSSU9IIaSMKZHlBcyRRp8xMncm/wB1AfpucBfWM4T/AA7zcNSRQzSTmoQaSalHR5d7h05gBcWNu5Ft/UuGA0VFJHJ86I/9pQen1GOWfI6d+sKfkNP/AOtsSOK54v8AF6loKlqcxSyugGoppCgn7tydyO+3XbAN3+zUAN1EqHr5J5l6dLgPYgX6EEY8rkTh9S1dRb8DLAyfmTDr/wC9hf4P8VKLMJRCheGZvlSUAa7dlZSQT7bHD1gIJqd77pHIo6j4azN9GaUD+VsaYqKUGTl0sSJIixkPNpICBgBpjjdfvHe+GPBgEzOOH2mVFqGoljUueXIkkitzG1E35sXRgOoP62t2ZJRtHEkMVZDoQWCxRrZQOirqkY2Hvc/XDPjmqMvikFnijcejIpH6EYCHPDWpmZ6qeTUGDKVpwpDgKykpCGZSANmJ6D0GOik4bgiFkDrfrokaPp/uiuPbcM0h6U8S+8ahCPoUsRjT/svGPkmrE+lXOw/ISO1voMB3RZVEvZm/3kjyf/0Y49nLYb35UV/XQv8Ayxzw5WydKmot6MY2/m0Zb+eNdTPUxG4j56eilVf/AL7Kv88BLgYMR9LmDuDqp5o7dmMRv9NEhwYCQwYMGAMGDBgDBgwYDAGM4MGArTx8yZ6jK+Yn/wBPIJWHqpBRj+WoH6XxWPhbwzNJNTT07Pu7Ca4KxGJWCyQlt9TlTq09CPcYvTjaUyQmkSNZHnGkh9441JtzJArBrX6ab7gnoCRF0FC9DliLTpEzQ6bxLGbu621a7ybObarjodxq6EODxE4ohoAsCrzHIWQwSB2Ey/uljjZlYKRp1EgfdPQtcOfDcbinQyXBfz6Cb8sOAeVq1Nq03te/0sLAJOZZhWyIkTUnMqiHXnrAHjjilFm0vzEDSGy2sY7kAkKNsPWV1oIWNlkjkCjyygBiFABIKEo3a+km1+2AiuMeIzRNASC4lLRLFGhaR5CAUta9kADXsCblffCpxpwXS1ywzyGd5WMUDNDpW7SBVEzK6AtpuCQLd/TDvxM7osUqi6JIDLZdTKhBBkVRuShsbb+tjpAMTlfE8FUhkUiTdmSySKFjB0k83T5jcHUVuLggX0lsBQbcHzU2dxUkRZ2EyNG9rHSjA8wjtYAk/TH1XhGybOIpKyerMZCa46OKXylSb+d42vd1Z7ISt9ogTbzWesAYMGDAGDAcGAMGDBgDBgwYAwYwRgwGcGDBgDBgwYAwYwxtjOAMLWeZzUs/JoYleTUEeaW4hhJGo7DeRgLEgWG4F77YkuIq/kwEq6JI1kjLkW1MbXCkjWQLtpG5tbGvLNMJMII0osZJtbVJO7lmP8Tt5vqxwEOcvqacjmT/ABGsBDO1o2Q9bsFBXu4Vl0aQbWY7t5zeoL1EQ+GZBOeVzpSAoS51AhDqErqNKA22bcgjSWyp+U+Uvt8otv7b7Y462oilpncqZoirEqiks2m90C9dYItbYgjsRgO6JwR5SCBtt0+m2PFTTLItm9bg7XUjoy36H3wp/sGokankDNSsqyX5fLL6io0NUEKBJbdWjW6km99hjspOJ+U4grwkE2wEgb+jy32BRyboxJ/dvY9bagL4D1PwZBIsySvO0cpJ0CaRVXV1sFYXJ2ve4Nulyxbn/wBnJYYoY4TA/IMfJZ15cgSMi8LvGrAhgCCyqvurb47894lo4UZZqyKBipFxInMW4+ZVN7n02P0OE/gri2prJzHTyNUQoGLTz03LVrEBQHRls5OrbQdgDtcqoSnFVfJHqglK+eJpI+Snml0sqyRLEzeaRSyOPN5wdJAFyWvK81iqFYxNfSdLqQVeNvwujAMjexGCnpCZObIF5mnQLEkKpIJ0kgEaiBf+yvpiJ4gpojHUToXinVGTnQqTIeWBIAE6TafwkH74HfAMmDEFwTnhraKOdgA51I+nddcTFGKHupK3HsRiWrg3Lfl2D2Om/S43F/a/XAYr62OGNpJWCIu7M3yqPUnsPfBLWIsRl1AxhS+pdxpA1ahbqLb7YTeLYkq4EkeComiaKQyQxzujrotdViQhJnBYixP3Ra+2K2z7O/i6dKXLqqYfC0kYKpzFE5J+HaLklPK/nG+sghgACRcBdWd5k6iNYDHzZQ7KZAWRVRLmUqpDMuoxrserjCNwdm2YRirNe+jUyNEpQhFEzuGkRnOpVVIXk5bAWFjte2OhMumpoYUlM9RyUUv50VwsLc0xCV3RQA0tOCb7rC1uoGEzhXiGrqUWkqY7LAk1Ursx1MmljHFY99R06r/IWUjvgH/MONw1TUUnKmCxwPOZEZkfSqqyqu11kL61sewBv1GNvDcsjy00MP2ENMheWMSGTmrPzEiPMYBjZo5CwIB1D0ALR2V8KZia+aoqZ6XTJTvTcqMOC6ILI9ifKQxBJu1gxHfaYqa/4BlZjGItYRlCM08nM/qVQlmCvYkBTe79NO4OWDGqmm1qGsy3F7MLMPqOx9sGA24MGDAGDBgwBgwY4M/rxT0s8zNpEcTvf00qSNu+/bAcEcAnr+duVpkaFPQyS6WkYdjpVUW47tIOxwpcTZy8WeUlNty6iWF9QYE3hWVTGyjceZo2v/yw01dNT8uNJwzFlBEC69ybFzyo928zXLNcC+5GE/PODEgqqOroaRVmjkYilAVTLdTd3m5hRAo3BsdyBuSBgLSwrZ7XjLphUObUkzBJ/SKQ7JUf2W2R/fQfxXmMkzdKmIOgZT0aOQaZIz3V17H36EWIJBBx2VVMkqMkiq6MLMrAFSD2IOxGAg824zooKQ1RqIni6KUcNra19C6b3bbp2xU2W8ULPW0AZda1FXLJNMykRSF0aJaeISAFo40kC7geYna5JNn0Xh9l9PVfFxwIjhSLD90t+rhDsrWuLja18QXH+X8+tyaSJbaKsoNral0iVnUfhAib69RcEXCRyXgHLFnnYUcWuOXT5gWUXjSQaUYlRs47YdI4woAUAAdABYD6AdMc9FTadTdGc6m+v+ZC6Vv6KMdeAMJ3BVZLO9QJQP6LPUQ7EFZHeQyatibaYmjHrd3uNsN0soVSxNgASSewG5OKb8Iua8klVGZwHnkeaM6jFIlQbqwHRKhPI5/FGykdcA5cIVEVFlszIj8iJ3lCjTcJNpnsLsBZBJpO/wBw2vtfzlvGLR5etVWoyNI0kojsA6Qc4KHZe4RJIye51DuRjdwbU8uCuU3/AKNU1Cb/AIF+2jA9gkirv+HEHX5XNV/0YzRxsaGKJ2kjL3BBapK2I0td6YgknodsBuzypRaqGFZRy3mUnlylGKVcboNLoQy6W5FtPYg9zji4UyymojTzIVX4upN/munLUxpAS7ElgzNqN/MxJ6WxFZZw/wDDvS0cX2v9HnqppDsTcQNERtfSrxxqB177WxPcRZSulwSAUknq03t5gGXyjqbBAbDAOWV5xDMeYt11DyM+kCVAT9rHYm6n3sbabgXF1PMqlqueqERUWbkajuQiwSsdCjq2vVa+26nfYGNXKGFDSqae7rFGIJZXsBIoAWFlFwgPygMLPcqWRiL9nCNADXrJEpgCNUc6FgAUKxUsKKwG17ByGFwwuQTe+A0x1rDMmT4iZ2XUkMrRxO8Yaxk5oAW8AMYIKWPmcdFuNtRJVjM4Y5E0iTRA7JcpIEDyh1L7gsnMuovpMZBJ1KSwUnCoSshqVItoKupHQHntcepJnAP9kfk0mMG1wCV3Bt02tcemxIwHoDBjODAGDBgwBgwYMAYiOK8hSvpJaaRmVZABqXqCpDA++4G3fEvgwFe8P8N12VxuyOMyeT5+a/LlGm+gRyOWBQXN1Yi1yR3BiOCOIsxqaUVNTDHNFaWOF1W8shBGzoNKFC0enX5enSxxYvENToiUaiplkihBBsRzXCkqezadRB9cb4ctjSEQxroRflCEgrve4PW99797m98BWPiRxLyKekqvt6Wcym0SyLzCjKAzBWUgxgKPIygXbcA2OLA4Qz5aylWQEFxZZLdNVgwYC5srqyuvfSwvvfETmfh/DUI8c8s0qOwZi+gyXAHySabopIBsNtrCwJvDcK5CcklmM9TAlD5hE0kmlyrNrWJlKgEozPYg762238oOtXBUyPYNAkV/wNJIbdCLlVU/k2IlG+MngaK7x0c7apmsOa/KkidYwAAwUvuwsLggXsbdHEuer+zmlpZEkaW0UDIwZTJM3LQgjrZjc+lj6YlckyxKWmigjFkiRUHvYbk+5NyfcnAdt8aJQshK6jcdQrkEfXSQRirfFDxDkiq0oaMM8qkPMUJBFhq5a2O50XY9tx74YHeVaWCqqESLTKs2lAQ6xvcGKS27EKxkY3tdSDe1yEhmDc6SSlpiX8pSokeR3iiDD93pLeeYg/ICNI3Yi6hubLuJKCnmkjeoFO4jiVkqlMDNyta8wcwKrgiwuu1lFtgMSGe8Rw0SiOOJ5piNSU1MmpyCfnKrsiXv5jYbG18VrxfR19dLTpmZho6WVrRxqVPnG4hmqLExuwBsQCptawNsA18GVC1YziWE3gmmZY3sQGtAqMwv2uOuJHMMvJSZxcGQcgHuPikpIbj6aL/ljbktdBRcmganNID5INw8UpAuQsi78w7k6wpY3tfE1VwMI4wo1FSPzKI1j/iC4BFzridkrqj4YRKlNGqyB0JarCarxROt9OhmCgW3du/QslNlS1kSPURlXMJDKRbSZtLAKyk/KF6g76jex2Hig4LjSo5zNrIYMoI7LHEtjfuZYhKf4gvvhohiCqFHQAAfltgOWnofsRHIdY0gG4APv8oAvfe4AxzVeWnUk62M8YK32HNQm5ib62BB7MPQkGWwYDxE4YAjod/9emPeDHiSQKLkgD39+31wHvBjCnBgM4MGDAeGmUMFLAM19IJFzbc2He2IviTiOChi5tQxEfcgXIuQL6QdRFyBsDa++EHxA42SizqmjdBo5Q1ybXGuUMLG1wo5bA7/AHz6YUfFzhtqqrgmpWqKl6mSSIarGGMxMVESP0QEhmAJsRc4C+cszBKiGOaM3SRFkU9CVcXBIO4x03xVHgdTrSZc81RrhaWUR3nOkME8qLGG3tdmFvW9sS9Dxr8fQTJTuorD8VCnLPVoY2Kyp1srXjIPQFrXJtcGHjrKjU0EyI5jkUCWNx914CJEP6rb88KCeNFDHRwySFpKlo1Z4oVJ0sRuCzWUC99rkjDZ4fZnPU5dDJVRvHPYq4ddJYodPM0kAjUBfoO9trYguOvDmkqoWMMSQVKlHEkSWIANiSiDz+UE6RuSBgF6n4izzN7GkhWgpW6TSbsR6qWF2uOhVbfxYnsq8OKWmD1OYymulVSXkqjqjRRuSEYkW67m/tbCzlPilVxM9LPEtTKpeJZ47xnUospljlVQCTb0v0tfq6Pkk1ZVF5GtR60cgnzT8kDlx2Hy04a8hB3ZmbYLa4R/EFDHQTUb0mXs8bSM4jhYIDOUtGWjZgotHzTfT1A3Ft5Sj4gzF7iXKpYlI2aOpp3Zb3GrS7KLjrbf88euJuI4FqIqcFZJUdXZVN2iIswLAA2HLEhI/D6XGPGX8ZtK7RrBHJpYoXjqodNwbWZHYSxt/CVJHv1IR3CnCNHRGV3+LaolvzZpFkVvM5Y2eLyqTtcht7e+O58tyiPTqEelbaUZndBboBExK7HoLdbYiOK6DOAC1PqdB8qx1GioAJuRcrypANrMV1W2Jbe8BkvGOaymWkmy56wqqiWOUxpZZB5dbaQrXAJvbf0wD0OKKOFGSCKrc/8AU0c7M1hYHW0dmNtrknCFxg08rCV4Z4glnRq+oDaD0DpRw3Gsdi21+xxIRcJ1sh8tFLSjrpXOJQo+iqj2+gxPcO8EGGUTTU0ckoNw0lbNOQemsCSELqt0Nrj1wHMtBWV8dC00fw8dJNDNzahvtpuUtiWhUWj1XvdmBH4cPuV16zoXUMAHkTzC1zE7Rkj1UlSQe4IwvcS5f8RIizz8uJftVgNkjmaMgjnS3JZVax0AD1sbbJz55mMMbTUTiviiOqbTCeTK00rsVpCt2KxrYEgsOne+At7BhJ4J8SqXMLRk8ip6GCU2JI6hCba+h22O3TDrgM4wzAC5NsLGUcbQVOYSUcKs3LRmMw/dFo2RXjU/eK8xbn/2wwVEdyDpLHsCfKPc9vz3PpgPJqGb5ALfjbp/dHVvrsPc45qchm1RgyH+tf5R/ux3/u2B9b46fhNW8h1fw/cH5fePub+1sdOAwgsNzf3wY9YMBA5ZxXDNVSUhDw1Mdzy5RYuoJtLGQSHQgX2Nx3GPZzaKSZdMiGONJXd9Q0gxkIQT0FtTXv0sfTFSxcQS18PMoZXp5krJY5RG2nVT1cjSc6znSCpv5trHUdr7vXh9llMaJoleKZHiWJwrKxIZbyiQAmzl5HDflgFHxZ4PqKipjqJ5Ivh0IiBG0hQkWvpUtJOzMQqKpHlvtqth54FpokymgVURVdYWZdOxkIDsbG9mDi9/UYqo5DW0lVHWc0VaRyTJAvNebzRDSV1Np0MdMo1AWDJ0IsMb6PxSXlrBTxt+8QxGUXWnu63Mmk/aKpZyDtsVHbAWLntCMzApXYwxaZH8gU3AdoYTZgVKkXe1gd0ta18RPCPh5+ypGKTqXl5caTaBqU6HLRsrXHKZ1XZSGOwvtfCrP4j1GW1EkdXQrzEASMpIyxnlJoBUkHUljfY7X6A4msv4pqsxydXhBkqkIjbT5AZFKyBk1khnVdJN9ib9AcB54Y8ZxUS0kM0Rjmebly6QShDKVUqN2DczSNO9hffFicPVnPepe1rGJPoeSkh/QykflisfDvgYy5mcxe6oLTqEXTGZZ7uYk13LRxq4BYW81wPlOGKbPo8snQVBtFNW1ILA2VPLGsRcX3RUNj6bHtgKGzfNnkcfEiQVUWqKSRXs0nL2XmfidWFi99xbuLn6E8LZp58miPMYKzSJE5A5kcMbGNAezSDSQDa3TY23oPxPjRc4reWQVMzNsbi7gM2/9onH0P4ZKf2JRKmxMXzAfLdiSfrcn88BG1eTEU+YGnXQsdPPHFYnW0jISzs53d/xPcks7Kd48PFDTRWEqIgMgDllUBm1AG5IFyT6401k8FJBaRljj+QatyxbYKB1d2J9yScRnCFeJ6OKJldCkMIJLDzqUUq6srX0sO+3cdQcBmur3q5TTUxIiUlaioXotutPCfvSnoWGyb/e2HD4f0qtNmFWo8s9Ry4yOhjol5Cke2oSD8hiXrDeIU1Jpj1JYPGBogjIsHUDy6iPkX8+gOJLK6BKeGOGJdMcahFHoFFhc9z798B1YMGDAcWb5ZHUwtFKCVYdQbMp/ErDdWHqMVhUZHxBQOfg6oV0AvpScgyW/C3MIO3s/wCQxbM0yoNTEADuTtjTHIz9AVX1YeY/3T8o+u/tgKDzzi1p5Z48yo6SlmWMxiRqbmS8wi6aZGJCgX1dxbuL3xnhnOaWeMxyUUlZGjskSNK8kzFwWCxRarWUBmeT7oYDfbF2Z/lMGYU8lNKC0bCxK/dKm4Kt+IEe/ocI3BPg+lBX/FNUNII78lQukjUpUmQg77Eiwtf+WAYuBMpdQZpaaOkNmjhp4wLQxswZixA3kkYKT7ImwN7t+MYqjjXxTbL82eAwvLGsKqEBCkyOQ4dW31KVIWxFwQbdTcLUmmCi7Gw9ewvtv6YqLx44umpTFBT1BjZ42MkaqwbS5ssqyAbfI62v3vboQ5cI5jV1RlSujhivEr/DqCWVKguqCVifmtFJcW+8OlsLmf5RHXUrRzaGmhY0azONTRXkdeYRcXYxiJzf1vgGLwnzaOqyyN4lKAM6FDI0mgq19OtyWIsQd/XBiR4NoBSQJRBhJ8PHGC4XTcvqJFgTbYA9fvYMB8w8O5FVPNULA28Nkm0SAalaVYyEksVI1WN/QXF7YYvEjhqFIaaWCwnMk1M0CAsWFPK0STL33ARbn5tSd73v7M1iWjlWNVjHmjXSoChw2hCQvbmW/wA8Vrxnm/7PpIqqmVFlasRJG0rrmSBN43a1yupMBycD5BXUKwmVIy8ZeoMUkpBRTGIkEjKraAt3cAX6N0N8RMXAVRBmPMcKYhUKXZRpDCzTyGJLn7FQtxe5JRbYsHNazRWc6J9cRhV1uw0gSh5Wgc9QrIusXGw1WvpQDzRVBVIb3KsGkQn5tLU9UwVhYFShBTT2CqOt8BH55wq2c0VKyyskixJrUnSpcHl82QWJLKFk8vXe1xhwmoocvysIrHTTRsUZvmLQozaj/hJ9LdNrY08MItNJUQg3KS2+iuDKq29gw/UYgeIsxNZSQwhXvNK6k+qJGIi9x0DmVCPZx0O2AYOHswC0jgMBolOixuSrESr+oLfljfn/AAjBXwmOoQfvXcE9bklQbggjyBehHQfQ9tRlCl5DbZzG23ZhdTt6aTf8ziZwHyh4mcGPl9VoFmi5aurAAbA8vzWsC9wLkAXve2+Ly4dphS5DTItatMRCshmkEZ08+8ttLnTsWIHXp3xPcW8P0tSglqYlcwBnRu62Fz7EbdDcbA9sUn+yc7aytBS1LBmdQ8dPrVnYyMVchWHmYnytYdBtbAPdNk8MgQqKurqZpTEKirDKViGlp5YVcARxaGKBlUEswANt8SOY5emWfE11TUmYhJBTvO7a4ta7Qxx/ISxUbqFJFttiSscLVGYS5pTJmEHwkcUEyqYw0aMXI++GKljpXYHe31xo4az051ngikOqlpGkniBsdZjKRozkCx3YuLDvY364CzuA8rNNltLEb6xErPfrrcamv62Jt9AMT+MY1zThRv36Abk+wHfAbcR9VmQGrQNRXZjvoT2JAN2/hW56Xt1xx1M8kjFdMgW33bW/4ja1Yj2XbrdmvbHNTZWGN4y3prDOsQH4Y01bj0AIUXNurAgUmZqx5hSR2JKxs9gDbqIYhdh33tuOrWF8Sq07y7y+Vf6tT1/3jD5v7I26g6sbaOjSMm27kC7NuxA6D0VfRQABvtjrwHFNmUEUkcLSxJI+0cZZVZtP4FJube2NeU55BVGUQSCTkvy3K3sGABKg9GtfqL4+b/GrMYpM0k5azrLGxWRpJAV8oXSIVHyIN267lzsMOvglmqQZXWTJTSlotOtldnNRJ5yFWPpHpVowWA3vc/LgLr1b2wp8a8NUtTLTTVAJeORY41BsGMkiH63Gi+x6BhvinOJfGWsmEHIJpJI2k5oUK6NewT5wSbDVcWtff0tZS8Z09eVanlD/AA8ckrXVl8+nQGCsAfKzKb/xWwCHxvx7PDUyy03MUit80hAMTrTxKqQXBuQdUjlTb59txtM8LS1U0eZ1NUgiWUwyrEvyhwXiZxuSP3f57e2OniKTLaSDk1wJCLA8kKG7yzEl7hL2sFDIzG2zAX6YlOGc+paqgqJY1SOKJIyYY28yKkkrLGw0rpa2wAuNticA95REF5pNuY78yQX3XUAqKfQiNUH5E98GOXg+nkWlV5haeYmeX2aXcJ/cTQg9kGDAVr4d5lPmskhqZ45KOmFQjgroef4m4EsqBQgXQX6EWN9t8I/FOWZlMq0dnnhpXIDpHsA50JK7LfUCqk6vQknfFw8K5DJSmu3Uz1FSZ2CdFRxqCKW7rdrNYDVbtjhqKCOikWamLmKVDTEMzNYTajESzkuWWoBSxO3Nt2wEb4d8PyLl1UtVqMheBG5i/ItMiWVSrHUix2sR1Hb1ejkl2uvyklhv0Et9Q9z5pDfuXwm8WVTPClNE5SNxJUzMjFSY5JSI47qQSNLAEA/g7XGPHh5E0uVxTQsUlZpad9RLod2VGOo6720CwYC5Jt2wDVnYCVEr2OiSFwxUElTEPNsOpK8q39k466fh1VjOnaTnSyXI6hpdYW/ULZI/8IxEcM5oaqRQwAkMklQRq1aAFhTQTbdTHObXAuAuw6B5wHmPoL9cesGDARPEtPHNDyHL/aFfKjOrOqspZbxkMFI8pNwPNv1wu/EIs8CCSZzpZV0yTuV0fMn2ducOxdySChHXE5nGTyVDMBK0UZjKEobSMTewDD92gJubeZjbdQvmqih8Vqaj10s1I5EDNDqhkOiTlErr5LmyarXtduvU4C5IqZJF/wClt3DNKv8AInfEPlmUQ01f/R4oV1xO8zhVEm7qEUaFFwSJCS3oPfEBNnDvQmtGX0sMJXmDnVBjkZbagSsUJAuALAt6dMauE+PaKSikqJZo6V5ZQrKo80R0KiDdTqBCatRFtz6HAPuZZtFADzHANr6dtRubCw9zsPU7Yj6qMyKw3uxBUpJIrm24uYypYeqhgoubnvjuo8v031PzVO41gG30N7EdTci5vueluyOFV6AD/wBu309sBG0eSxrclEUG11UDzW6GVrapT9dvYkXx1ZpmMdOgaRgoZ0jX1ZpGCKoHc3PT0Bx2YV/EaSCOhaWdpY+UytHJCuqVJDdVKXBAJ1Fd9vN1G2A5s88SKGBF0Sc+Zzpjhi3kdtRQAg/ICwtc9e18SWQ5tK1RNTVIQTKiTLoNwY5iygbgbq6Mp67aTffb5s4RztafMzVV/PeWJXdFcFmeULaNJC24FjsbbEL0GL6ztdGaUFcuyyxNTSE7HTKytGCD31vf6BvbAL/GnhclVXyVjSRCndSJQQUeIoPNKjJtI11N9fqfQW05JS08FBmGWz85YBymjZE+3cVMasqaYl88oZN7g31BSSL4mc04qi51Rl8skYmaWLl6D5XEpjTR1usgkJYoex2J3Ah6Cqf4t5wDZKtIzvsU+KlhX9EJ/QemAQYfDGWepk8klNAI3kJKFwhVtK04dnCySm29jYG47YfuBsmFPDUPUIOaoVZLIigpBNIBHpi8mq0HUXuzbk2wxUFPN8FAjbmWukdr9o2nlm/9P645M/namoiwW/NqBe7AAA3nPXsHZ2t3AIwCh4gcAyyxRyqYzVTaqioaQnUvyqkEXUAFpSAvVmtvttLeGPCUkCVVOzq8DVCdDe/wwImB7HzlY/qrEdBjpzevqaiSTMKcRvAjLDRxMGvUyDUgnB1ABUd3KXBBux2spEnwnRmopo4FYxLEoE17F5GJfU5B2JMnMvqBUNqurGzKD9T1COLoysAbXUgj6bYMacty6OBSIxa5uxJLMx6XZmJJ2sB6AACwGMYBW4orZKCqiqVbVHPKkLxFgL6YpWuhYWDXAsLqDbci9x4pGV6VyLPHaCZCBsFZo5AyjstlA+sbHvjx4k1QElOGGpI4a2pdbX1LHTtCFsdjqaoAt744OAKSSTLIYnQJrpQgAPVJU8rg+5s++4ZpvbAcXD+SSTUaLILvy46du5Cx1EMLn8+TKfoBh84YyZaaDlADSHuo7WUKoI/w3/PHPmsRpKaSSM2bUzsQNirySSsAD03kY47eE6KSCgpYpW1SRwxq591UAi/e3S/e2A5+GMmMALsBrZVUey6nk0n3DSMPoq4nsGDAGMHGceWe3+v9WwHrHx/x1lDU2ZVcTEeWZyN99LkOpse5VxsPfH18l7b2/LGmWkjZgzIhcdGKgsPoSLjAfMdOK+aniyxqhCssyRrA7NzI9N3DEFbiLfpe2w274ZeD/B6qFYy1R00ilC9iP6RpIYR6QTYAjcn8utxfnLF72F/W2/6494DCiwsMQPGefSUdM0kUJnl6hL2Gld3dm+6qr+pIHfE/hR8U0gbK6gTvEl1+zaUXUSHZLCx3uettuvbAVnT+PMzTRaqeKOK5EpLO2xtZlsAQVs22979uuLLq+LaCqyqeqL66UBlceZG1C1o+zLISVsRvupGPlin1RTJcqjKVa7AOq3sQStiGFiDaxxdvHmextw7CKKOGSOd9EgWAoA1nd5EiU/ZtzIywvf8APAWRwrlEYhjneGD4mSNC8igsxFvKplkZnkKrpUuW8xF9r2FbeL/FtRG3LimpBHFuVLBppWbUuoKB5dAPqPNq9LBN8M8nzDMitOtTURUEe8hV2C2J/doBszE39h1PYFpr8giOa1Ei0kEtLDppQsjkaWRI3kl06TrYGUdW3Gon1AV/w1Ry101VKkpWqLc5Ejspd9ZlLm/SNCpO3fT7XsCozc5bRZfJVRySCWRp5TGbXeJw6I1yA1zI5tf7oNjbbdk/CqU7fEwoEnoFqYpASdExiiLXlt2KyquodbH2xx+K/CvxJpnpQ7vydThVLEpYFpdAP3NcIIUEkOv4cB7o+LqvN3lkINNQwCwjjJ1TSzHlxU7S7E6mbzBbDTseoOHvifh2WeCmpYncLGVu5UXJiCW3ci5IV/NZuvQ9CveHdDULJT0NRDHFFQ66kyIwK1LuSIntYHSodmJPVlTpbDXLVT5jMY4GMNElxLOB9pO3eKG4ssY+8+9+g7nARdZlc7FFSvjppYhaICWN1XbTblmBAw7evUXxI5NLNFVkTPBUSOtm+GBBU+UGSRGY2uFjHUdCbYnBw1AU0SB5ktbTNI7rb00MdNtvTEjT0aRqqRoqIvRUUKo2tYACwwG4HBjODAV54lZTNM2lCQJ1ipk0fPcu7sxP3UB5bsAbkRnsCC08PZH8Giwo7yQoLRiU6njttoV+8dugPy9AbWCyrwKWViLlb6T6X2JHvba/19cbcB4ljDKVIuCLEfXHvBgwBjBONNTVKg36nYAbsx9FA6/5d8R9QzuDdA7C32AdRbVuDM3c7dBcf2uuA6nqwwupsvTVb5vaMfePv09L4jzXmU2p5I2S5UldRfUDY+bSygXuLkHocaagSPfnQxgAaRJIFsA2zWVHJOrYCO+4G7X2xI0VJ5AoXlQrssY2JA/F+FfRB2te26gOeiyxFfWupnGxkJ8o9QqqFVj/AHbf+GJeOO3+ZPU/XHpVtjOAMGNc5bSdIBPoe/tft9cR9bVySUkjUpRZdLBDNcKjrdSJLAkaWBv7jAddXXRxxPLI6rGgZmYnZQl7m49LHFfZ/Kmc0cypTBp1jZ6QSkhJUl0gVCagrAgC1iBY23IN8V3mmfS1a0mRxG/2oSpmSQSCZmfW7KwAugLM2/cD03tXjqoiy2npKhdSrTvHCNIuOWw0kNvewC+/cdTcBRNP4c1HxUsE5MKwqHeURSSJYi+pdK+YWvvt0OLXPD8Rofg1aKF5dMUzwKdHMmKqsoTVazRJe9wGBPrbEDkXi4kayJUuxtUS/uwSJIp3ZtcbD5XjJuL2DKbdekRleexaYyxMlIrhJ0dbSJEsrcmeIbaqca2Gm10ZnA2KgBaHDWRtlLQLNUvUq6GnRmUIsXKDTKioL7MqvdiSbqo77Q01IYcu84DvJLU1U5BKnzSFdKv1BZfsgfUj0wqcYcdzQtFA8gliuoLAAtaGQEVEbA3JZC0TX2YxswtqxOU/EaV9IpAVLFo9zsxRyRt81pFfXbqGi+lwl6XyZfVmQgySUiPN0J5jBkkbba0nlYWtsRsLjHVlNHC9PHUzqJFipYFRbtYySRqWDL0a6iDqNtz74WXkkl+OkePl6qdUij7xq1QulWI2LMjxG+1l0L925d+CstVoo9vs4wtzsRLKIljY2t8saqsYIO5D3+UXDkpuHJ5INDMZI7ElZHIdHY3tSy2LRqouCHLqx8tlXcsHDVaQPhpFVJIlFtK6VdBtqVLnSwJAZbmxKkEhlJnUUAADYDYY0y0qs6uR5lOxHXcWK37g36fQ9sBvwYMGAwMGM4MBgjGcGA4AOOSWqJJWIBmGxY/In1I+Y/wj8yt740ZjUWF2JCHYBfnckdLm2ge5I+q44nqhLCI49SObaOV0UDfU262j7WbSWsbDpgN5DJIVCO3lvJOetjfyIBvtboOlxsSTjnoVRGbTTBCSDGOkr/ill/CvTdzqPcXsD2UtME8kI3GzSuSx67i5N2a/boPytjupqcIDbcncsd2Y+pP+gO1hgNUFKSweQhn7AfKnso9f4jufYbY68GDAGIziTNhSUss7WtGtwCbC5IVQT2FyLnsMSeFrjXMnpaSedkjlhQJeMqSSGYK7OemkBr20nZT67BNZjK4hdogHcKWVez23037aul+174UuH6iOqqayMjmUtVHHOEcbAlRDNGd+t0Fx2bVvvtVORcc0lEajWtTJKJ5RGlPMVpDEWOkIpNlUb2svQjfrZk8K+ItEVVUyRiKEKFiBdnICayNbEX0aQfOBa8cxIvYAN8fhV8FWRVNBVQrJHPIStRcqiOoCx+U6mZVY3uRqDA3Ft+ji/O1qsvqaVYXro6aItPVB+XEJotLfZkaixF2JHYADcXIqKq46qHpnhJuzu7PLclm1szEAHp85A7AE2ALEmy+Esjggy+Gnuvxs6GWZfmKpMBp1RqOa3kKDQhFzquQLnAVtwnk0UddT/tWOSGlddd3DIrhgNJBtdkuy3t0F+lsPOf8ACAerljNkhij0Iy7WWytp2+dGiZ5bj76yC+G7M8iqv2ctOKd5oENwszo0iBG1LphGoug6AGbUF2sTtjlj4WESQy09S80TKEEehiE0rMlokuz7c6VTCTtqYllCbBW/AfAAr56mGZpIHgDbdVB1aQN+wKyX9dvfD/l1BTUTSJFdxEIkVZWso1vIYua9vIG5zO5+6jxqBeUrhuyeGYRnXFokZ3UB2VnKly7B+WNCgySbqGeyljquLYlcu4VhSCaKUGYTs7TGU3Mmsk22+Ub7AWt2wFR1OQ5hI81XDUNPNzJUmibypKIHWECNRsLvExW+9lTve9wcI53DVUymFTHosjwsul4WA/dun3bDp6jHdlmWRwKQigXLEnudbvJYn2aRv1OB8tj54nA0y6dBZdi69Qj/AIgDuL7je1rm4duDFdZx4nKtRNFTQyz8g8ttMUjBpCSugMinQiH5mIJOwVT1xibivOUcXyoOuiNjy5CSOYwBF303YAG6gG1wSQBuFjYwRiM4cnqZIddVGkMjMSIlbVy12CqzjZn2JJFhvbtiUwBgwYMAYMGDAGPJQb7devv2x6wYDCi2M4MGAMGDBgDGqqp1kRkdQyOCrKehDCxB9iMbcGAqPPfAqmkmRqaVqeLYOhvJex6ozG4JFxvfsfYz8nCjianpwoelgBeNiN9K200c34lvdhJ/CAw3u77gwFL8TeCRkqWmo5YlWRnLQzqQsYkBvoMd72JuosLbb7YlOA/DSqy7MxM1Ss1OsLRJfUHsxuI9BuAoNzsfy9LUwYAtjykYF7AC+5sOt+/1x6wYDyEHoP8AV/8Amf1x6wYMAYMGDAYAxm2DBgDBgwYAwYMGAMGDBgDBgxw55QfEU00NwOZG6XN7DWCLnSym2/Yj64DuwYrSDw1mURAVEA5cbLdacqVJMx0xkP5Ym5w1jq+nc77c9V4VTOpD1xnJeJv6QhYEQrLGqkBt/JIl/UoT97YLTwYrxvD2ctKRWcrmSa9USMslruQHLOVbSGEa7AaBb0tL8G8KPRPIXkjl1Ki69BEnkVV3Ysdtr2wDXfGcJHC3AzUlQJGmSRfhhA45R5jkW8xkZyVWwtpWwPU3O+OOLw9mSRHSr0COV5EAVzfmyNdXJk8wEBWIbbbnvgLDwYrin8OZ0peQK9z0IkKtrBEQisCH+RdIKjtve53xJ8N8GzUtQsrVKz+V1YyQ/anW7vZJNf2a3YEgDdgT0sADpgxWcfhc4sBUooDzOAkJFucI9wTIWMh5ZDOxYlXZRYWtlPC5xIjNVmdVaA6amLmbQLImkDUAo0utja91JNycBZeMasVxD4YupitWFQj620R6TL5ojebznW7CK7t95tJ2tYyVBwHoyuWgZ4QJLeeKDR00+Z1LNzH8vzH222wDtfBisq3woDvLoqeXE7IQghW4CABQ1zobRayeUaQW9iJ3iHhOepgpYhVctqcBtaoTrljChHIL3CizG1yTcb7bg4YMJnGPB09XPHNBWNSsECOUS+sxMZIu4squzEjuDbEPD4aTxg8usA3hIDRMyg0kiPCbcwX2V9XS5kY36YCyr4zhJ4f4Ikp674t6hZWYy60MR0rzjrJg8/2RL7t82obbdcO2AMGDBgDBgwYD/9k="/>
          <p:cNvSpPr>
            <a:spLocks noChangeAspect="1" noChangeArrowheads="1"/>
          </p:cNvSpPr>
          <p:nvPr/>
        </p:nvSpPr>
        <p:spPr bwMode="auto">
          <a:xfrm>
            <a:off x="63500"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Oval 9"/>
          <p:cNvSpPr/>
          <p:nvPr/>
        </p:nvSpPr>
        <p:spPr>
          <a:xfrm>
            <a:off x="339776" y="2548956"/>
            <a:ext cx="5688632" cy="1944216"/>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4000" b="1" dirty="0"/>
              <a:t>Why do people commit crimes?</a:t>
            </a:r>
          </a:p>
        </p:txBody>
      </p:sp>
      <p:cxnSp>
        <p:nvCxnSpPr>
          <p:cNvPr id="15" name="Straight Arrow Connector 14"/>
          <p:cNvCxnSpPr/>
          <p:nvPr/>
        </p:nvCxnSpPr>
        <p:spPr>
          <a:xfrm flipV="1">
            <a:off x="4489360" y="1916832"/>
            <a:ext cx="144016" cy="72008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2771800" y="1916832"/>
            <a:ext cx="0" cy="64476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489360" y="4299915"/>
            <a:ext cx="864096" cy="71326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1835696" y="4493172"/>
            <a:ext cx="773976" cy="102406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899592" y="1916832"/>
            <a:ext cx="576065" cy="81056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0947745"/>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28596" y="785794"/>
            <a:ext cx="4040188" cy="639762"/>
          </a:xfrm>
        </p:spPr>
        <p:txBody>
          <a:bodyPr/>
          <a:lstStyle/>
          <a:p>
            <a:pPr algn="ctr"/>
            <a:r>
              <a:rPr lang="en-GB" dirty="0"/>
              <a:t>Crime</a:t>
            </a:r>
          </a:p>
        </p:txBody>
      </p:sp>
      <p:sp>
        <p:nvSpPr>
          <p:cNvPr id="7" name="Content Placeholder 6"/>
          <p:cNvSpPr>
            <a:spLocks noGrp="1"/>
          </p:cNvSpPr>
          <p:nvPr>
            <p:ph sz="half" idx="2"/>
          </p:nvPr>
        </p:nvSpPr>
        <p:spPr>
          <a:xfrm>
            <a:off x="457200" y="1571612"/>
            <a:ext cx="4040188" cy="4554551"/>
          </a:xfrm>
        </p:spPr>
        <p:txBody>
          <a:bodyPr>
            <a:normAutofit/>
          </a:bodyPr>
          <a:lstStyle/>
          <a:p>
            <a:pPr marL="457200" indent="-457200">
              <a:buFont typeface="+mj-lt"/>
              <a:buAutoNum type="arabicPeriod"/>
            </a:pPr>
            <a:r>
              <a:rPr lang="en-GB" dirty="0"/>
              <a:t>A women poisons her husband</a:t>
            </a:r>
          </a:p>
          <a:p>
            <a:pPr marL="457200" indent="-457200">
              <a:buFont typeface="+mj-lt"/>
              <a:buAutoNum type="arabicPeriod"/>
            </a:pPr>
            <a:r>
              <a:rPr lang="en-GB" dirty="0"/>
              <a:t>A man poisons another man – even if the victim does not die</a:t>
            </a:r>
          </a:p>
          <a:p>
            <a:pPr marL="457200" indent="-457200">
              <a:buFont typeface="+mj-lt"/>
              <a:buAutoNum type="arabicPeriod"/>
            </a:pPr>
            <a:r>
              <a:rPr lang="en-GB" dirty="0"/>
              <a:t>Being a tramp</a:t>
            </a:r>
          </a:p>
          <a:p>
            <a:pPr marL="457200" indent="-457200">
              <a:buFont typeface="+mj-lt"/>
              <a:buAutoNum type="arabicPeriod"/>
            </a:pPr>
            <a:r>
              <a:rPr lang="en-GB" dirty="0"/>
              <a:t>Lying in court “perjury”</a:t>
            </a:r>
          </a:p>
          <a:p>
            <a:pPr marL="457200" indent="-457200">
              <a:buFont typeface="+mj-lt"/>
              <a:buAutoNum type="arabicPeriod"/>
            </a:pPr>
            <a:r>
              <a:rPr lang="en-GB" dirty="0"/>
              <a:t>Helping or sheltering someone who is a murderer</a:t>
            </a:r>
          </a:p>
          <a:p>
            <a:pPr marL="457200" indent="-457200">
              <a:buFont typeface="+mj-lt"/>
              <a:buAutoNum type="arabicPeriod"/>
            </a:pPr>
            <a:r>
              <a:rPr lang="en-GB" dirty="0"/>
              <a:t>stealing</a:t>
            </a:r>
          </a:p>
        </p:txBody>
      </p:sp>
      <p:sp>
        <p:nvSpPr>
          <p:cNvPr id="8" name="Text Placeholder 7"/>
          <p:cNvSpPr>
            <a:spLocks noGrp="1"/>
          </p:cNvSpPr>
          <p:nvPr>
            <p:ph type="body" sz="quarter" idx="3"/>
          </p:nvPr>
        </p:nvSpPr>
        <p:spPr>
          <a:xfrm>
            <a:off x="4643438" y="785794"/>
            <a:ext cx="4041775" cy="639762"/>
          </a:xfrm>
        </p:spPr>
        <p:txBody>
          <a:bodyPr/>
          <a:lstStyle/>
          <a:p>
            <a:pPr algn="ctr"/>
            <a:r>
              <a:rPr lang="en-GB" dirty="0"/>
              <a:t>Punishment </a:t>
            </a:r>
          </a:p>
        </p:txBody>
      </p:sp>
      <p:sp>
        <p:nvSpPr>
          <p:cNvPr id="9" name="Content Placeholder 8"/>
          <p:cNvSpPr>
            <a:spLocks noGrp="1"/>
          </p:cNvSpPr>
          <p:nvPr>
            <p:ph sz="quarter" idx="4"/>
          </p:nvPr>
        </p:nvSpPr>
        <p:spPr>
          <a:xfrm>
            <a:off x="4645025" y="1571612"/>
            <a:ext cx="4041775" cy="5286388"/>
          </a:xfrm>
        </p:spPr>
        <p:txBody>
          <a:bodyPr>
            <a:normAutofit lnSpcReduction="10000"/>
          </a:bodyPr>
          <a:lstStyle/>
          <a:p>
            <a:pPr marL="457200" indent="-457200">
              <a:buFont typeface="+mj-lt"/>
              <a:buAutoNum type="alphaLcPeriod"/>
            </a:pPr>
            <a:r>
              <a:rPr lang="en-GB" dirty="0"/>
              <a:t>Burned alive</a:t>
            </a:r>
          </a:p>
          <a:p>
            <a:pPr marL="457200" indent="-457200">
              <a:buFont typeface="+mj-lt"/>
              <a:buAutoNum type="alphaLcPeriod"/>
            </a:pPr>
            <a:r>
              <a:rPr lang="en-GB" dirty="0"/>
              <a:t>Having the letter ‘F’ branded on the cheek. Ears cut off, nostrils slit and hands cut off</a:t>
            </a:r>
          </a:p>
          <a:p>
            <a:pPr marL="457200" indent="-457200">
              <a:buFont typeface="+mj-lt"/>
              <a:buAutoNum type="alphaLcPeriod"/>
            </a:pPr>
            <a:r>
              <a:rPr lang="en-GB" dirty="0"/>
              <a:t>Whipped and having a hole burned through the right ear</a:t>
            </a:r>
          </a:p>
          <a:p>
            <a:pPr marL="457200" indent="-457200">
              <a:buFont typeface="+mj-lt"/>
              <a:buAutoNum type="alphaLcPeriod"/>
            </a:pPr>
            <a:r>
              <a:rPr lang="en-GB" dirty="0"/>
              <a:t>Death by hanging</a:t>
            </a:r>
          </a:p>
          <a:p>
            <a:pPr marL="457200" indent="-457200">
              <a:buFont typeface="+mj-lt"/>
              <a:buAutoNum type="alphaLcPeriod"/>
            </a:pPr>
            <a:r>
              <a:rPr lang="en-GB" dirty="0"/>
              <a:t>To be boiled in water or lead</a:t>
            </a:r>
          </a:p>
          <a:p>
            <a:pPr marL="457200" indent="-457200">
              <a:buFont typeface="+mj-lt"/>
              <a:buAutoNum type="alphaLcPeriod"/>
            </a:pPr>
            <a:r>
              <a:rPr lang="en-GB" dirty="0"/>
              <a:t>Branded on the forehead with the letter ‘P’ using a hot iron</a:t>
            </a:r>
          </a:p>
        </p:txBody>
      </p:sp>
      <p:sp>
        <p:nvSpPr>
          <p:cNvPr id="14" name="TextBox 13"/>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a:latin typeface="Cambria" panose="02040503050406030204" pitchFamily="18" charset="0"/>
              </a:rPr>
              <a:t>Answers</a:t>
            </a:r>
          </a:p>
        </p:txBody>
      </p:sp>
    </p:spTree>
    <p:extLst>
      <p:ext uri="{BB962C8B-B14F-4D97-AF65-F5344CB8AC3E}">
        <p14:creationId xmlns:p14="http://schemas.microsoft.com/office/powerpoint/2010/main" val="1628291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28596" y="785794"/>
            <a:ext cx="4040188" cy="639762"/>
          </a:xfrm>
        </p:spPr>
        <p:txBody>
          <a:bodyPr/>
          <a:lstStyle/>
          <a:p>
            <a:pPr algn="ctr"/>
            <a:r>
              <a:rPr lang="en-GB" dirty="0"/>
              <a:t>Crime</a:t>
            </a:r>
          </a:p>
        </p:txBody>
      </p:sp>
      <p:sp>
        <p:nvSpPr>
          <p:cNvPr id="7" name="Content Placeholder 6"/>
          <p:cNvSpPr>
            <a:spLocks noGrp="1"/>
          </p:cNvSpPr>
          <p:nvPr>
            <p:ph sz="half" idx="2"/>
          </p:nvPr>
        </p:nvSpPr>
        <p:spPr>
          <a:xfrm>
            <a:off x="457200" y="1571612"/>
            <a:ext cx="4040188" cy="4554551"/>
          </a:xfrm>
        </p:spPr>
        <p:txBody>
          <a:bodyPr>
            <a:normAutofit/>
          </a:bodyPr>
          <a:lstStyle/>
          <a:p>
            <a:pPr marL="457200" indent="-457200">
              <a:buFont typeface="+mj-lt"/>
              <a:buAutoNum type="arabicPeriod"/>
            </a:pPr>
            <a:r>
              <a:rPr lang="en-GB" dirty="0"/>
              <a:t>A women poisons her husband</a:t>
            </a:r>
          </a:p>
          <a:p>
            <a:pPr marL="457200" indent="-457200">
              <a:buFont typeface="+mj-lt"/>
              <a:buAutoNum type="arabicPeriod"/>
            </a:pPr>
            <a:r>
              <a:rPr lang="en-GB" dirty="0"/>
              <a:t>A man poisons another man – even if the victim does not die</a:t>
            </a:r>
          </a:p>
          <a:p>
            <a:pPr marL="457200" indent="-457200">
              <a:buFont typeface="+mj-lt"/>
              <a:buAutoNum type="arabicPeriod"/>
            </a:pPr>
            <a:r>
              <a:rPr lang="en-GB" dirty="0"/>
              <a:t>Being a tramp</a:t>
            </a:r>
          </a:p>
          <a:p>
            <a:pPr marL="457200" indent="-457200">
              <a:buFont typeface="+mj-lt"/>
              <a:buAutoNum type="arabicPeriod"/>
            </a:pPr>
            <a:r>
              <a:rPr lang="en-GB" dirty="0"/>
              <a:t>Lying in court “perjury”</a:t>
            </a:r>
          </a:p>
          <a:p>
            <a:pPr marL="457200" indent="-457200">
              <a:buFont typeface="+mj-lt"/>
              <a:buAutoNum type="arabicPeriod"/>
            </a:pPr>
            <a:r>
              <a:rPr lang="en-GB" dirty="0"/>
              <a:t>Helping or sheltering someone who is a murderer</a:t>
            </a:r>
          </a:p>
          <a:p>
            <a:pPr marL="457200" indent="-457200">
              <a:buFont typeface="+mj-lt"/>
              <a:buAutoNum type="arabicPeriod"/>
            </a:pPr>
            <a:r>
              <a:rPr lang="en-GB" dirty="0"/>
              <a:t>stealing</a:t>
            </a:r>
          </a:p>
        </p:txBody>
      </p:sp>
      <p:sp>
        <p:nvSpPr>
          <p:cNvPr id="8" name="Text Placeholder 7"/>
          <p:cNvSpPr>
            <a:spLocks noGrp="1"/>
          </p:cNvSpPr>
          <p:nvPr>
            <p:ph type="body" sz="quarter" idx="3"/>
          </p:nvPr>
        </p:nvSpPr>
        <p:spPr>
          <a:xfrm>
            <a:off x="4643438" y="785794"/>
            <a:ext cx="4041775" cy="639762"/>
          </a:xfrm>
        </p:spPr>
        <p:txBody>
          <a:bodyPr/>
          <a:lstStyle/>
          <a:p>
            <a:pPr algn="ctr"/>
            <a:r>
              <a:rPr lang="en-GB" dirty="0"/>
              <a:t>Punishment </a:t>
            </a:r>
          </a:p>
        </p:txBody>
      </p:sp>
      <p:sp>
        <p:nvSpPr>
          <p:cNvPr id="9" name="Content Placeholder 8"/>
          <p:cNvSpPr>
            <a:spLocks noGrp="1"/>
          </p:cNvSpPr>
          <p:nvPr>
            <p:ph sz="quarter" idx="4"/>
          </p:nvPr>
        </p:nvSpPr>
        <p:spPr>
          <a:xfrm>
            <a:off x="4645025" y="1571612"/>
            <a:ext cx="4041775" cy="5286388"/>
          </a:xfrm>
        </p:spPr>
        <p:txBody>
          <a:bodyPr>
            <a:normAutofit lnSpcReduction="10000"/>
          </a:bodyPr>
          <a:lstStyle/>
          <a:p>
            <a:pPr marL="457200" indent="-457200">
              <a:buFont typeface="+mj-lt"/>
              <a:buAutoNum type="alphaLcPeriod"/>
            </a:pPr>
            <a:r>
              <a:rPr lang="en-GB" dirty="0"/>
              <a:t>Burned alive</a:t>
            </a:r>
          </a:p>
          <a:p>
            <a:pPr marL="457200" indent="-457200">
              <a:buFont typeface="+mj-lt"/>
              <a:buAutoNum type="alphaLcPeriod"/>
            </a:pPr>
            <a:r>
              <a:rPr lang="en-GB" dirty="0"/>
              <a:t>Having the letter ‘F’ branded on the cheek. Ears cut off, nostrils slit and hands cut off</a:t>
            </a:r>
          </a:p>
          <a:p>
            <a:pPr marL="457200" indent="-457200">
              <a:buFont typeface="+mj-lt"/>
              <a:buAutoNum type="alphaLcPeriod"/>
            </a:pPr>
            <a:r>
              <a:rPr lang="en-GB" dirty="0"/>
              <a:t>Whipped and having a hole burned through the right ear</a:t>
            </a:r>
          </a:p>
          <a:p>
            <a:pPr marL="457200" indent="-457200">
              <a:buFont typeface="+mj-lt"/>
              <a:buAutoNum type="alphaLcPeriod"/>
            </a:pPr>
            <a:r>
              <a:rPr lang="en-GB" dirty="0"/>
              <a:t>Death by hanging</a:t>
            </a:r>
          </a:p>
          <a:p>
            <a:pPr marL="457200" indent="-457200">
              <a:buFont typeface="+mj-lt"/>
              <a:buAutoNum type="alphaLcPeriod"/>
            </a:pPr>
            <a:r>
              <a:rPr lang="en-GB" dirty="0"/>
              <a:t>To be boiled in water or lead</a:t>
            </a:r>
          </a:p>
          <a:p>
            <a:pPr marL="457200" indent="-457200">
              <a:buFont typeface="+mj-lt"/>
              <a:buAutoNum type="alphaLcPeriod"/>
            </a:pPr>
            <a:r>
              <a:rPr lang="en-GB" dirty="0"/>
              <a:t>Branded on the forehead with the letter ‘P’ using a hot iron</a:t>
            </a:r>
          </a:p>
        </p:txBody>
      </p:sp>
      <p:cxnSp>
        <p:nvCxnSpPr>
          <p:cNvPr id="11" name="Straight Connector 10"/>
          <p:cNvCxnSpPr/>
          <p:nvPr/>
        </p:nvCxnSpPr>
        <p:spPr>
          <a:xfrm flipV="1">
            <a:off x="2786050" y="3571876"/>
            <a:ext cx="1857388" cy="2143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2571736" y="1857364"/>
            <a:ext cx="2071702" cy="285752"/>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3214678" y="3500438"/>
            <a:ext cx="1785950" cy="1214446"/>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3571868" y="4572008"/>
            <a:ext cx="1285884" cy="857256"/>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214678" y="4572008"/>
            <a:ext cx="1428760" cy="500066"/>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flipH="1" flipV="1">
            <a:off x="1928794" y="2714620"/>
            <a:ext cx="3214710" cy="2928958"/>
          </a:xfrm>
          <a:prstGeom prst="line">
            <a:avLst/>
          </a:prstGeom>
          <a:ln w="38100">
            <a:solidFill>
              <a:srgbClr val="FF0066"/>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a:latin typeface="Cambria" panose="02040503050406030204" pitchFamily="18" charset="0"/>
              </a:rPr>
              <a:t>Answers</a:t>
            </a:r>
          </a:p>
        </p:txBody>
      </p:sp>
    </p:spTree>
    <p:extLst>
      <p:ext uri="{BB962C8B-B14F-4D97-AF65-F5344CB8AC3E}">
        <p14:creationId xmlns:p14="http://schemas.microsoft.com/office/powerpoint/2010/main" val="3588943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anim calcmode="lin" valueType="num">
                                      <p:cBhvr additive="base">
                                        <p:cTn id="31" dur="500" fill="hold"/>
                                        <p:tgtEl>
                                          <p:spTgt spid="31"/>
                                        </p:tgtEl>
                                        <p:attrNameLst>
                                          <p:attrName>ppt_x</p:attrName>
                                        </p:attrNameLst>
                                      </p:cBhvr>
                                      <p:tavLst>
                                        <p:tav tm="0">
                                          <p:val>
                                            <p:strVal val="#ppt_x"/>
                                          </p:val>
                                        </p:tav>
                                        <p:tav tm="100000">
                                          <p:val>
                                            <p:strVal val="#ppt_x"/>
                                          </p:val>
                                        </p:tav>
                                      </p:tavLst>
                                    </p:anim>
                                    <p:anim calcmode="lin" valueType="num">
                                      <p:cBhvr additive="base">
                                        <p:cTn id="3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3"/>
                                        </p:tgtEl>
                                        <p:attrNameLst>
                                          <p:attrName>style.visibility</p:attrName>
                                        </p:attrNameLst>
                                      </p:cBhvr>
                                      <p:to>
                                        <p:strVal val="visible"/>
                                      </p:to>
                                    </p:set>
                                    <p:anim calcmode="lin" valueType="num">
                                      <p:cBhvr additive="base">
                                        <p:cTn id="37" dur="500" fill="hold"/>
                                        <p:tgtEl>
                                          <p:spTgt spid="33"/>
                                        </p:tgtEl>
                                        <p:attrNameLst>
                                          <p:attrName>ppt_x</p:attrName>
                                        </p:attrNameLst>
                                      </p:cBhvr>
                                      <p:tavLst>
                                        <p:tav tm="0">
                                          <p:val>
                                            <p:strVal val="#ppt_x"/>
                                          </p:val>
                                        </p:tav>
                                        <p:tav tm="100000">
                                          <p:val>
                                            <p:strVal val="#ppt_x"/>
                                          </p:val>
                                        </p:tav>
                                      </p:tavLst>
                                    </p:anim>
                                    <p:anim calcmode="lin" valueType="num">
                                      <p:cBhvr additive="base">
                                        <p:cTn id="3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2</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anose="02040503050406030204" pitchFamily="18" charset="0"/>
              </a:rPr>
              <a:t>All</a:t>
            </a:r>
            <a:r>
              <a:rPr lang="en-GB" sz="2000" b="1" dirty="0">
                <a:solidFill>
                  <a:schemeClr val="tx1"/>
                </a:solidFill>
                <a:latin typeface="Cambria" panose="02040503050406030204" pitchFamily="18" charset="0"/>
              </a:rPr>
              <a:t> will be able to explain how Tudor criminals were punished.</a:t>
            </a:r>
          </a:p>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3</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itchFamily="18" charset="0"/>
              </a:rPr>
              <a:t>Most</a:t>
            </a:r>
            <a:r>
              <a:rPr lang="en-GB" sz="2000" b="1" dirty="0">
                <a:solidFill>
                  <a:schemeClr val="tx1"/>
                </a:solidFill>
                <a:latin typeface="Cambria" panose="02040503050406030204" pitchFamily="18" charset="0"/>
              </a:rPr>
              <a:t> will be able to match Tudor crimes and punishments.</a:t>
            </a:r>
          </a:p>
          <a:p>
            <a:pPr marL="95250"/>
            <a:endParaRPr lang="en-GB" sz="1100" dirty="0">
              <a:solidFill>
                <a:schemeClr val="tx1"/>
              </a:solidFill>
              <a:latin typeface="Cambria" pitchFamily="18" charset="0"/>
            </a:endParaRPr>
          </a:p>
        </p:txBody>
      </p:sp>
      <p:sp>
        <p:nvSpPr>
          <p:cNvPr id="18" name="Rectangle 17"/>
          <p:cNvSpPr/>
          <p:nvPr/>
        </p:nvSpPr>
        <p:spPr>
          <a:xfrm>
            <a:off x="5993905" y="4805809"/>
            <a:ext cx="3175612" cy="2052189"/>
          </a:xfrm>
          <a:prstGeom prst="rect">
            <a:avLst/>
          </a:prstGeom>
          <a:solidFill>
            <a:srgbClr val="66FF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4</a:t>
            </a:r>
          </a:p>
          <a:p>
            <a:pPr marL="95250"/>
            <a:endParaRPr lang="en-GB" sz="1600" dirty="0">
              <a:solidFill>
                <a:schemeClr val="tx1"/>
              </a:solidFill>
              <a:latin typeface="Comic Sans MS" panose="030F0702030302020204" pitchFamily="66" charset="0"/>
            </a:endParaRPr>
          </a:p>
          <a:p>
            <a:pPr marL="95250"/>
            <a:r>
              <a:rPr lang="en-GB" sz="2000" b="1" u="sng" dirty="0">
                <a:solidFill>
                  <a:schemeClr val="tx1"/>
                </a:solidFill>
                <a:latin typeface="Cambria" panose="02040503050406030204" pitchFamily="18" charset="0"/>
              </a:rPr>
              <a:t>Some</a:t>
            </a:r>
            <a:r>
              <a:rPr lang="en-GB" sz="2000" b="1" dirty="0">
                <a:solidFill>
                  <a:schemeClr val="tx1"/>
                </a:solidFill>
                <a:latin typeface="Cambria" panose="02040503050406030204" pitchFamily="18" charset="0"/>
              </a:rPr>
              <a:t> will be able to compare Tudor punishments with modern punishments.</a:t>
            </a:r>
          </a:p>
          <a:p>
            <a:pPr marL="95250"/>
            <a:endParaRPr lang="en-GB" sz="2000" dirty="0">
              <a:solidFill>
                <a:schemeClr val="tx1"/>
              </a:solidFill>
              <a:latin typeface="Comic Sans MS" panose="030F0702030302020204" pitchFamily="66" charset="0"/>
            </a:endParaRPr>
          </a:p>
        </p:txBody>
      </p:sp>
      <p:sp>
        <p:nvSpPr>
          <p:cNvPr id="3" name="TextBox 2"/>
          <p:cNvSpPr txBox="1"/>
          <p:nvPr/>
        </p:nvSpPr>
        <p:spPr>
          <a:xfrm>
            <a:off x="107504" y="1124744"/>
            <a:ext cx="9014716" cy="2431435"/>
          </a:xfrm>
          <a:prstGeom prst="rect">
            <a:avLst/>
          </a:prstGeom>
          <a:noFill/>
        </p:spPr>
        <p:txBody>
          <a:bodyPr wrap="square" rtlCol="0">
            <a:spAutoFit/>
          </a:bodyPr>
          <a:lstStyle/>
          <a:p>
            <a:r>
              <a:rPr lang="en-GB" sz="1600" b="1" u="sng" dirty="0"/>
              <a:t>Lesson Activity: Plenary</a:t>
            </a:r>
          </a:p>
          <a:p>
            <a:endParaRPr lang="en-GB" sz="1600" b="1" u="sng" dirty="0"/>
          </a:p>
          <a:p>
            <a:r>
              <a:rPr lang="en-GB" sz="2000" b="1" dirty="0">
                <a:latin typeface="Cambria" panose="02040503050406030204" pitchFamily="18" charset="0"/>
              </a:rPr>
              <a:t>Torture is now illegal in our country but it is still used throughout the world.</a:t>
            </a:r>
          </a:p>
          <a:p>
            <a:endParaRPr lang="en-GB" sz="2000" b="1" dirty="0">
              <a:latin typeface="Cambria" panose="02040503050406030204" pitchFamily="18" charset="0"/>
            </a:endParaRPr>
          </a:p>
          <a:p>
            <a:pPr marL="342900" indent="-342900">
              <a:buAutoNum type="arabicParenR"/>
            </a:pPr>
            <a:r>
              <a:rPr lang="en-GB" sz="2000" b="1" dirty="0">
                <a:latin typeface="Cambria" panose="02040503050406030204" pitchFamily="18" charset="0"/>
              </a:rPr>
              <a:t>Why do you think other countries still use it?</a:t>
            </a:r>
          </a:p>
          <a:p>
            <a:pPr marL="342900" indent="-342900">
              <a:buAutoNum type="arabicParenR"/>
            </a:pPr>
            <a:r>
              <a:rPr lang="en-GB" sz="2000" b="1" dirty="0">
                <a:latin typeface="Cambria" panose="02040503050406030204" pitchFamily="18" charset="0"/>
              </a:rPr>
              <a:t>Do you think it is a reliable way to get information?</a:t>
            </a:r>
          </a:p>
          <a:p>
            <a:endParaRPr lang="en-GB" sz="2000" b="1" dirty="0">
              <a:latin typeface="Cambria" panose="02040503050406030204" pitchFamily="18" charset="0"/>
            </a:endParaRPr>
          </a:p>
        </p:txBody>
      </p:sp>
      <p:sp>
        <p:nvSpPr>
          <p:cNvPr id="4" name="Rectangle 3"/>
          <p:cNvSpPr/>
          <p:nvPr/>
        </p:nvSpPr>
        <p:spPr>
          <a:xfrm>
            <a:off x="7862589" y="982931"/>
            <a:ext cx="1259631" cy="1357530"/>
          </a:xfrm>
          <a:prstGeom prst="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u="sng" dirty="0">
                <a:solidFill>
                  <a:srgbClr val="7030A0"/>
                </a:solidFill>
              </a:rPr>
              <a:t>Time for task:</a:t>
            </a:r>
          </a:p>
          <a:p>
            <a:pPr algn="ctr"/>
            <a:r>
              <a:rPr lang="en-GB" sz="2400" b="1" dirty="0">
                <a:solidFill>
                  <a:schemeClr val="tx1"/>
                </a:solidFill>
                <a:latin typeface="Comic Sans MS" panose="030F0702030302020204" pitchFamily="66" charset="0"/>
              </a:rPr>
              <a:t>20 </a:t>
            </a:r>
            <a:r>
              <a:rPr lang="en-GB" sz="2400" b="1" dirty="0" err="1">
                <a:solidFill>
                  <a:schemeClr val="tx1"/>
                </a:solidFill>
                <a:latin typeface="Comic Sans MS" panose="030F0702030302020204" pitchFamily="66" charset="0"/>
              </a:rPr>
              <a:t>mins</a:t>
            </a:r>
            <a:endParaRPr lang="en-GB" sz="2400" b="1" dirty="0">
              <a:solidFill>
                <a:schemeClr val="tx1"/>
              </a:solidFill>
              <a:latin typeface="Comic Sans MS" panose="030F0702030302020204" pitchFamily="66"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dirty="0">
                <a:solidFill>
                  <a:prstClr val="black"/>
                </a:solidFill>
              </a:rPr>
              <a:t> </a:t>
            </a:r>
            <a:r>
              <a:rPr lang="en-GB" sz="1100" i="1" dirty="0">
                <a:solidFill>
                  <a:prstClr val="black"/>
                </a:solidFill>
              </a:rPr>
              <a:t>to be copied into book as the title</a:t>
            </a:r>
            <a:r>
              <a:rPr lang="en-GB" sz="1400" i="1" dirty="0">
                <a:solidFill>
                  <a:prstClr val="black"/>
                </a:solidFill>
              </a:rPr>
              <a:t>:</a:t>
            </a:r>
          </a:p>
          <a:p>
            <a:r>
              <a:rPr lang="en-GB" sz="2000" dirty="0">
                <a:solidFill>
                  <a:schemeClr val="tx1"/>
                </a:solidFill>
                <a:latin typeface="Comic Sans MS" panose="030F0702030302020204" pitchFamily="66" charset="0"/>
              </a:rPr>
              <a:t>I will investigate what crime was committed in Tudor Stuart times and analyse the punishments given</a:t>
            </a:r>
            <a:r>
              <a:rPr lang="en-GB" sz="2300" dirty="0">
                <a:solidFill>
                  <a:schemeClr val="tx1"/>
                </a:solidFill>
                <a:latin typeface="Comic Sans MS" panose="030F0702030302020204" pitchFamily="66" charset="0"/>
              </a:rPr>
              <a:t>. </a:t>
            </a:r>
            <a:endParaRPr lang="en-GB" sz="2300" i="1" dirty="0">
              <a:solidFill>
                <a:schemeClr val="tx1"/>
              </a:solidFill>
              <a:latin typeface="Comic Sans MS" panose="030F0702030302020204" pitchFamily="66" charset="0"/>
            </a:endParaRPr>
          </a:p>
          <a:p>
            <a:pPr lvl="0"/>
            <a:endParaRPr lang="en-GB" sz="1400" i="1" dirty="0">
              <a:solidFill>
                <a:prstClr val="black"/>
              </a:solidFill>
            </a:endParaRPr>
          </a:p>
        </p:txBody>
      </p:sp>
      <p:sp>
        <p:nvSpPr>
          <p:cNvPr id="20" name="Rectangle 19"/>
          <p:cNvSpPr/>
          <p:nvPr/>
        </p:nvSpPr>
        <p:spPr>
          <a:xfrm>
            <a:off x="7877032" y="3343"/>
            <a:ext cx="1259631" cy="991724"/>
          </a:xfrm>
          <a:prstGeom prst="rect">
            <a:avLst/>
          </a:prstGeom>
          <a:solidFill>
            <a:schemeClr val="accent5">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ambria" pitchFamily="18" charset="0"/>
              </a:rPr>
              <a:t>Aim High</a:t>
            </a:r>
          </a:p>
          <a:p>
            <a:r>
              <a:rPr lang="en-GB" sz="1600" b="1" dirty="0">
                <a:solidFill>
                  <a:schemeClr val="tx1"/>
                </a:solidFill>
                <a:latin typeface="Cambria" pitchFamily="18" charset="0"/>
              </a:rPr>
              <a:t>Work Hard</a:t>
            </a:r>
          </a:p>
          <a:p>
            <a:r>
              <a:rPr lang="en-GB" sz="1600" b="1" dirty="0">
                <a:solidFill>
                  <a:schemeClr val="tx1"/>
                </a:solidFill>
                <a:latin typeface="Cambria" pitchFamily="18" charset="0"/>
              </a:rPr>
              <a:t>Be Kind</a:t>
            </a:r>
          </a:p>
        </p:txBody>
      </p:sp>
    </p:spTree>
    <p:extLst>
      <p:ext uri="{BB962C8B-B14F-4D97-AF65-F5344CB8AC3E}">
        <p14:creationId xmlns:p14="http://schemas.microsoft.com/office/powerpoint/2010/main" val="405345305"/>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2</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anose="02040503050406030204" pitchFamily="18" charset="0"/>
              </a:rPr>
              <a:t>All</a:t>
            </a:r>
            <a:r>
              <a:rPr lang="en-GB" sz="2000" b="1" dirty="0">
                <a:solidFill>
                  <a:schemeClr val="tx1"/>
                </a:solidFill>
                <a:latin typeface="Cambria" panose="02040503050406030204" pitchFamily="18" charset="0"/>
              </a:rPr>
              <a:t> will be able to explain how Tudor criminals were punished.</a:t>
            </a:r>
          </a:p>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3</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itchFamily="18" charset="0"/>
              </a:rPr>
              <a:t>Most</a:t>
            </a:r>
            <a:r>
              <a:rPr lang="en-GB" sz="2000" b="1" dirty="0">
                <a:solidFill>
                  <a:schemeClr val="tx1"/>
                </a:solidFill>
                <a:latin typeface="Cambria" panose="02040503050406030204" pitchFamily="18" charset="0"/>
              </a:rPr>
              <a:t> will be able to match Tudor crimes and punishments.</a:t>
            </a:r>
          </a:p>
          <a:p>
            <a:pPr marL="95250"/>
            <a:endParaRPr lang="en-GB" sz="1100" dirty="0">
              <a:solidFill>
                <a:schemeClr val="tx1"/>
              </a:solidFill>
              <a:latin typeface="Cambria" pitchFamily="18" charset="0"/>
            </a:endParaRPr>
          </a:p>
        </p:txBody>
      </p:sp>
      <p:sp>
        <p:nvSpPr>
          <p:cNvPr id="18" name="Rectangle 17"/>
          <p:cNvSpPr/>
          <p:nvPr/>
        </p:nvSpPr>
        <p:spPr>
          <a:xfrm>
            <a:off x="5993905" y="4805809"/>
            <a:ext cx="3175612" cy="2052189"/>
          </a:xfrm>
          <a:prstGeom prst="rect">
            <a:avLst/>
          </a:prstGeom>
          <a:solidFill>
            <a:srgbClr val="66FF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4</a:t>
            </a:r>
          </a:p>
          <a:p>
            <a:pPr marL="95250"/>
            <a:endParaRPr lang="en-GB" sz="1600" dirty="0">
              <a:solidFill>
                <a:schemeClr val="tx1"/>
              </a:solidFill>
              <a:latin typeface="Comic Sans MS" panose="030F0702030302020204" pitchFamily="66" charset="0"/>
            </a:endParaRPr>
          </a:p>
          <a:p>
            <a:pPr marL="95250"/>
            <a:r>
              <a:rPr lang="en-GB" sz="2000" b="1" u="sng" dirty="0">
                <a:solidFill>
                  <a:schemeClr val="tx1"/>
                </a:solidFill>
                <a:latin typeface="Cambria" panose="02040503050406030204" pitchFamily="18" charset="0"/>
              </a:rPr>
              <a:t>Some</a:t>
            </a:r>
            <a:r>
              <a:rPr lang="en-GB" sz="2000" b="1" dirty="0">
                <a:solidFill>
                  <a:schemeClr val="tx1"/>
                </a:solidFill>
                <a:latin typeface="Cambria" panose="02040503050406030204" pitchFamily="18" charset="0"/>
              </a:rPr>
              <a:t> will be able to compare Tudor punishments with modern punishments.</a:t>
            </a:r>
          </a:p>
          <a:p>
            <a:pPr marL="95250"/>
            <a:endParaRPr lang="en-GB" sz="2000" dirty="0">
              <a:solidFill>
                <a:schemeClr val="tx1"/>
              </a:solidFill>
              <a:latin typeface="Comic Sans MS" panose="030F0702030302020204" pitchFamily="66" charset="0"/>
            </a:endParaRPr>
          </a:p>
        </p:txBody>
      </p:sp>
      <p:sp>
        <p:nvSpPr>
          <p:cNvPr id="3" name="TextBox 2"/>
          <p:cNvSpPr txBox="1"/>
          <p:nvPr/>
        </p:nvSpPr>
        <p:spPr>
          <a:xfrm>
            <a:off x="-18255" y="982931"/>
            <a:ext cx="6924439" cy="3693319"/>
          </a:xfrm>
          <a:prstGeom prst="rect">
            <a:avLst/>
          </a:prstGeom>
          <a:noFill/>
        </p:spPr>
        <p:txBody>
          <a:bodyPr wrap="square" rtlCol="0">
            <a:spAutoFit/>
          </a:bodyPr>
          <a:lstStyle/>
          <a:p>
            <a:r>
              <a:rPr lang="en-GB" sz="1600" b="1" u="sng" dirty="0"/>
              <a:t>Lesson Activity:</a:t>
            </a:r>
          </a:p>
          <a:p>
            <a:endParaRPr lang="en-GB" b="1" dirty="0">
              <a:latin typeface="Cambria" panose="02040503050406030204" pitchFamily="18" charset="0"/>
            </a:endParaRPr>
          </a:p>
          <a:p>
            <a:r>
              <a:rPr lang="en-GB" sz="2000" b="1" dirty="0">
                <a:latin typeface="Cambria" panose="02040503050406030204" pitchFamily="18" charset="0"/>
              </a:rPr>
              <a:t>During Tudor Stuart times there was no organised police force. Each village had an organised militia where men from the village would protect it from outside invaders.  However law were harsh and wrongdoing was severely punished.  To deter people from committing crime, the punishments were very cruel.  People believed if a criminal’s punishment was sever and painful enough, the act would not be repeated and it would put other people off the committing crime as well.  Torture was used as a way of gaining information. </a:t>
            </a:r>
          </a:p>
        </p:txBody>
      </p:sp>
      <p:sp>
        <p:nvSpPr>
          <p:cNvPr id="4" name="Rectangle 3"/>
          <p:cNvSpPr/>
          <p:nvPr/>
        </p:nvSpPr>
        <p:spPr>
          <a:xfrm>
            <a:off x="7862589" y="982931"/>
            <a:ext cx="1259631" cy="702330"/>
          </a:xfrm>
          <a:prstGeom prst="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u="sng" dirty="0">
                <a:solidFill>
                  <a:srgbClr val="7030A0"/>
                </a:solidFill>
              </a:rPr>
              <a:t>Time for task:</a:t>
            </a:r>
          </a:p>
          <a:p>
            <a:pPr algn="ctr"/>
            <a:r>
              <a:rPr lang="en-GB" sz="2400" b="1" dirty="0">
                <a:solidFill>
                  <a:schemeClr val="tx1"/>
                </a:solidFill>
                <a:latin typeface="Comic Sans MS" panose="030F0702030302020204" pitchFamily="66" charset="0"/>
              </a:rPr>
              <a:t>5 </a:t>
            </a:r>
            <a:r>
              <a:rPr lang="en-GB" sz="2400" b="1" dirty="0" err="1">
                <a:solidFill>
                  <a:schemeClr val="tx1"/>
                </a:solidFill>
                <a:latin typeface="Comic Sans MS" panose="030F0702030302020204" pitchFamily="66" charset="0"/>
              </a:rPr>
              <a:t>mins</a:t>
            </a:r>
            <a:endParaRPr lang="en-GB" sz="2400" b="1" dirty="0">
              <a:solidFill>
                <a:schemeClr val="tx1"/>
              </a:solidFill>
              <a:latin typeface="Comic Sans MS" panose="030F0702030302020204" pitchFamily="66"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dirty="0">
                <a:solidFill>
                  <a:prstClr val="black"/>
                </a:solidFill>
              </a:rPr>
              <a:t> </a:t>
            </a:r>
            <a:r>
              <a:rPr lang="en-GB" sz="1100" i="1" dirty="0">
                <a:solidFill>
                  <a:prstClr val="black"/>
                </a:solidFill>
              </a:rPr>
              <a:t>to be copied into book as the title</a:t>
            </a:r>
            <a:r>
              <a:rPr lang="en-GB" sz="1400" i="1" dirty="0">
                <a:solidFill>
                  <a:prstClr val="black"/>
                </a:solidFill>
              </a:rPr>
              <a:t>:</a:t>
            </a:r>
          </a:p>
          <a:p>
            <a:r>
              <a:rPr lang="en-GB" sz="2000" dirty="0">
                <a:solidFill>
                  <a:schemeClr val="tx1"/>
                </a:solidFill>
                <a:latin typeface="Comic Sans MS" panose="030F0702030302020204" pitchFamily="66" charset="0"/>
              </a:rPr>
              <a:t>I will investigate what crime was committed in Tudor Stuart times and analyse the punishments given. </a:t>
            </a:r>
            <a:endParaRPr lang="en-GB" sz="2000" i="1" dirty="0">
              <a:solidFill>
                <a:schemeClr val="tx1"/>
              </a:solidFill>
              <a:latin typeface="Comic Sans MS" panose="030F0702030302020204" pitchFamily="66" charset="0"/>
            </a:endParaRPr>
          </a:p>
          <a:p>
            <a:pPr lvl="0"/>
            <a:endParaRPr lang="en-GB" sz="1400" i="1" dirty="0">
              <a:solidFill>
                <a:prstClr val="black"/>
              </a:solidFill>
            </a:endParaRPr>
          </a:p>
        </p:txBody>
      </p:sp>
      <p:sp>
        <p:nvSpPr>
          <p:cNvPr id="20" name="Rectangle 19"/>
          <p:cNvSpPr/>
          <p:nvPr/>
        </p:nvSpPr>
        <p:spPr>
          <a:xfrm>
            <a:off x="7877032" y="3343"/>
            <a:ext cx="1259631" cy="991724"/>
          </a:xfrm>
          <a:prstGeom prst="rect">
            <a:avLst/>
          </a:prstGeom>
          <a:solidFill>
            <a:schemeClr val="accent5">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ambria" pitchFamily="18" charset="0"/>
              </a:rPr>
              <a:t>Aim High</a:t>
            </a:r>
          </a:p>
          <a:p>
            <a:r>
              <a:rPr lang="en-GB" sz="1600" b="1" dirty="0">
                <a:solidFill>
                  <a:schemeClr val="tx1"/>
                </a:solidFill>
                <a:latin typeface="Cambria" pitchFamily="18" charset="0"/>
              </a:rPr>
              <a:t>Work Hard</a:t>
            </a:r>
          </a:p>
          <a:p>
            <a:r>
              <a:rPr lang="en-GB" sz="1600" b="1" dirty="0">
                <a:solidFill>
                  <a:schemeClr val="tx1"/>
                </a:solidFill>
                <a:latin typeface="Cambria" pitchFamily="18" charset="0"/>
              </a:rPr>
              <a:t>Be Kind</a:t>
            </a:r>
          </a:p>
        </p:txBody>
      </p:sp>
      <p:pic>
        <p:nvPicPr>
          <p:cNvPr id="10" name="Picture 2" descr="http://occupations.phillipmartin.info/crime_police.gif">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6185" y="1844824"/>
            <a:ext cx="2230478" cy="2960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5678899"/>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2</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anose="02040503050406030204" pitchFamily="18" charset="0"/>
              </a:rPr>
              <a:t>All</a:t>
            </a:r>
            <a:r>
              <a:rPr lang="en-GB" sz="2000" b="1" dirty="0">
                <a:solidFill>
                  <a:schemeClr val="tx1"/>
                </a:solidFill>
                <a:latin typeface="Cambria" panose="02040503050406030204" pitchFamily="18" charset="0"/>
              </a:rPr>
              <a:t> will be able to explain how Tudor criminals were punished.</a:t>
            </a:r>
          </a:p>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3</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itchFamily="18" charset="0"/>
              </a:rPr>
              <a:t>Most</a:t>
            </a:r>
            <a:r>
              <a:rPr lang="en-GB" sz="2000" b="1" dirty="0">
                <a:solidFill>
                  <a:schemeClr val="tx1"/>
                </a:solidFill>
                <a:latin typeface="Cambria" panose="02040503050406030204" pitchFamily="18" charset="0"/>
              </a:rPr>
              <a:t> will be able to match Tudor crimes and punishments.</a:t>
            </a:r>
          </a:p>
          <a:p>
            <a:pPr marL="95250"/>
            <a:endParaRPr lang="en-GB" sz="1100" dirty="0">
              <a:solidFill>
                <a:schemeClr val="tx1"/>
              </a:solidFill>
              <a:latin typeface="Cambria" pitchFamily="18" charset="0"/>
            </a:endParaRPr>
          </a:p>
        </p:txBody>
      </p:sp>
      <p:sp>
        <p:nvSpPr>
          <p:cNvPr id="18" name="Rectangle 17"/>
          <p:cNvSpPr/>
          <p:nvPr/>
        </p:nvSpPr>
        <p:spPr>
          <a:xfrm>
            <a:off x="5993905" y="4805809"/>
            <a:ext cx="3175612" cy="2052189"/>
          </a:xfrm>
          <a:prstGeom prst="rect">
            <a:avLst/>
          </a:prstGeom>
          <a:solidFill>
            <a:srgbClr val="66FF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a:t>
            </a:r>
            <a:r>
              <a:rPr lang="en-GB" sz="1600" b="1" u="sng">
                <a:solidFill>
                  <a:schemeClr val="tx1"/>
                </a:solidFill>
                <a:latin typeface="Cambria" pitchFamily="18" charset="0"/>
              </a:rPr>
              <a:t>Level 4</a:t>
            </a:r>
            <a:endParaRPr lang="en-GB" sz="1600" b="1" u="sng" dirty="0">
              <a:solidFill>
                <a:schemeClr val="tx1"/>
              </a:solidFill>
              <a:latin typeface="Cambria" pitchFamily="18" charset="0"/>
            </a:endParaRPr>
          </a:p>
          <a:p>
            <a:pPr marL="95250"/>
            <a:endParaRPr lang="en-GB" sz="1600" dirty="0">
              <a:solidFill>
                <a:schemeClr val="tx1"/>
              </a:solidFill>
              <a:latin typeface="Comic Sans MS" panose="030F0702030302020204" pitchFamily="66" charset="0"/>
            </a:endParaRPr>
          </a:p>
          <a:p>
            <a:pPr marL="95250"/>
            <a:r>
              <a:rPr lang="en-GB" sz="2000" b="1" u="sng" dirty="0">
                <a:solidFill>
                  <a:schemeClr val="tx1"/>
                </a:solidFill>
                <a:latin typeface="Cambria" panose="02040503050406030204" pitchFamily="18" charset="0"/>
              </a:rPr>
              <a:t>Some</a:t>
            </a:r>
            <a:r>
              <a:rPr lang="en-GB" sz="2000" b="1" dirty="0">
                <a:solidFill>
                  <a:schemeClr val="tx1"/>
                </a:solidFill>
                <a:latin typeface="Cambria" panose="02040503050406030204" pitchFamily="18" charset="0"/>
              </a:rPr>
              <a:t> will be able to compare Tudor punishments with modern punishments.</a:t>
            </a:r>
          </a:p>
          <a:p>
            <a:pPr marL="95250"/>
            <a:endParaRPr lang="en-GB" sz="2000" dirty="0">
              <a:solidFill>
                <a:schemeClr val="tx1"/>
              </a:solidFill>
              <a:latin typeface="Comic Sans MS" panose="030F0702030302020204" pitchFamily="66" charset="0"/>
            </a:endParaRPr>
          </a:p>
        </p:txBody>
      </p:sp>
      <p:sp>
        <p:nvSpPr>
          <p:cNvPr id="3" name="TextBox 2"/>
          <p:cNvSpPr txBox="1"/>
          <p:nvPr/>
        </p:nvSpPr>
        <p:spPr>
          <a:xfrm>
            <a:off x="107504" y="1124745"/>
            <a:ext cx="8280920" cy="3385542"/>
          </a:xfrm>
          <a:prstGeom prst="rect">
            <a:avLst/>
          </a:prstGeom>
          <a:noFill/>
        </p:spPr>
        <p:txBody>
          <a:bodyPr wrap="square" rtlCol="0">
            <a:spAutoFit/>
          </a:bodyPr>
          <a:lstStyle/>
          <a:p>
            <a:r>
              <a:rPr lang="en-GB" sz="1600" b="1" u="sng" dirty="0"/>
              <a:t>Lesson Activity:</a:t>
            </a:r>
          </a:p>
          <a:p>
            <a:endParaRPr lang="en-GB" b="1" dirty="0">
              <a:latin typeface="Cambria" panose="02040503050406030204" pitchFamily="18" charset="0"/>
            </a:endParaRPr>
          </a:p>
          <a:p>
            <a:r>
              <a:rPr lang="en-GB" sz="2000" b="1" dirty="0">
                <a:latin typeface="Cambria" panose="02040503050406030204" pitchFamily="18" charset="0"/>
              </a:rPr>
              <a:t>Each village had a  Justice of the Peace to sort out any problems. If you were a Justice of the Peace you would have the power to:</a:t>
            </a:r>
          </a:p>
          <a:p>
            <a:endParaRPr lang="en-GB" sz="2000" b="1" dirty="0">
              <a:latin typeface="Cambria" panose="02040503050406030204" pitchFamily="18" charset="0"/>
            </a:endParaRPr>
          </a:p>
          <a:p>
            <a:pPr marL="514350" indent="-514350">
              <a:buFont typeface="+mj-lt"/>
              <a:buAutoNum type="arabicPeriod"/>
            </a:pPr>
            <a:r>
              <a:rPr lang="en-GB" sz="2000" b="1" dirty="0">
                <a:latin typeface="Cambria" panose="02040503050406030204" pitchFamily="18" charset="0"/>
              </a:rPr>
              <a:t>Stop riots, using the militia</a:t>
            </a:r>
          </a:p>
          <a:p>
            <a:pPr marL="514350" indent="-514350">
              <a:buFont typeface="+mj-lt"/>
              <a:buAutoNum type="arabicPeriod"/>
            </a:pPr>
            <a:r>
              <a:rPr lang="en-GB" sz="2000" b="1" dirty="0">
                <a:latin typeface="Cambria" panose="02040503050406030204" pitchFamily="18" charset="0"/>
              </a:rPr>
              <a:t>Look after the building of roads, bridges, jails and poor houses</a:t>
            </a:r>
          </a:p>
          <a:p>
            <a:pPr marL="514350" indent="-514350">
              <a:buFont typeface="+mj-lt"/>
              <a:buAutoNum type="arabicPeriod"/>
            </a:pPr>
            <a:r>
              <a:rPr lang="en-GB" sz="2000" b="1" dirty="0">
                <a:latin typeface="Cambria" panose="02040503050406030204" pitchFamily="18" charset="0"/>
              </a:rPr>
              <a:t>Decide how much local people should be paid</a:t>
            </a:r>
          </a:p>
          <a:p>
            <a:pPr marL="514350" indent="-514350">
              <a:buFont typeface="+mj-lt"/>
              <a:buAutoNum type="arabicPeriod"/>
            </a:pPr>
            <a:r>
              <a:rPr lang="en-GB" sz="2000" b="1" dirty="0">
                <a:latin typeface="Cambria" panose="02040503050406030204" pitchFamily="18" charset="0"/>
              </a:rPr>
              <a:t>Report people who didn’t go to church</a:t>
            </a:r>
          </a:p>
          <a:p>
            <a:pPr marL="514350" indent="-514350">
              <a:buFont typeface="+mj-lt"/>
              <a:buAutoNum type="arabicPeriod"/>
            </a:pPr>
            <a:r>
              <a:rPr lang="en-GB" sz="2000" b="1" dirty="0">
                <a:latin typeface="Cambria" panose="02040503050406030204" pitchFamily="18" charset="0"/>
              </a:rPr>
              <a:t>Be in charge of whipping beggars</a:t>
            </a:r>
          </a:p>
          <a:p>
            <a:pPr marL="514350" indent="-514350">
              <a:buFont typeface="+mj-lt"/>
              <a:buAutoNum type="arabicPeriod"/>
            </a:pPr>
            <a:r>
              <a:rPr lang="en-GB" sz="2000" b="1" dirty="0">
                <a:latin typeface="Cambria" panose="02040503050406030204" pitchFamily="18" charset="0"/>
              </a:rPr>
              <a:t>Check on the local alehouses</a:t>
            </a:r>
          </a:p>
        </p:txBody>
      </p:sp>
      <p:sp>
        <p:nvSpPr>
          <p:cNvPr id="4" name="Rectangle 3"/>
          <p:cNvSpPr/>
          <p:nvPr/>
        </p:nvSpPr>
        <p:spPr>
          <a:xfrm>
            <a:off x="7862589" y="982931"/>
            <a:ext cx="1259631" cy="702330"/>
          </a:xfrm>
          <a:prstGeom prst="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u="sng" dirty="0">
                <a:solidFill>
                  <a:srgbClr val="7030A0"/>
                </a:solidFill>
              </a:rPr>
              <a:t>Time for task:</a:t>
            </a:r>
          </a:p>
          <a:p>
            <a:pPr algn="ctr"/>
            <a:r>
              <a:rPr lang="en-GB" sz="2400" b="1" dirty="0">
                <a:solidFill>
                  <a:schemeClr val="tx1"/>
                </a:solidFill>
                <a:latin typeface="Comic Sans MS" panose="030F0702030302020204" pitchFamily="66" charset="0"/>
              </a:rPr>
              <a:t>5 </a:t>
            </a:r>
            <a:r>
              <a:rPr lang="en-GB" sz="2400" b="1" dirty="0" err="1">
                <a:solidFill>
                  <a:schemeClr val="tx1"/>
                </a:solidFill>
                <a:latin typeface="Comic Sans MS" panose="030F0702030302020204" pitchFamily="66" charset="0"/>
              </a:rPr>
              <a:t>mins</a:t>
            </a:r>
            <a:endParaRPr lang="en-GB" sz="2400" b="1" dirty="0">
              <a:solidFill>
                <a:schemeClr val="tx1"/>
              </a:solidFill>
              <a:latin typeface="Comic Sans MS" panose="030F0702030302020204" pitchFamily="66"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dirty="0">
                <a:solidFill>
                  <a:prstClr val="black"/>
                </a:solidFill>
              </a:rPr>
              <a:t> </a:t>
            </a:r>
            <a:r>
              <a:rPr lang="en-GB" sz="1100" i="1" dirty="0">
                <a:solidFill>
                  <a:prstClr val="black"/>
                </a:solidFill>
              </a:rPr>
              <a:t>to be copied into book as the title</a:t>
            </a:r>
            <a:r>
              <a:rPr lang="en-GB" sz="1400" i="1" dirty="0">
                <a:solidFill>
                  <a:prstClr val="black"/>
                </a:solidFill>
              </a:rPr>
              <a:t>:</a:t>
            </a:r>
          </a:p>
          <a:p>
            <a:r>
              <a:rPr lang="en-GB" sz="2000" dirty="0">
                <a:solidFill>
                  <a:schemeClr val="tx1"/>
                </a:solidFill>
                <a:latin typeface="Comic Sans MS" panose="030F0702030302020204" pitchFamily="66" charset="0"/>
              </a:rPr>
              <a:t>I will investigate what crime was committed in Tudor Stuart times and analyse the punishments given. </a:t>
            </a:r>
            <a:endParaRPr lang="en-GB" sz="2000" i="1" dirty="0">
              <a:solidFill>
                <a:schemeClr val="tx1"/>
              </a:solidFill>
              <a:latin typeface="Comic Sans MS" panose="030F0702030302020204" pitchFamily="66" charset="0"/>
            </a:endParaRPr>
          </a:p>
          <a:p>
            <a:pPr lvl="0"/>
            <a:endParaRPr lang="en-GB" sz="1400" i="1" dirty="0">
              <a:solidFill>
                <a:prstClr val="black"/>
              </a:solidFill>
            </a:endParaRPr>
          </a:p>
        </p:txBody>
      </p:sp>
      <p:sp>
        <p:nvSpPr>
          <p:cNvPr id="20" name="Rectangle 19"/>
          <p:cNvSpPr/>
          <p:nvPr/>
        </p:nvSpPr>
        <p:spPr>
          <a:xfrm>
            <a:off x="7877032" y="3343"/>
            <a:ext cx="1259631" cy="991724"/>
          </a:xfrm>
          <a:prstGeom prst="rect">
            <a:avLst/>
          </a:prstGeom>
          <a:solidFill>
            <a:schemeClr val="accent5">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ambria" pitchFamily="18" charset="0"/>
              </a:rPr>
              <a:t>Aim High</a:t>
            </a:r>
          </a:p>
          <a:p>
            <a:r>
              <a:rPr lang="en-GB" sz="1600" b="1" dirty="0">
                <a:solidFill>
                  <a:schemeClr val="tx1"/>
                </a:solidFill>
                <a:latin typeface="Cambria" pitchFamily="18" charset="0"/>
              </a:rPr>
              <a:t>Work Hard</a:t>
            </a:r>
          </a:p>
          <a:p>
            <a:r>
              <a:rPr lang="en-GB" sz="1600" b="1" dirty="0">
                <a:solidFill>
                  <a:schemeClr val="tx1"/>
                </a:solidFill>
                <a:latin typeface="Cambria" pitchFamily="18" charset="0"/>
              </a:rPr>
              <a:t>Be Kind</a:t>
            </a:r>
          </a:p>
        </p:txBody>
      </p:sp>
    </p:spTree>
    <p:extLst>
      <p:ext uri="{BB962C8B-B14F-4D97-AF65-F5344CB8AC3E}">
        <p14:creationId xmlns:p14="http://schemas.microsoft.com/office/powerpoint/2010/main" val="1503248355"/>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8255" y="4805811"/>
            <a:ext cx="3006080" cy="2052189"/>
          </a:xfrm>
          <a:prstGeom prst="rect">
            <a:avLst/>
          </a:prstGeom>
          <a:solidFill>
            <a:srgbClr val="FFCCCC">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2</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anose="02040503050406030204" pitchFamily="18" charset="0"/>
              </a:rPr>
              <a:t>All</a:t>
            </a:r>
            <a:r>
              <a:rPr lang="en-GB" sz="2000" b="1" dirty="0">
                <a:solidFill>
                  <a:schemeClr val="tx1"/>
                </a:solidFill>
                <a:latin typeface="Cambria" panose="02040503050406030204" pitchFamily="18" charset="0"/>
              </a:rPr>
              <a:t> will be able to explain how Tudor criminals were punished.</a:t>
            </a:r>
          </a:p>
          <a:p>
            <a:pPr marL="95250"/>
            <a:endParaRPr lang="en-GB" sz="2000" dirty="0">
              <a:solidFill>
                <a:schemeClr val="tx1"/>
              </a:solidFill>
              <a:latin typeface="Comic Sans MS" panose="030F0702030302020204" pitchFamily="66" charset="0"/>
            </a:endParaRPr>
          </a:p>
        </p:txBody>
      </p:sp>
      <p:sp>
        <p:nvSpPr>
          <p:cNvPr id="17" name="Rectangle 16"/>
          <p:cNvSpPr/>
          <p:nvPr/>
        </p:nvSpPr>
        <p:spPr>
          <a:xfrm>
            <a:off x="2987825" y="4805810"/>
            <a:ext cx="3006080" cy="2052189"/>
          </a:xfrm>
          <a:prstGeom prst="rect">
            <a:avLst/>
          </a:prstGeom>
          <a:solidFill>
            <a:srgbClr val="FF99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3</a:t>
            </a:r>
          </a:p>
          <a:p>
            <a:pPr marL="95250"/>
            <a:endParaRPr lang="en-GB" sz="1600" b="1" u="sng" dirty="0">
              <a:solidFill>
                <a:schemeClr val="tx1"/>
              </a:solidFill>
              <a:latin typeface="Cambria" pitchFamily="18" charset="0"/>
            </a:endParaRPr>
          </a:p>
          <a:p>
            <a:pPr marL="95250"/>
            <a:r>
              <a:rPr lang="en-GB" sz="2000" b="1" u="sng" dirty="0">
                <a:solidFill>
                  <a:schemeClr val="tx1"/>
                </a:solidFill>
                <a:latin typeface="Cambria" pitchFamily="18" charset="0"/>
              </a:rPr>
              <a:t>Most</a:t>
            </a:r>
            <a:r>
              <a:rPr lang="en-GB" sz="2000" b="1" dirty="0">
                <a:solidFill>
                  <a:schemeClr val="tx1"/>
                </a:solidFill>
                <a:latin typeface="Cambria" panose="02040503050406030204" pitchFamily="18" charset="0"/>
              </a:rPr>
              <a:t> will be able to match Tudor crimes and punishments.</a:t>
            </a:r>
          </a:p>
          <a:p>
            <a:pPr marL="95250"/>
            <a:endParaRPr lang="en-GB" sz="1100" dirty="0">
              <a:solidFill>
                <a:schemeClr val="tx1"/>
              </a:solidFill>
              <a:latin typeface="Cambria" pitchFamily="18" charset="0"/>
            </a:endParaRPr>
          </a:p>
        </p:txBody>
      </p:sp>
      <p:sp>
        <p:nvSpPr>
          <p:cNvPr id="18" name="Rectangle 17"/>
          <p:cNvSpPr/>
          <p:nvPr/>
        </p:nvSpPr>
        <p:spPr>
          <a:xfrm>
            <a:off x="5993905" y="4805809"/>
            <a:ext cx="3175612" cy="2052189"/>
          </a:xfrm>
          <a:prstGeom prst="rect">
            <a:avLst/>
          </a:prstGeom>
          <a:solidFill>
            <a:srgbClr val="66FF66">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5250"/>
            <a:r>
              <a:rPr lang="en-GB" sz="1600" b="1" u="sng" dirty="0">
                <a:solidFill>
                  <a:schemeClr val="tx1"/>
                </a:solidFill>
                <a:latin typeface="Cambria" pitchFamily="18" charset="0"/>
              </a:rPr>
              <a:t>Level/Grade – Level 4</a:t>
            </a:r>
          </a:p>
          <a:p>
            <a:pPr marL="95250"/>
            <a:endParaRPr lang="en-GB" sz="1600" dirty="0">
              <a:solidFill>
                <a:schemeClr val="tx1"/>
              </a:solidFill>
              <a:latin typeface="Comic Sans MS" panose="030F0702030302020204" pitchFamily="66" charset="0"/>
            </a:endParaRPr>
          </a:p>
          <a:p>
            <a:pPr marL="95250"/>
            <a:r>
              <a:rPr lang="en-GB" sz="2000" b="1" u="sng" dirty="0">
                <a:solidFill>
                  <a:schemeClr val="tx1"/>
                </a:solidFill>
                <a:latin typeface="Cambria" panose="02040503050406030204" pitchFamily="18" charset="0"/>
              </a:rPr>
              <a:t>Some</a:t>
            </a:r>
            <a:r>
              <a:rPr lang="en-GB" sz="2000" b="1" dirty="0">
                <a:solidFill>
                  <a:schemeClr val="tx1"/>
                </a:solidFill>
                <a:latin typeface="Cambria" panose="02040503050406030204" pitchFamily="18" charset="0"/>
              </a:rPr>
              <a:t> will be able to compare Tudor punishments with modern punishments.</a:t>
            </a:r>
          </a:p>
          <a:p>
            <a:pPr marL="95250"/>
            <a:endParaRPr lang="en-GB" sz="2000" dirty="0">
              <a:solidFill>
                <a:schemeClr val="tx1"/>
              </a:solidFill>
              <a:latin typeface="Comic Sans MS" panose="030F0702030302020204" pitchFamily="66" charset="0"/>
            </a:endParaRPr>
          </a:p>
        </p:txBody>
      </p:sp>
      <p:sp>
        <p:nvSpPr>
          <p:cNvPr id="3" name="TextBox 2"/>
          <p:cNvSpPr txBox="1"/>
          <p:nvPr/>
        </p:nvSpPr>
        <p:spPr>
          <a:xfrm>
            <a:off x="107504" y="1124744"/>
            <a:ext cx="9014716" cy="3693319"/>
          </a:xfrm>
          <a:prstGeom prst="rect">
            <a:avLst/>
          </a:prstGeom>
          <a:noFill/>
        </p:spPr>
        <p:txBody>
          <a:bodyPr wrap="square" rtlCol="0">
            <a:spAutoFit/>
          </a:bodyPr>
          <a:lstStyle/>
          <a:p>
            <a:r>
              <a:rPr lang="en-GB" sz="1600" b="1" u="sng" dirty="0"/>
              <a:t>Lesson Activity:</a:t>
            </a:r>
          </a:p>
          <a:p>
            <a:endParaRPr lang="en-GB" b="1" dirty="0">
              <a:latin typeface="Cambria" panose="02040503050406030204" pitchFamily="18" charset="0"/>
            </a:endParaRPr>
          </a:p>
          <a:p>
            <a:pPr marL="342900" indent="-342900">
              <a:buAutoNum type="arabicPeriod"/>
            </a:pPr>
            <a:r>
              <a:rPr lang="en-GB" sz="2000" b="1" dirty="0">
                <a:latin typeface="Cambria" panose="02040503050406030204" pitchFamily="18" charset="0"/>
              </a:rPr>
              <a:t>Match the law with the crime on part A.</a:t>
            </a:r>
          </a:p>
          <a:p>
            <a:pPr marL="342900" indent="-342900">
              <a:buAutoNum type="arabicPeriod"/>
            </a:pPr>
            <a:r>
              <a:rPr lang="en-GB" sz="2000" b="1" dirty="0">
                <a:latin typeface="Cambria" panose="02040503050406030204" pitchFamily="18" charset="0"/>
              </a:rPr>
              <a:t> Match the crime with the punishment on Part B</a:t>
            </a:r>
          </a:p>
          <a:p>
            <a:pPr marL="342900" indent="-342900">
              <a:buFontTx/>
              <a:buAutoNum type="arabicPeriod"/>
            </a:pPr>
            <a:r>
              <a:rPr lang="en-GB" sz="2000" b="1" dirty="0">
                <a:latin typeface="Cambria" panose="02040503050406030204" pitchFamily="18" charset="0"/>
              </a:rPr>
              <a:t>Read the sheet about the three types of torture. </a:t>
            </a:r>
          </a:p>
          <a:p>
            <a:pPr marL="342900" indent="-342900">
              <a:buFontTx/>
              <a:buAutoNum type="arabicPeriod"/>
            </a:pPr>
            <a:endParaRPr lang="en-GB" sz="2000" b="1" dirty="0">
              <a:latin typeface="Cambria" panose="02040503050406030204" pitchFamily="18" charset="0"/>
            </a:endParaRPr>
          </a:p>
          <a:p>
            <a:pPr marL="342900" indent="-342900">
              <a:buFontTx/>
              <a:buAutoNum type="arabicPeriod"/>
            </a:pPr>
            <a:r>
              <a:rPr lang="en-GB" sz="2000" b="1" dirty="0">
                <a:latin typeface="Cambria" panose="02040503050406030204" pitchFamily="18" charset="0"/>
              </a:rPr>
              <a:t>P.E.E paragraph - How do Tudor punishments compare to punishments today? </a:t>
            </a:r>
          </a:p>
          <a:p>
            <a:endParaRPr lang="en-GB" sz="2000" b="1" dirty="0">
              <a:latin typeface="Cambria" panose="02040503050406030204" pitchFamily="18" charset="0"/>
            </a:endParaRPr>
          </a:p>
          <a:p>
            <a:r>
              <a:rPr lang="en-GB" sz="2000" b="1" dirty="0">
                <a:latin typeface="Cambria" panose="02040503050406030204" pitchFamily="18" charset="0"/>
              </a:rPr>
              <a:t>P – Punishments are different today because…</a:t>
            </a:r>
          </a:p>
          <a:p>
            <a:r>
              <a:rPr lang="en-GB" sz="2000" b="1" dirty="0">
                <a:latin typeface="Cambria" panose="02040503050406030204" pitchFamily="18" charset="0"/>
              </a:rPr>
              <a:t>E – Evidence to support this is…</a:t>
            </a:r>
          </a:p>
          <a:p>
            <a:r>
              <a:rPr lang="en-GB" sz="2000" b="1" dirty="0">
                <a:latin typeface="Cambria" panose="02040503050406030204" pitchFamily="18" charset="0"/>
              </a:rPr>
              <a:t>E – This means that…</a:t>
            </a:r>
            <a:endParaRPr lang="en-GB" b="1" dirty="0">
              <a:latin typeface="Cambria" panose="02040503050406030204" pitchFamily="18" charset="0"/>
            </a:endParaRPr>
          </a:p>
        </p:txBody>
      </p:sp>
      <p:sp>
        <p:nvSpPr>
          <p:cNvPr id="4" name="Rectangle 3"/>
          <p:cNvSpPr/>
          <p:nvPr/>
        </p:nvSpPr>
        <p:spPr>
          <a:xfrm>
            <a:off x="7862589" y="982931"/>
            <a:ext cx="1259631" cy="1357530"/>
          </a:xfrm>
          <a:prstGeom prst="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400" b="1" u="sng" dirty="0">
                <a:solidFill>
                  <a:srgbClr val="7030A0"/>
                </a:solidFill>
              </a:rPr>
              <a:t>Time for task:</a:t>
            </a:r>
          </a:p>
          <a:p>
            <a:pPr algn="ctr"/>
            <a:r>
              <a:rPr lang="en-GB" sz="2400" b="1" dirty="0">
                <a:solidFill>
                  <a:schemeClr val="tx1"/>
                </a:solidFill>
                <a:latin typeface="Comic Sans MS" panose="030F0702030302020204" pitchFamily="66" charset="0"/>
              </a:rPr>
              <a:t>20 </a:t>
            </a:r>
            <a:r>
              <a:rPr lang="en-GB" sz="2400" b="1" dirty="0" err="1">
                <a:solidFill>
                  <a:schemeClr val="tx1"/>
                </a:solidFill>
                <a:latin typeface="Comic Sans MS" panose="030F0702030302020204" pitchFamily="66" charset="0"/>
              </a:rPr>
              <a:t>mins</a:t>
            </a:r>
            <a:endParaRPr lang="en-GB" sz="2400" b="1" dirty="0">
              <a:solidFill>
                <a:schemeClr val="tx1"/>
              </a:solidFill>
              <a:latin typeface="Comic Sans MS" panose="030F0702030302020204" pitchFamily="66" charset="0"/>
            </a:endParaRPr>
          </a:p>
        </p:txBody>
      </p:sp>
      <p:sp>
        <p:nvSpPr>
          <p:cNvPr id="19" name="Right Arrow 18"/>
          <p:cNvSpPr/>
          <p:nvPr/>
        </p:nvSpPr>
        <p:spPr>
          <a:xfrm>
            <a:off x="805" y="3343"/>
            <a:ext cx="7830617" cy="979588"/>
          </a:xfrm>
          <a:prstGeom prst="rightArrow">
            <a:avLst>
              <a:gd name="adj1" fmla="val 100000"/>
              <a:gd name="adj2" fmla="val 50730"/>
            </a:avLst>
          </a:prstGeom>
          <a:gradFill flip="none" rotWithShape="1">
            <a:gsLst>
              <a:gs pos="91000">
                <a:srgbClr val="FF9966">
                  <a:lumMod val="84000"/>
                </a:srgbClr>
              </a:gs>
              <a:gs pos="56000">
                <a:srgbClr val="FFFF00"/>
              </a:gs>
              <a:gs pos="18000">
                <a:srgbClr val="66FF33"/>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en-GB" sz="1400" b="1" u="sng" dirty="0">
                <a:solidFill>
                  <a:prstClr val="black"/>
                </a:solidFill>
              </a:rPr>
              <a:t>Lesson objective:</a:t>
            </a:r>
            <a:r>
              <a:rPr lang="en-GB" sz="1400" b="1" dirty="0">
                <a:solidFill>
                  <a:prstClr val="black"/>
                </a:solidFill>
              </a:rPr>
              <a:t> </a:t>
            </a:r>
            <a:r>
              <a:rPr lang="en-GB" sz="1100" i="1" dirty="0">
                <a:solidFill>
                  <a:prstClr val="black"/>
                </a:solidFill>
              </a:rPr>
              <a:t>to be copied into book as the title</a:t>
            </a:r>
            <a:r>
              <a:rPr lang="en-GB" sz="1400" i="1" dirty="0">
                <a:solidFill>
                  <a:prstClr val="black"/>
                </a:solidFill>
              </a:rPr>
              <a:t>:</a:t>
            </a:r>
          </a:p>
          <a:p>
            <a:r>
              <a:rPr lang="en-GB" sz="2000" dirty="0">
                <a:solidFill>
                  <a:schemeClr val="tx1"/>
                </a:solidFill>
                <a:latin typeface="Comic Sans MS" panose="030F0702030302020204" pitchFamily="66" charset="0"/>
              </a:rPr>
              <a:t>I will investigate what crime was committed in Tudor Stuart times and analyse the punishments given</a:t>
            </a:r>
            <a:r>
              <a:rPr lang="en-GB" sz="2300" dirty="0">
                <a:solidFill>
                  <a:schemeClr val="tx1"/>
                </a:solidFill>
                <a:latin typeface="Comic Sans MS" panose="030F0702030302020204" pitchFamily="66" charset="0"/>
              </a:rPr>
              <a:t>. </a:t>
            </a:r>
            <a:endParaRPr lang="en-GB" sz="2300" i="1" dirty="0">
              <a:solidFill>
                <a:schemeClr val="tx1"/>
              </a:solidFill>
              <a:latin typeface="Comic Sans MS" panose="030F0702030302020204" pitchFamily="66" charset="0"/>
            </a:endParaRPr>
          </a:p>
          <a:p>
            <a:pPr lvl="0"/>
            <a:endParaRPr lang="en-GB" sz="1400" i="1" dirty="0">
              <a:solidFill>
                <a:prstClr val="black"/>
              </a:solidFill>
            </a:endParaRPr>
          </a:p>
        </p:txBody>
      </p:sp>
      <p:sp>
        <p:nvSpPr>
          <p:cNvPr id="20" name="Rectangle 19"/>
          <p:cNvSpPr/>
          <p:nvPr/>
        </p:nvSpPr>
        <p:spPr>
          <a:xfrm>
            <a:off x="7877032" y="3343"/>
            <a:ext cx="1259631" cy="991724"/>
          </a:xfrm>
          <a:prstGeom prst="rect">
            <a:avLst/>
          </a:prstGeom>
          <a:solidFill>
            <a:schemeClr val="accent5">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Cambria" pitchFamily="18" charset="0"/>
              </a:rPr>
              <a:t>Aim High</a:t>
            </a:r>
          </a:p>
          <a:p>
            <a:r>
              <a:rPr lang="en-GB" sz="1600" b="1" dirty="0">
                <a:solidFill>
                  <a:schemeClr val="tx1"/>
                </a:solidFill>
                <a:latin typeface="Cambria" pitchFamily="18" charset="0"/>
              </a:rPr>
              <a:t>Work Hard</a:t>
            </a:r>
          </a:p>
          <a:p>
            <a:r>
              <a:rPr lang="en-GB" sz="1600" b="1" dirty="0">
                <a:solidFill>
                  <a:schemeClr val="tx1"/>
                </a:solidFill>
                <a:latin typeface="Cambria" pitchFamily="18" charset="0"/>
              </a:rPr>
              <a:t>Be Kind</a:t>
            </a:r>
          </a:p>
        </p:txBody>
      </p:sp>
    </p:spTree>
    <p:extLst>
      <p:ext uri="{BB962C8B-B14F-4D97-AF65-F5344CB8AC3E}">
        <p14:creationId xmlns:p14="http://schemas.microsoft.com/office/powerpoint/2010/main" val="2082764881"/>
      </p:ext>
    </p:extLst>
  </p:cSld>
  <p:clrMapOvr>
    <a:masterClrMapping/>
  </p:clrMapOvr>
  <mc:AlternateContent xmlns:mc="http://schemas.openxmlformats.org/markup-compatibility/2006" xmlns:p14="http://schemas.microsoft.com/office/powerpoint/2010/main">
    <mc:Choice Requires="p14">
      <p:transition>
        <p14:prism/>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47483326"/>
              </p:ext>
            </p:extLst>
          </p:nvPr>
        </p:nvGraphicFramePr>
        <p:xfrm>
          <a:off x="251520" y="374724"/>
          <a:ext cx="8640960" cy="2745090"/>
        </p:xfrm>
        <a:graphic>
          <a:graphicData uri="http://schemas.openxmlformats.org/drawingml/2006/table">
            <a:tbl>
              <a:tblPr firstRow="1" bandRow="1">
                <a:tableStyleId>{5940675A-B579-460E-94D1-54222C63F5DA}</a:tableStyleId>
              </a:tblPr>
              <a:tblGrid>
                <a:gridCol w="2098787">
                  <a:extLst>
                    <a:ext uri="{9D8B030D-6E8A-4147-A177-3AD203B41FA5}">
                      <a16:colId xmlns:a16="http://schemas.microsoft.com/office/drawing/2014/main" val="20000"/>
                    </a:ext>
                  </a:extLst>
                </a:gridCol>
                <a:gridCol w="6542173">
                  <a:extLst>
                    <a:ext uri="{9D8B030D-6E8A-4147-A177-3AD203B41FA5}">
                      <a16:colId xmlns:a16="http://schemas.microsoft.com/office/drawing/2014/main" val="20001"/>
                    </a:ext>
                  </a:extLst>
                </a:gridCol>
              </a:tblGrid>
              <a:tr h="251450">
                <a:tc>
                  <a:txBody>
                    <a:bodyPr/>
                    <a:lstStyle/>
                    <a:p>
                      <a:r>
                        <a:rPr lang="en-GB" sz="1400" b="1" dirty="0">
                          <a:latin typeface="Cambria" panose="02040503050406030204" pitchFamily="18" charset="0"/>
                        </a:rPr>
                        <a:t>Law</a:t>
                      </a:r>
                    </a:p>
                  </a:txBody>
                  <a:tcPr/>
                </a:tc>
                <a:tc>
                  <a:txBody>
                    <a:bodyPr/>
                    <a:lstStyle/>
                    <a:p>
                      <a:r>
                        <a:rPr lang="en-GB" sz="1400" b="1" dirty="0">
                          <a:latin typeface="Cambria" panose="02040503050406030204" pitchFamily="18" charset="0"/>
                        </a:rPr>
                        <a:t>Crime</a:t>
                      </a:r>
                    </a:p>
                  </a:txBody>
                  <a:tcPr/>
                </a:tc>
                <a:extLst>
                  <a:ext uri="{0D108BD9-81ED-4DB2-BD59-A6C34878D82A}">
                    <a16:rowId xmlns:a16="http://schemas.microsoft.com/office/drawing/2014/main" val="10000"/>
                  </a:ext>
                </a:extLst>
              </a:tr>
              <a:tr h="306690">
                <a:tc>
                  <a:txBody>
                    <a:bodyPr/>
                    <a:lstStyle/>
                    <a:p>
                      <a:r>
                        <a:rPr lang="en-GB" sz="1400" dirty="0">
                          <a:latin typeface="Cambria" panose="02040503050406030204" pitchFamily="18" charset="0"/>
                        </a:rPr>
                        <a:t>1. Unlawful games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a. More than 3 people making trouble together</a:t>
                      </a:r>
                    </a:p>
                  </a:txBody>
                  <a:tcPr/>
                </a:tc>
                <a:extLst>
                  <a:ext uri="{0D108BD9-81ED-4DB2-BD59-A6C34878D82A}">
                    <a16:rowId xmlns:a16="http://schemas.microsoft.com/office/drawing/2014/main" val="10001"/>
                  </a:ext>
                </a:extLst>
              </a:tr>
              <a:tr h="216024">
                <a:tc>
                  <a:txBody>
                    <a:bodyPr/>
                    <a:lstStyle/>
                    <a:p>
                      <a:r>
                        <a:rPr lang="en-GB" sz="1400" dirty="0">
                          <a:latin typeface="Cambria" panose="02040503050406030204" pitchFamily="18" charset="0"/>
                        </a:rPr>
                        <a:t>2. Rescue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b. Quarrelling</a:t>
                      </a:r>
                    </a:p>
                  </a:txBody>
                  <a:tcPr/>
                </a:tc>
                <a:extLst>
                  <a:ext uri="{0D108BD9-81ED-4DB2-BD59-A6C34878D82A}">
                    <a16:rowId xmlns:a16="http://schemas.microsoft.com/office/drawing/2014/main" val="10002"/>
                  </a:ext>
                </a:extLst>
              </a:tr>
              <a:tr h="2712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3. Barratry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c. Playing bowls, cards or dice on a holy day</a:t>
                      </a:r>
                    </a:p>
                  </a:txBody>
                  <a:tcPr/>
                </a:tc>
                <a:extLst>
                  <a:ext uri="{0D108BD9-81ED-4DB2-BD59-A6C34878D82A}">
                    <a16:rowId xmlns:a16="http://schemas.microsoft.com/office/drawing/2014/main" val="10003"/>
                  </a:ext>
                </a:extLst>
              </a:tr>
              <a:tr h="254496">
                <a:tc>
                  <a:txBody>
                    <a:bodyPr/>
                    <a:lstStyle/>
                    <a:p>
                      <a:r>
                        <a:rPr lang="en-GB" sz="1400" dirty="0">
                          <a:latin typeface="Cambria" panose="02040503050406030204" pitchFamily="18" charset="0"/>
                        </a:rPr>
                        <a:t>4.</a:t>
                      </a:r>
                      <a:r>
                        <a:rPr lang="en-GB" sz="1400" baseline="0" dirty="0">
                          <a:latin typeface="Cambria" panose="02040503050406030204" pitchFamily="18" charset="0"/>
                        </a:rPr>
                        <a:t> </a:t>
                      </a:r>
                      <a:r>
                        <a:rPr lang="en-GB" sz="1400" dirty="0">
                          <a:latin typeface="Cambria" panose="02040503050406030204" pitchFamily="18" charset="0"/>
                        </a:rPr>
                        <a:t>Inmate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d. Stirring up trouble for the king or queen</a:t>
                      </a:r>
                    </a:p>
                  </a:txBody>
                  <a:tcPr/>
                </a:tc>
                <a:extLst>
                  <a:ext uri="{0D108BD9-81ED-4DB2-BD59-A6C34878D82A}">
                    <a16:rowId xmlns:a16="http://schemas.microsoft.com/office/drawing/2014/main" val="10004"/>
                  </a:ext>
                </a:extLst>
              </a:tr>
              <a:tr h="237728">
                <a:tc>
                  <a:txBody>
                    <a:bodyPr/>
                    <a:lstStyle/>
                    <a:p>
                      <a:r>
                        <a:rPr lang="en-GB" sz="1400" dirty="0">
                          <a:latin typeface="Cambria" panose="02040503050406030204" pitchFamily="18" charset="0"/>
                        </a:rPr>
                        <a:t>5. Riot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e. Refusing to go to church</a:t>
                      </a:r>
                    </a:p>
                  </a:txBody>
                  <a:tcPr/>
                </a:tc>
                <a:extLst>
                  <a:ext uri="{0D108BD9-81ED-4DB2-BD59-A6C34878D82A}">
                    <a16:rowId xmlns:a16="http://schemas.microsoft.com/office/drawing/2014/main" val="10005"/>
                  </a:ext>
                </a:extLst>
              </a:tr>
              <a:tr h="292968">
                <a:tc>
                  <a:txBody>
                    <a:bodyPr/>
                    <a:lstStyle/>
                    <a:p>
                      <a:r>
                        <a:rPr lang="en-GB" sz="1400" dirty="0">
                          <a:latin typeface="Cambria" panose="02040503050406030204" pitchFamily="18" charset="0"/>
                        </a:rPr>
                        <a:t>6. Recusance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f. Not going to regular weapons practice</a:t>
                      </a:r>
                    </a:p>
                  </a:txBody>
                  <a:tcPr/>
                </a:tc>
                <a:extLst>
                  <a:ext uri="{0D108BD9-81ED-4DB2-BD59-A6C34878D82A}">
                    <a16:rowId xmlns:a16="http://schemas.microsoft.com/office/drawing/2014/main" val="10006"/>
                  </a:ext>
                </a:extLst>
              </a:tr>
              <a:tr h="276200">
                <a:tc>
                  <a:txBody>
                    <a:bodyPr/>
                    <a:lstStyle/>
                    <a:p>
                      <a:r>
                        <a:rPr lang="en-GB" sz="1400" dirty="0">
                          <a:latin typeface="Cambria" panose="02040503050406030204" pitchFamily="18" charset="0"/>
                        </a:rPr>
                        <a:t>7. Sedition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g. Taking a person or animal by force</a:t>
                      </a:r>
                    </a:p>
                  </a:txBody>
                  <a:tcPr/>
                </a:tc>
                <a:extLst>
                  <a:ext uri="{0D108BD9-81ED-4DB2-BD59-A6C34878D82A}">
                    <a16:rowId xmlns:a16="http://schemas.microsoft.com/office/drawing/2014/main" val="10007"/>
                  </a:ext>
                </a:extLst>
              </a:tr>
              <a:tr h="259432">
                <a:tc>
                  <a:txBody>
                    <a:bodyPr/>
                    <a:lstStyle/>
                    <a:p>
                      <a:r>
                        <a:rPr lang="en-GB" sz="1400" dirty="0">
                          <a:latin typeface="Cambria" panose="02040503050406030204" pitchFamily="18" charset="0"/>
                        </a:rPr>
                        <a:t>8. Archery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h. Letting part of your house to someone without a job </a:t>
                      </a:r>
                    </a:p>
                  </a:txBody>
                  <a:tcPr/>
                </a:tc>
                <a:extLst>
                  <a:ext uri="{0D108BD9-81ED-4DB2-BD59-A6C34878D82A}">
                    <a16:rowId xmlns:a16="http://schemas.microsoft.com/office/drawing/2014/main" val="10008"/>
                  </a:ext>
                </a:extLst>
              </a:tr>
            </a:tbl>
          </a:graphicData>
        </a:graphic>
      </p:graphicFrame>
      <p:sp>
        <p:nvSpPr>
          <p:cNvPr id="3" name="TextBox 2"/>
          <p:cNvSpPr txBox="1"/>
          <p:nvPr/>
        </p:nvSpPr>
        <p:spPr>
          <a:xfrm>
            <a:off x="0" y="0"/>
            <a:ext cx="5184576" cy="369332"/>
          </a:xfrm>
          <a:prstGeom prst="rect">
            <a:avLst/>
          </a:prstGeom>
          <a:noFill/>
        </p:spPr>
        <p:txBody>
          <a:bodyPr wrap="square" rtlCol="0">
            <a:spAutoFit/>
          </a:bodyPr>
          <a:lstStyle/>
          <a:p>
            <a:r>
              <a:rPr lang="en-GB" b="1" dirty="0">
                <a:latin typeface="Aharoni" panose="02010803020104030203" pitchFamily="2" charset="-79"/>
                <a:cs typeface="Aharoni" panose="02010803020104030203" pitchFamily="2" charset="-79"/>
              </a:rPr>
              <a:t>Part A – match the law with the crime</a:t>
            </a:r>
          </a:p>
        </p:txBody>
      </p:sp>
      <p:sp>
        <p:nvSpPr>
          <p:cNvPr id="4" name="TextBox 3"/>
          <p:cNvSpPr txBox="1"/>
          <p:nvPr/>
        </p:nvSpPr>
        <p:spPr>
          <a:xfrm>
            <a:off x="0" y="3212976"/>
            <a:ext cx="5184576" cy="369332"/>
          </a:xfrm>
          <a:prstGeom prst="rect">
            <a:avLst/>
          </a:prstGeom>
          <a:noFill/>
        </p:spPr>
        <p:txBody>
          <a:bodyPr wrap="square" rtlCol="0">
            <a:spAutoFit/>
          </a:bodyPr>
          <a:lstStyle/>
          <a:p>
            <a:r>
              <a:rPr lang="en-GB" b="1" dirty="0">
                <a:latin typeface="Aharoni" panose="02010803020104030203" pitchFamily="2" charset="-79"/>
                <a:cs typeface="Aharoni" panose="02010803020104030203" pitchFamily="2" charset="-79"/>
              </a:rPr>
              <a:t>Part B – match the crime with the punishment</a:t>
            </a:r>
          </a:p>
        </p:txBody>
      </p:sp>
      <p:graphicFrame>
        <p:nvGraphicFramePr>
          <p:cNvPr id="5" name="Table 4"/>
          <p:cNvGraphicFramePr>
            <a:graphicFrameLocks noGrp="1"/>
          </p:cNvGraphicFramePr>
          <p:nvPr>
            <p:extLst>
              <p:ext uri="{D42A27DB-BD31-4B8C-83A1-F6EECF244321}">
                <p14:modId xmlns:p14="http://schemas.microsoft.com/office/powerpoint/2010/main" val="4203896878"/>
              </p:ext>
            </p:extLst>
          </p:nvPr>
        </p:nvGraphicFramePr>
        <p:xfrm>
          <a:off x="251520" y="3582308"/>
          <a:ext cx="8640960" cy="2897035"/>
        </p:xfrm>
        <a:graphic>
          <a:graphicData uri="http://schemas.openxmlformats.org/drawingml/2006/table">
            <a:tbl>
              <a:tblPr firstRow="1" bandRow="1">
                <a:tableStyleId>{5940675A-B579-460E-94D1-54222C63F5DA}</a:tableStyleId>
              </a:tblPr>
              <a:tblGrid>
                <a:gridCol w="4248472">
                  <a:extLst>
                    <a:ext uri="{9D8B030D-6E8A-4147-A177-3AD203B41FA5}">
                      <a16:colId xmlns:a16="http://schemas.microsoft.com/office/drawing/2014/main" val="20000"/>
                    </a:ext>
                  </a:extLst>
                </a:gridCol>
                <a:gridCol w="4392488">
                  <a:extLst>
                    <a:ext uri="{9D8B030D-6E8A-4147-A177-3AD203B41FA5}">
                      <a16:colId xmlns:a16="http://schemas.microsoft.com/office/drawing/2014/main" val="20001"/>
                    </a:ext>
                  </a:extLst>
                </a:gridCol>
              </a:tblGrid>
              <a:tr h="281866">
                <a:tc>
                  <a:txBody>
                    <a:bodyPr/>
                    <a:lstStyle/>
                    <a:p>
                      <a:r>
                        <a:rPr lang="en-GB" sz="1400" b="1" dirty="0">
                          <a:latin typeface="Cambria" panose="02040503050406030204" pitchFamily="18" charset="0"/>
                        </a:rPr>
                        <a:t>Crime</a:t>
                      </a:r>
                    </a:p>
                  </a:txBody>
                  <a:tcPr/>
                </a:tc>
                <a:tc>
                  <a:txBody>
                    <a:bodyPr/>
                    <a:lstStyle/>
                    <a:p>
                      <a:r>
                        <a:rPr lang="en-GB" sz="1400" b="1" dirty="0">
                          <a:latin typeface="Cambria" panose="02040503050406030204" pitchFamily="18" charset="0"/>
                        </a:rPr>
                        <a:t>Punishment</a:t>
                      </a:r>
                    </a:p>
                  </a:txBody>
                  <a:tcPr/>
                </a:tc>
                <a:extLst>
                  <a:ext uri="{0D108BD9-81ED-4DB2-BD59-A6C34878D82A}">
                    <a16:rowId xmlns:a16="http://schemas.microsoft.com/office/drawing/2014/main" val="10000"/>
                  </a:ext>
                </a:extLst>
              </a:tr>
              <a:tr h="2818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1. </a:t>
                      </a:r>
                      <a:r>
                        <a:rPr lang="en-GB" sz="1400" dirty="0"/>
                        <a:t>A women poisons her husband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a. </a:t>
                      </a:r>
                      <a:r>
                        <a:rPr lang="en-GB" sz="1400" dirty="0"/>
                        <a:t>Burned alive</a:t>
                      </a:r>
                    </a:p>
                  </a:txBody>
                  <a:tcPr/>
                </a:tc>
                <a:extLst>
                  <a:ext uri="{0D108BD9-81ED-4DB2-BD59-A6C34878D82A}">
                    <a16:rowId xmlns:a16="http://schemas.microsoft.com/office/drawing/2014/main" val="10001"/>
                  </a:ext>
                </a:extLst>
              </a:tr>
              <a:tr h="4791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2. </a:t>
                      </a:r>
                      <a:r>
                        <a:rPr lang="en-GB" sz="1400" dirty="0"/>
                        <a:t>A man poisons another man – even if the victim does not die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b. </a:t>
                      </a:r>
                      <a:r>
                        <a:rPr lang="en-GB" sz="1400" dirty="0"/>
                        <a:t>Having the letter ‘F’ branded on the cheek. Ears cut off, nostrils slit and hands cut off</a:t>
                      </a:r>
                    </a:p>
                  </a:txBody>
                  <a:tcPr/>
                </a:tc>
                <a:extLst>
                  <a:ext uri="{0D108BD9-81ED-4DB2-BD59-A6C34878D82A}">
                    <a16:rowId xmlns:a16="http://schemas.microsoft.com/office/drawing/2014/main" val="10002"/>
                  </a:ext>
                </a:extLst>
              </a:tr>
              <a:tr h="3609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3. </a:t>
                      </a:r>
                      <a:r>
                        <a:rPr lang="en-GB" sz="1400" dirty="0"/>
                        <a:t>Being a tramp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c. </a:t>
                      </a:r>
                      <a:r>
                        <a:rPr lang="en-GB" sz="1400" dirty="0"/>
                        <a:t>Whipped and having a hole burned through the right ear</a:t>
                      </a:r>
                    </a:p>
                  </a:txBody>
                  <a:tcPr/>
                </a:tc>
                <a:extLst>
                  <a:ext uri="{0D108BD9-81ED-4DB2-BD59-A6C34878D82A}">
                    <a16:rowId xmlns:a16="http://schemas.microsoft.com/office/drawing/2014/main" val="10003"/>
                  </a:ext>
                </a:extLst>
              </a:tr>
              <a:tr h="3429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4.</a:t>
                      </a:r>
                      <a:r>
                        <a:rPr lang="en-GB" sz="1400" baseline="0" dirty="0">
                          <a:latin typeface="Cambria" panose="02040503050406030204" pitchFamily="18" charset="0"/>
                        </a:rPr>
                        <a:t> </a:t>
                      </a:r>
                      <a:r>
                        <a:rPr lang="en-GB" sz="1400" dirty="0"/>
                        <a:t>Lying in court “perjury”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d. </a:t>
                      </a:r>
                      <a:r>
                        <a:rPr lang="en-GB" sz="1400" dirty="0"/>
                        <a:t>Death by hanging</a:t>
                      </a:r>
                    </a:p>
                  </a:txBody>
                  <a:tcPr/>
                </a:tc>
                <a:extLst>
                  <a:ext uri="{0D108BD9-81ED-4DB2-BD59-A6C34878D82A}">
                    <a16:rowId xmlns:a16="http://schemas.microsoft.com/office/drawing/2014/main" val="10004"/>
                  </a:ext>
                </a:extLst>
              </a:tr>
              <a:tr h="3429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5. </a:t>
                      </a:r>
                      <a:r>
                        <a:rPr lang="en-GB" sz="1400" dirty="0"/>
                        <a:t>Helping or sheltering someone who is a murderer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e. </a:t>
                      </a:r>
                      <a:r>
                        <a:rPr lang="en-GB" sz="1400" dirty="0"/>
                        <a:t>To be boiled in water or lead</a:t>
                      </a:r>
                    </a:p>
                  </a:txBody>
                  <a:tcPr/>
                </a:tc>
                <a:extLst>
                  <a:ext uri="{0D108BD9-81ED-4DB2-BD59-A6C34878D82A}">
                    <a16:rowId xmlns:a16="http://schemas.microsoft.com/office/drawing/2014/main" val="10005"/>
                  </a:ext>
                </a:extLst>
              </a:tr>
              <a:tr h="5652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6. </a:t>
                      </a:r>
                      <a:r>
                        <a:rPr lang="en-GB" sz="1400" dirty="0"/>
                        <a:t>Stealing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Cambria" panose="02040503050406030204" pitchFamily="18" charset="0"/>
                        </a:rPr>
                        <a:t>f. </a:t>
                      </a:r>
                      <a:r>
                        <a:rPr lang="en-GB" sz="1400" dirty="0"/>
                        <a:t>Branded on the forehead with the letter ‘P’ using a hot iron</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116801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696"/>
            <a:ext cx="9144000" cy="64087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Box 9"/>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a:latin typeface="Cambria" panose="02040503050406030204" pitchFamily="18" charset="0"/>
              </a:rPr>
              <a:t>Types of torture</a:t>
            </a:r>
          </a:p>
        </p:txBody>
      </p:sp>
    </p:spTree>
    <p:extLst>
      <p:ext uri="{BB962C8B-B14F-4D97-AF65-F5344CB8AC3E}">
        <p14:creationId xmlns:p14="http://schemas.microsoft.com/office/powerpoint/2010/main" val="1047401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738" y="908720"/>
            <a:ext cx="4608512" cy="56888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220072" y="1124744"/>
            <a:ext cx="4051738" cy="4493538"/>
          </a:xfrm>
          <a:prstGeom prst="rect">
            <a:avLst/>
          </a:prstGeom>
          <a:noFill/>
        </p:spPr>
        <p:txBody>
          <a:bodyPr wrap="square" rtlCol="0">
            <a:spAutoFit/>
          </a:bodyPr>
          <a:lstStyle/>
          <a:p>
            <a:pPr marL="342900" indent="-342900">
              <a:buAutoNum type="alphaLcParenR"/>
            </a:pPr>
            <a:r>
              <a:rPr lang="en-GB" sz="2600" dirty="0"/>
              <a:t>Describe what is happening to Father Gerard</a:t>
            </a:r>
          </a:p>
          <a:p>
            <a:pPr marL="342900" indent="-342900">
              <a:buAutoNum type="alphaLcParenR"/>
            </a:pPr>
            <a:r>
              <a:rPr lang="en-GB" sz="2600" dirty="0"/>
              <a:t>Why did the earth have to be dug away from under his feet?</a:t>
            </a:r>
          </a:p>
          <a:p>
            <a:pPr marL="342900" indent="-342900">
              <a:buAutoNum type="alphaLcParenR"/>
            </a:pPr>
            <a:r>
              <a:rPr lang="en-GB" sz="2600" dirty="0"/>
              <a:t>Looking at the </a:t>
            </a:r>
            <a:r>
              <a:rPr lang="en-GB" sz="2600" b="1" dirty="0"/>
              <a:t>provenance </a:t>
            </a:r>
            <a:r>
              <a:rPr lang="en-GB" sz="2600" dirty="0"/>
              <a:t>of the source, come up with a reason why he may have been a prisoner</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24718" y="5019543"/>
            <a:ext cx="1152128" cy="1936645"/>
          </a:xfrm>
          <a:prstGeom prst="rect">
            <a:avLst/>
          </a:prstGeom>
        </p:spPr>
      </p:pic>
      <p:cxnSp>
        <p:nvCxnSpPr>
          <p:cNvPr id="7" name="Straight Arrow Connector 6"/>
          <p:cNvCxnSpPr/>
          <p:nvPr/>
        </p:nvCxnSpPr>
        <p:spPr>
          <a:xfrm flipH="1" flipV="1">
            <a:off x="3851920" y="548680"/>
            <a:ext cx="1656184" cy="367240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a:latin typeface="Cambria" panose="02040503050406030204" pitchFamily="18" charset="0"/>
              </a:rPr>
              <a:t>Extension task</a:t>
            </a:r>
          </a:p>
        </p:txBody>
      </p:sp>
    </p:spTree>
    <p:extLst>
      <p:ext uri="{BB962C8B-B14F-4D97-AF65-F5344CB8AC3E}">
        <p14:creationId xmlns:p14="http://schemas.microsoft.com/office/powerpoint/2010/main" val="2651018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5000" fill="hold" nodeType="withEffect">
                                  <p:stCondLst>
                                    <p:cond delay="4000"/>
                                  </p:stCondLst>
                                  <p:childTnLst>
                                    <p:animRot by="120000">
                                      <p:cBhvr>
                                        <p:cTn id="6" dur="100" fill="hold">
                                          <p:stCondLst>
                                            <p:cond delay="0"/>
                                          </p:stCondLst>
                                        </p:cTn>
                                        <p:tgtEl>
                                          <p:spTgt spid="8"/>
                                        </p:tgtEl>
                                        <p:attrNameLst>
                                          <p:attrName>r</p:attrName>
                                        </p:attrNameLst>
                                      </p:cBhvr>
                                    </p:animRot>
                                    <p:animRot by="-240000">
                                      <p:cBhvr>
                                        <p:cTn id="7" dur="200" fill="hold">
                                          <p:stCondLst>
                                            <p:cond delay="200"/>
                                          </p:stCondLst>
                                        </p:cTn>
                                        <p:tgtEl>
                                          <p:spTgt spid="8"/>
                                        </p:tgtEl>
                                        <p:attrNameLst>
                                          <p:attrName>r</p:attrName>
                                        </p:attrNameLst>
                                      </p:cBhvr>
                                    </p:animRot>
                                    <p:animRot by="240000">
                                      <p:cBhvr>
                                        <p:cTn id="8" dur="200" fill="hold">
                                          <p:stCondLst>
                                            <p:cond delay="400"/>
                                          </p:stCondLst>
                                        </p:cTn>
                                        <p:tgtEl>
                                          <p:spTgt spid="8"/>
                                        </p:tgtEl>
                                        <p:attrNameLst>
                                          <p:attrName>r</p:attrName>
                                        </p:attrNameLst>
                                      </p:cBhvr>
                                    </p:animRot>
                                    <p:animRot by="-240000">
                                      <p:cBhvr>
                                        <p:cTn id="9" dur="200" fill="hold">
                                          <p:stCondLst>
                                            <p:cond delay="600"/>
                                          </p:stCondLst>
                                        </p:cTn>
                                        <p:tgtEl>
                                          <p:spTgt spid="8"/>
                                        </p:tgtEl>
                                        <p:attrNameLst>
                                          <p:attrName>r</p:attrName>
                                        </p:attrNameLst>
                                      </p:cBhvr>
                                    </p:animRot>
                                    <p:animRot by="120000">
                                      <p:cBhvr>
                                        <p:cTn id="10" dur="200" fill="hold">
                                          <p:stCondLst>
                                            <p:cond delay="800"/>
                                          </p:stCondLst>
                                        </p:cTn>
                                        <p:tgtEl>
                                          <p:spTgt spid="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28596" y="1071546"/>
            <a:ext cx="4040188" cy="639762"/>
          </a:xfrm>
        </p:spPr>
        <p:txBody>
          <a:bodyPr/>
          <a:lstStyle/>
          <a:p>
            <a:pPr algn="ctr"/>
            <a:r>
              <a:rPr lang="en-GB" dirty="0"/>
              <a:t>Law</a:t>
            </a:r>
          </a:p>
        </p:txBody>
      </p:sp>
      <p:sp>
        <p:nvSpPr>
          <p:cNvPr id="10" name="Content Placeholder 9"/>
          <p:cNvSpPr>
            <a:spLocks noGrp="1"/>
          </p:cNvSpPr>
          <p:nvPr>
            <p:ph sz="half" idx="2"/>
          </p:nvPr>
        </p:nvSpPr>
        <p:spPr>
          <a:xfrm>
            <a:off x="428596" y="1785926"/>
            <a:ext cx="4040188" cy="4808544"/>
          </a:xfrm>
        </p:spPr>
        <p:txBody>
          <a:bodyPr/>
          <a:lstStyle/>
          <a:p>
            <a:pPr marL="457200" indent="-457200">
              <a:buFont typeface="+mj-lt"/>
              <a:buAutoNum type="arabicPeriod"/>
            </a:pPr>
            <a:r>
              <a:rPr lang="en-GB" dirty="0"/>
              <a:t>Unlawful games</a:t>
            </a:r>
          </a:p>
          <a:p>
            <a:pPr marL="457200" indent="-457200">
              <a:buFont typeface="+mj-lt"/>
              <a:buAutoNum type="arabicPeriod"/>
            </a:pPr>
            <a:r>
              <a:rPr lang="en-GB" dirty="0"/>
              <a:t>Rescue</a:t>
            </a:r>
          </a:p>
          <a:p>
            <a:pPr marL="457200" indent="-457200">
              <a:buFont typeface="+mj-lt"/>
              <a:buAutoNum type="arabicPeriod"/>
            </a:pPr>
            <a:r>
              <a:rPr lang="en-GB" dirty="0"/>
              <a:t>Barratry</a:t>
            </a:r>
          </a:p>
          <a:p>
            <a:pPr marL="457200" indent="-457200">
              <a:buFont typeface="+mj-lt"/>
              <a:buAutoNum type="arabicPeriod"/>
            </a:pPr>
            <a:r>
              <a:rPr lang="en-GB" dirty="0"/>
              <a:t>Inmate</a:t>
            </a:r>
          </a:p>
          <a:p>
            <a:pPr marL="457200" indent="-457200">
              <a:buFont typeface="+mj-lt"/>
              <a:buAutoNum type="arabicPeriod"/>
            </a:pPr>
            <a:r>
              <a:rPr lang="en-GB" dirty="0"/>
              <a:t>Riot</a:t>
            </a:r>
          </a:p>
          <a:p>
            <a:pPr marL="457200" indent="-457200">
              <a:buFont typeface="+mj-lt"/>
              <a:buAutoNum type="arabicPeriod"/>
            </a:pPr>
            <a:r>
              <a:rPr lang="en-GB" dirty="0"/>
              <a:t>Recusance</a:t>
            </a:r>
          </a:p>
          <a:p>
            <a:pPr marL="457200" indent="-457200">
              <a:buFont typeface="+mj-lt"/>
              <a:buAutoNum type="arabicPeriod"/>
            </a:pPr>
            <a:r>
              <a:rPr lang="en-GB" dirty="0"/>
              <a:t>Sedition</a:t>
            </a:r>
          </a:p>
          <a:p>
            <a:pPr marL="457200" indent="-457200">
              <a:buFont typeface="+mj-lt"/>
              <a:buAutoNum type="arabicPeriod"/>
            </a:pPr>
            <a:r>
              <a:rPr lang="en-GB" dirty="0"/>
              <a:t>Archery</a:t>
            </a:r>
          </a:p>
        </p:txBody>
      </p:sp>
      <p:sp>
        <p:nvSpPr>
          <p:cNvPr id="11" name="Text Placeholder 10"/>
          <p:cNvSpPr>
            <a:spLocks noGrp="1"/>
          </p:cNvSpPr>
          <p:nvPr>
            <p:ph type="body" sz="quarter" idx="3"/>
          </p:nvPr>
        </p:nvSpPr>
        <p:spPr>
          <a:xfrm>
            <a:off x="4643438" y="928670"/>
            <a:ext cx="4041775" cy="639762"/>
          </a:xfrm>
        </p:spPr>
        <p:txBody>
          <a:bodyPr/>
          <a:lstStyle/>
          <a:p>
            <a:pPr algn="ctr"/>
            <a:r>
              <a:rPr lang="en-GB" dirty="0"/>
              <a:t>Crime</a:t>
            </a:r>
          </a:p>
        </p:txBody>
      </p:sp>
      <p:sp>
        <p:nvSpPr>
          <p:cNvPr id="12" name="Content Placeholder 11"/>
          <p:cNvSpPr>
            <a:spLocks noGrp="1"/>
          </p:cNvSpPr>
          <p:nvPr>
            <p:ph sz="quarter" idx="4"/>
          </p:nvPr>
        </p:nvSpPr>
        <p:spPr>
          <a:xfrm>
            <a:off x="4643438" y="1643050"/>
            <a:ext cx="4041775" cy="5214950"/>
          </a:xfrm>
        </p:spPr>
        <p:txBody>
          <a:bodyPr>
            <a:normAutofit fontScale="92500" lnSpcReduction="10000"/>
          </a:bodyPr>
          <a:lstStyle/>
          <a:p>
            <a:pPr marL="457200" indent="-457200">
              <a:buFont typeface="+mj-lt"/>
              <a:buAutoNum type="alphaLcPeriod"/>
            </a:pPr>
            <a:r>
              <a:rPr lang="en-GB" dirty="0"/>
              <a:t>More than 3 people making trouble together</a:t>
            </a:r>
          </a:p>
          <a:p>
            <a:pPr marL="457200" indent="-457200">
              <a:buFont typeface="+mj-lt"/>
              <a:buAutoNum type="alphaLcPeriod"/>
            </a:pPr>
            <a:r>
              <a:rPr lang="en-GB" dirty="0"/>
              <a:t>Quarrelling</a:t>
            </a:r>
          </a:p>
          <a:p>
            <a:pPr marL="457200" indent="-457200">
              <a:buFont typeface="+mj-lt"/>
              <a:buAutoNum type="alphaLcPeriod"/>
            </a:pPr>
            <a:r>
              <a:rPr lang="en-GB" dirty="0"/>
              <a:t>Playing bowls, cards or dice on a holy day</a:t>
            </a:r>
          </a:p>
          <a:p>
            <a:pPr marL="457200" indent="-457200">
              <a:buFont typeface="+mj-lt"/>
              <a:buAutoNum type="alphaLcPeriod"/>
            </a:pPr>
            <a:r>
              <a:rPr lang="en-GB" dirty="0"/>
              <a:t>Stirring up trouble for the king or queen</a:t>
            </a:r>
          </a:p>
          <a:p>
            <a:pPr marL="457200" indent="-457200">
              <a:buFont typeface="+mj-lt"/>
              <a:buAutoNum type="alphaLcPeriod"/>
            </a:pPr>
            <a:r>
              <a:rPr lang="en-GB" dirty="0"/>
              <a:t>Refusing to go to church</a:t>
            </a:r>
          </a:p>
          <a:p>
            <a:pPr marL="457200" indent="-457200">
              <a:buFont typeface="+mj-lt"/>
              <a:buAutoNum type="alphaLcPeriod"/>
            </a:pPr>
            <a:r>
              <a:rPr lang="en-GB" dirty="0"/>
              <a:t>Not going to regular weapons practice</a:t>
            </a:r>
          </a:p>
          <a:p>
            <a:pPr marL="457200" indent="-457200">
              <a:buFont typeface="+mj-lt"/>
              <a:buAutoNum type="alphaLcPeriod"/>
            </a:pPr>
            <a:r>
              <a:rPr lang="en-GB" dirty="0"/>
              <a:t>Taking a person or animal by force</a:t>
            </a:r>
          </a:p>
          <a:p>
            <a:pPr marL="457200" indent="-457200">
              <a:buFont typeface="+mj-lt"/>
              <a:buAutoNum type="alphaLcPeriod"/>
            </a:pPr>
            <a:r>
              <a:rPr lang="en-GB" dirty="0"/>
              <a:t>Letting part of your house to someone without a job </a:t>
            </a:r>
          </a:p>
        </p:txBody>
      </p:sp>
      <p:sp>
        <p:nvSpPr>
          <p:cNvPr id="15" name="TextBox 14"/>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a:latin typeface="Cambria" panose="02040503050406030204" pitchFamily="18" charset="0"/>
              </a:rPr>
              <a:t>Answers</a:t>
            </a:r>
          </a:p>
        </p:txBody>
      </p:sp>
    </p:spTree>
    <p:extLst>
      <p:ext uri="{BB962C8B-B14F-4D97-AF65-F5344CB8AC3E}">
        <p14:creationId xmlns:p14="http://schemas.microsoft.com/office/powerpoint/2010/main" val="1852297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28596" y="1071546"/>
            <a:ext cx="4040188" cy="639762"/>
          </a:xfrm>
        </p:spPr>
        <p:txBody>
          <a:bodyPr/>
          <a:lstStyle/>
          <a:p>
            <a:pPr algn="ctr"/>
            <a:r>
              <a:rPr lang="en-GB" dirty="0"/>
              <a:t>Law</a:t>
            </a:r>
          </a:p>
        </p:txBody>
      </p:sp>
      <p:sp>
        <p:nvSpPr>
          <p:cNvPr id="10" name="Content Placeholder 9"/>
          <p:cNvSpPr>
            <a:spLocks noGrp="1"/>
          </p:cNvSpPr>
          <p:nvPr>
            <p:ph sz="half" idx="2"/>
          </p:nvPr>
        </p:nvSpPr>
        <p:spPr>
          <a:xfrm>
            <a:off x="428596" y="1785926"/>
            <a:ext cx="4040188" cy="4808544"/>
          </a:xfrm>
        </p:spPr>
        <p:txBody>
          <a:bodyPr/>
          <a:lstStyle/>
          <a:p>
            <a:pPr marL="457200" indent="-457200">
              <a:buFont typeface="+mj-lt"/>
              <a:buAutoNum type="arabicPeriod"/>
            </a:pPr>
            <a:r>
              <a:rPr lang="en-GB" dirty="0"/>
              <a:t>Unlawful games</a:t>
            </a:r>
          </a:p>
          <a:p>
            <a:pPr marL="457200" indent="-457200">
              <a:buFont typeface="+mj-lt"/>
              <a:buAutoNum type="arabicPeriod"/>
            </a:pPr>
            <a:r>
              <a:rPr lang="en-GB" dirty="0"/>
              <a:t>Rescue</a:t>
            </a:r>
          </a:p>
          <a:p>
            <a:pPr marL="457200" indent="-457200">
              <a:buFont typeface="+mj-lt"/>
              <a:buAutoNum type="arabicPeriod"/>
            </a:pPr>
            <a:r>
              <a:rPr lang="en-GB" dirty="0"/>
              <a:t>Barratry</a:t>
            </a:r>
          </a:p>
          <a:p>
            <a:pPr marL="457200" indent="-457200">
              <a:buFont typeface="+mj-lt"/>
              <a:buAutoNum type="arabicPeriod"/>
            </a:pPr>
            <a:r>
              <a:rPr lang="en-GB" dirty="0"/>
              <a:t>Inmate</a:t>
            </a:r>
          </a:p>
          <a:p>
            <a:pPr marL="457200" indent="-457200">
              <a:buFont typeface="+mj-lt"/>
              <a:buAutoNum type="arabicPeriod"/>
            </a:pPr>
            <a:r>
              <a:rPr lang="en-GB" dirty="0"/>
              <a:t>Riot</a:t>
            </a:r>
          </a:p>
          <a:p>
            <a:pPr marL="457200" indent="-457200">
              <a:buFont typeface="+mj-lt"/>
              <a:buAutoNum type="arabicPeriod"/>
            </a:pPr>
            <a:r>
              <a:rPr lang="en-GB" dirty="0"/>
              <a:t>Recusance</a:t>
            </a:r>
          </a:p>
          <a:p>
            <a:pPr marL="457200" indent="-457200">
              <a:buFont typeface="+mj-lt"/>
              <a:buAutoNum type="arabicPeriod"/>
            </a:pPr>
            <a:r>
              <a:rPr lang="en-GB" dirty="0"/>
              <a:t>Sedition</a:t>
            </a:r>
          </a:p>
          <a:p>
            <a:pPr marL="457200" indent="-457200">
              <a:buFont typeface="+mj-lt"/>
              <a:buAutoNum type="arabicPeriod"/>
            </a:pPr>
            <a:r>
              <a:rPr lang="en-GB" dirty="0"/>
              <a:t>Archery</a:t>
            </a:r>
          </a:p>
        </p:txBody>
      </p:sp>
      <p:sp>
        <p:nvSpPr>
          <p:cNvPr id="11" name="Text Placeholder 10"/>
          <p:cNvSpPr>
            <a:spLocks noGrp="1"/>
          </p:cNvSpPr>
          <p:nvPr>
            <p:ph type="body" sz="quarter" idx="3"/>
          </p:nvPr>
        </p:nvSpPr>
        <p:spPr>
          <a:xfrm>
            <a:off x="4643438" y="928670"/>
            <a:ext cx="4041775" cy="639762"/>
          </a:xfrm>
        </p:spPr>
        <p:txBody>
          <a:bodyPr/>
          <a:lstStyle/>
          <a:p>
            <a:pPr algn="ctr"/>
            <a:r>
              <a:rPr lang="en-GB" dirty="0"/>
              <a:t>Crime</a:t>
            </a:r>
          </a:p>
        </p:txBody>
      </p:sp>
      <p:sp>
        <p:nvSpPr>
          <p:cNvPr id="12" name="Content Placeholder 11"/>
          <p:cNvSpPr>
            <a:spLocks noGrp="1"/>
          </p:cNvSpPr>
          <p:nvPr>
            <p:ph sz="quarter" idx="4"/>
          </p:nvPr>
        </p:nvSpPr>
        <p:spPr>
          <a:xfrm>
            <a:off x="4643438" y="1643050"/>
            <a:ext cx="4041775" cy="5214950"/>
          </a:xfrm>
        </p:spPr>
        <p:txBody>
          <a:bodyPr>
            <a:normAutofit fontScale="92500" lnSpcReduction="10000"/>
          </a:bodyPr>
          <a:lstStyle/>
          <a:p>
            <a:pPr marL="457200" indent="-457200">
              <a:buFont typeface="+mj-lt"/>
              <a:buAutoNum type="alphaLcPeriod"/>
            </a:pPr>
            <a:r>
              <a:rPr lang="en-GB" dirty="0"/>
              <a:t>More than 3 people making trouble together</a:t>
            </a:r>
          </a:p>
          <a:p>
            <a:pPr marL="457200" indent="-457200">
              <a:buFont typeface="+mj-lt"/>
              <a:buAutoNum type="alphaLcPeriod"/>
            </a:pPr>
            <a:r>
              <a:rPr lang="en-GB" dirty="0"/>
              <a:t>Quarrelling</a:t>
            </a:r>
          </a:p>
          <a:p>
            <a:pPr marL="457200" indent="-457200">
              <a:buFont typeface="+mj-lt"/>
              <a:buAutoNum type="alphaLcPeriod"/>
            </a:pPr>
            <a:r>
              <a:rPr lang="en-GB" dirty="0"/>
              <a:t>Playing bowls, cards or dice on a holy day</a:t>
            </a:r>
          </a:p>
          <a:p>
            <a:pPr marL="457200" indent="-457200">
              <a:buFont typeface="+mj-lt"/>
              <a:buAutoNum type="alphaLcPeriod"/>
            </a:pPr>
            <a:r>
              <a:rPr lang="en-GB" dirty="0"/>
              <a:t>Stirring up trouble for the king or queen</a:t>
            </a:r>
          </a:p>
          <a:p>
            <a:pPr marL="457200" indent="-457200">
              <a:buFont typeface="+mj-lt"/>
              <a:buAutoNum type="alphaLcPeriod"/>
            </a:pPr>
            <a:r>
              <a:rPr lang="en-GB" dirty="0"/>
              <a:t>Refusing to go to church</a:t>
            </a:r>
          </a:p>
          <a:p>
            <a:pPr marL="457200" indent="-457200">
              <a:buFont typeface="+mj-lt"/>
              <a:buAutoNum type="alphaLcPeriod"/>
            </a:pPr>
            <a:r>
              <a:rPr lang="en-GB" dirty="0"/>
              <a:t>Not going to regular weapons practice</a:t>
            </a:r>
          </a:p>
          <a:p>
            <a:pPr marL="457200" indent="-457200">
              <a:buFont typeface="+mj-lt"/>
              <a:buAutoNum type="alphaLcPeriod"/>
            </a:pPr>
            <a:r>
              <a:rPr lang="en-GB" dirty="0"/>
              <a:t>Taking a person or animal by force</a:t>
            </a:r>
          </a:p>
          <a:p>
            <a:pPr marL="457200" indent="-457200">
              <a:buFont typeface="+mj-lt"/>
              <a:buAutoNum type="alphaLcPeriod"/>
            </a:pPr>
            <a:r>
              <a:rPr lang="en-GB" dirty="0"/>
              <a:t>Letting part of your house to someone without a job </a:t>
            </a:r>
          </a:p>
        </p:txBody>
      </p:sp>
      <p:cxnSp>
        <p:nvCxnSpPr>
          <p:cNvPr id="14" name="Straight Connector 13"/>
          <p:cNvCxnSpPr/>
          <p:nvPr/>
        </p:nvCxnSpPr>
        <p:spPr>
          <a:xfrm flipV="1">
            <a:off x="2071670" y="4572008"/>
            <a:ext cx="2643206" cy="57150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000364" y="2071678"/>
            <a:ext cx="1643074" cy="785818"/>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1893075" y="2536025"/>
            <a:ext cx="2786082" cy="2714644"/>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2000232" y="2500306"/>
            <a:ext cx="2643206" cy="50006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928794" y="3357562"/>
            <a:ext cx="2714644" cy="257176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1571604" y="1857364"/>
            <a:ext cx="3071834" cy="1928826"/>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endCxn id="12" idx="1"/>
          </p:cNvCxnSpPr>
          <p:nvPr/>
        </p:nvCxnSpPr>
        <p:spPr>
          <a:xfrm>
            <a:off x="2357422" y="4214818"/>
            <a:ext cx="2286016" cy="35707"/>
          </a:xfrm>
          <a:prstGeom prst="line">
            <a:avLst/>
          </a:prstGeom>
          <a:ln w="38100">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2143108" y="3571876"/>
            <a:ext cx="2500330" cy="1143008"/>
          </a:xfrm>
          <a:prstGeom prst="line">
            <a:avLst/>
          </a:prstGeom>
          <a:ln w="38100">
            <a:solidFill>
              <a:srgbClr val="00FFFF"/>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79512" y="188640"/>
            <a:ext cx="2448272" cy="369332"/>
          </a:xfrm>
          <a:prstGeom prst="rect">
            <a:avLst/>
          </a:prstGeom>
          <a:noFill/>
          <a:ln>
            <a:solidFill>
              <a:schemeClr val="tx1"/>
            </a:solidFill>
          </a:ln>
        </p:spPr>
        <p:txBody>
          <a:bodyPr wrap="square" rtlCol="0">
            <a:spAutoFit/>
          </a:bodyPr>
          <a:lstStyle/>
          <a:p>
            <a:r>
              <a:rPr lang="en-GB" b="1" dirty="0">
                <a:latin typeface="Cambria" panose="02040503050406030204" pitchFamily="18" charset="0"/>
              </a:rPr>
              <a:t>Answers</a:t>
            </a:r>
          </a:p>
        </p:txBody>
      </p:sp>
    </p:spTree>
    <p:extLst>
      <p:ext uri="{BB962C8B-B14F-4D97-AF65-F5344CB8AC3E}">
        <p14:creationId xmlns:p14="http://schemas.microsoft.com/office/powerpoint/2010/main" val="196801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ppt_x"/>
                                          </p:val>
                                        </p:tav>
                                        <p:tav tm="100000">
                                          <p:val>
                                            <p:strVal val="#ppt_x"/>
                                          </p:val>
                                        </p:tav>
                                      </p:tavLst>
                                    </p:anim>
                                    <p:anim calcmode="lin" valueType="num">
                                      <p:cBhvr additive="base">
                                        <p:cTn id="1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ppt_x"/>
                                          </p:val>
                                        </p:tav>
                                        <p:tav tm="100000">
                                          <p:val>
                                            <p:strVal val="#ppt_x"/>
                                          </p:val>
                                        </p:tav>
                                      </p:tavLst>
                                    </p:anim>
                                    <p:anim calcmode="lin" valueType="num">
                                      <p:cBhvr additive="base">
                                        <p:cTn id="2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additive="base">
                                        <p:cTn id="31" dur="500" fill="hold"/>
                                        <p:tgtEl>
                                          <p:spTgt spid="30"/>
                                        </p:tgtEl>
                                        <p:attrNameLst>
                                          <p:attrName>ppt_x</p:attrName>
                                        </p:attrNameLst>
                                      </p:cBhvr>
                                      <p:tavLst>
                                        <p:tav tm="0">
                                          <p:val>
                                            <p:strVal val="#ppt_x"/>
                                          </p:val>
                                        </p:tav>
                                        <p:tav tm="100000">
                                          <p:val>
                                            <p:strVal val="#ppt_x"/>
                                          </p:val>
                                        </p:tav>
                                      </p:tavLst>
                                    </p:anim>
                                    <p:anim calcmode="lin" valueType="num">
                                      <p:cBhvr additive="base">
                                        <p:cTn id="3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6"/>
                                        </p:tgtEl>
                                        <p:attrNameLst>
                                          <p:attrName>style.visibility</p:attrName>
                                        </p:attrNameLst>
                                      </p:cBhvr>
                                      <p:to>
                                        <p:strVal val="visible"/>
                                      </p:to>
                                    </p:set>
                                    <p:anim calcmode="lin" valueType="num">
                                      <p:cBhvr additive="base">
                                        <p:cTn id="43" dur="500" fill="hold"/>
                                        <p:tgtEl>
                                          <p:spTgt spid="36"/>
                                        </p:tgtEl>
                                        <p:attrNameLst>
                                          <p:attrName>ppt_x</p:attrName>
                                        </p:attrNameLst>
                                      </p:cBhvr>
                                      <p:tavLst>
                                        <p:tav tm="0">
                                          <p:val>
                                            <p:strVal val="#ppt_x"/>
                                          </p:val>
                                        </p:tav>
                                        <p:tav tm="100000">
                                          <p:val>
                                            <p:strVal val="#ppt_x"/>
                                          </p:val>
                                        </p:tav>
                                      </p:tavLst>
                                    </p:anim>
                                    <p:anim calcmode="lin" valueType="num">
                                      <p:cBhvr additive="base">
                                        <p:cTn id="4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1688</TotalTime>
  <Words>1431</Words>
  <Application>Microsoft Office PowerPoint</Application>
  <PresentationFormat>On-screen Show (4:3)</PresentationFormat>
  <Paragraphs>216</Paragraphs>
  <Slides>12</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Aharoni</vt:lpstr>
      <vt:lpstr>Arial</vt:lpstr>
      <vt:lpstr>Calibri</vt:lpstr>
      <vt:lpstr>Cambria</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CMN DELL</dc:creator>
  <cp:lastModifiedBy>Toni-Louise Younger</cp:lastModifiedBy>
  <cp:revision>165</cp:revision>
  <cp:lastPrinted>2013-10-21T07:58:26Z</cp:lastPrinted>
  <dcterms:created xsi:type="dcterms:W3CDTF">2013-10-21T04:18:47Z</dcterms:created>
  <dcterms:modified xsi:type="dcterms:W3CDTF">2020-03-19T09:13:28Z</dcterms:modified>
</cp:coreProperties>
</file>