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83" r:id="rId3"/>
    <p:sldId id="284" r:id="rId4"/>
    <p:sldId id="285" r:id="rId5"/>
    <p:sldId id="288" r:id="rId6"/>
    <p:sldId id="289" r:id="rId7"/>
    <p:sldId id="286" r:id="rId8"/>
    <p:sldId id="287" r:id="rId9"/>
    <p:sldId id="290" r:id="rId10"/>
    <p:sldId id="291" r:id="rId11"/>
    <p:sldId id="278" r:id="rId12"/>
    <p:sldId id="279" r:id="rId13"/>
    <p:sldId id="280" r:id="rId14"/>
    <p:sldId id="281" r:id="rId15"/>
    <p:sldId id="282" r:id="rId16"/>
    <p:sldId id="292" r:id="rId17"/>
    <p:sldId id="293" r:id="rId18"/>
    <p:sldId id="294" r:id="rId1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294" y="1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9BD492E-E7B7-46E5-9C3A-B9458F1E64C3}" type="datetimeFigureOut">
              <a:rPr lang="en-GB" smtClean="0"/>
              <a:pPr/>
              <a:t>19/03/2020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176FA3-FA05-4410-8903-14CF979F36BB}" type="slidenum">
              <a:rPr lang="en-GB" smtClean="0"/>
              <a:pPr/>
              <a:t>‹#›</a:t>
            </a:fld>
            <a:endParaRPr lang="en-GB"/>
          </a:p>
        </p:txBody>
      </p:sp>
    </p:spTree>
    <p:extLst>
      <p:ext uri="{BB962C8B-B14F-4D97-AF65-F5344CB8AC3E}">
        <p14:creationId xmlns:p14="http://schemas.microsoft.com/office/powerpoint/2010/main" val="1802777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9BD492E-E7B7-46E5-9C3A-B9458F1E64C3}" type="datetimeFigureOut">
              <a:rPr lang="en-GB" smtClean="0"/>
              <a:pPr/>
              <a:t>19/03/2020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176FA3-FA05-4410-8903-14CF979F36BB}" type="slidenum">
              <a:rPr lang="en-GB" smtClean="0"/>
              <a:pPr/>
              <a:t>‹#›</a:t>
            </a:fld>
            <a:endParaRPr lang="en-GB"/>
          </a:p>
        </p:txBody>
      </p:sp>
    </p:spTree>
    <p:extLst>
      <p:ext uri="{BB962C8B-B14F-4D97-AF65-F5344CB8AC3E}">
        <p14:creationId xmlns:p14="http://schemas.microsoft.com/office/powerpoint/2010/main" val="2784939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9BD492E-E7B7-46E5-9C3A-B9458F1E64C3}" type="datetimeFigureOut">
              <a:rPr lang="en-GB" smtClean="0"/>
              <a:pPr/>
              <a:t>19/03/2020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176FA3-FA05-4410-8903-14CF979F36BB}" type="slidenum">
              <a:rPr lang="en-GB" smtClean="0"/>
              <a:pPr/>
              <a:t>‹#›</a:t>
            </a:fld>
            <a:endParaRPr lang="en-GB"/>
          </a:p>
        </p:txBody>
      </p:sp>
    </p:spTree>
    <p:extLst>
      <p:ext uri="{BB962C8B-B14F-4D97-AF65-F5344CB8AC3E}">
        <p14:creationId xmlns:p14="http://schemas.microsoft.com/office/powerpoint/2010/main" val="3499111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9BD492E-E7B7-46E5-9C3A-B9458F1E64C3}" type="datetimeFigureOut">
              <a:rPr lang="en-GB" smtClean="0"/>
              <a:pPr/>
              <a:t>19/03/2020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176FA3-FA05-4410-8903-14CF979F36BB}" type="slidenum">
              <a:rPr lang="en-GB" smtClean="0"/>
              <a:pPr/>
              <a:t>‹#›</a:t>
            </a:fld>
            <a:endParaRPr lang="en-GB"/>
          </a:p>
        </p:txBody>
      </p:sp>
    </p:spTree>
    <p:extLst>
      <p:ext uri="{BB962C8B-B14F-4D97-AF65-F5344CB8AC3E}">
        <p14:creationId xmlns:p14="http://schemas.microsoft.com/office/powerpoint/2010/main" val="2600666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BD492E-E7B7-46E5-9C3A-B9458F1E64C3}" type="datetimeFigureOut">
              <a:rPr lang="en-GB" smtClean="0"/>
              <a:pPr/>
              <a:t>19/03/2020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176FA3-FA05-4410-8903-14CF979F36BB}" type="slidenum">
              <a:rPr lang="en-GB" smtClean="0"/>
              <a:pPr/>
              <a:t>‹#›</a:t>
            </a:fld>
            <a:endParaRPr lang="en-GB"/>
          </a:p>
        </p:txBody>
      </p:sp>
    </p:spTree>
    <p:extLst>
      <p:ext uri="{BB962C8B-B14F-4D97-AF65-F5344CB8AC3E}">
        <p14:creationId xmlns:p14="http://schemas.microsoft.com/office/powerpoint/2010/main" val="1303483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9BD492E-E7B7-46E5-9C3A-B9458F1E64C3}" type="datetimeFigureOut">
              <a:rPr lang="en-GB" smtClean="0"/>
              <a:pPr/>
              <a:t>19/03/2020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176FA3-FA05-4410-8903-14CF979F36BB}" type="slidenum">
              <a:rPr lang="en-GB" smtClean="0"/>
              <a:pPr/>
              <a:t>‹#›</a:t>
            </a:fld>
            <a:endParaRPr lang="en-GB"/>
          </a:p>
        </p:txBody>
      </p:sp>
    </p:spTree>
    <p:extLst>
      <p:ext uri="{BB962C8B-B14F-4D97-AF65-F5344CB8AC3E}">
        <p14:creationId xmlns:p14="http://schemas.microsoft.com/office/powerpoint/2010/main" val="1243753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9BD492E-E7B7-46E5-9C3A-B9458F1E64C3}" type="datetimeFigureOut">
              <a:rPr lang="en-GB" smtClean="0"/>
              <a:pPr/>
              <a:t>19/03/2020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F176FA3-FA05-4410-8903-14CF979F36BB}" type="slidenum">
              <a:rPr lang="en-GB" smtClean="0"/>
              <a:pPr/>
              <a:t>‹#›</a:t>
            </a:fld>
            <a:endParaRPr lang="en-GB"/>
          </a:p>
        </p:txBody>
      </p:sp>
    </p:spTree>
    <p:extLst>
      <p:ext uri="{BB962C8B-B14F-4D97-AF65-F5344CB8AC3E}">
        <p14:creationId xmlns:p14="http://schemas.microsoft.com/office/powerpoint/2010/main" val="2563728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9BD492E-E7B7-46E5-9C3A-B9458F1E64C3}" type="datetimeFigureOut">
              <a:rPr lang="en-GB" smtClean="0"/>
              <a:pPr/>
              <a:t>19/03/2020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F176FA3-FA05-4410-8903-14CF979F36BB}" type="slidenum">
              <a:rPr lang="en-GB" smtClean="0"/>
              <a:pPr/>
              <a:t>‹#›</a:t>
            </a:fld>
            <a:endParaRPr lang="en-GB"/>
          </a:p>
        </p:txBody>
      </p:sp>
    </p:spTree>
    <p:extLst>
      <p:ext uri="{BB962C8B-B14F-4D97-AF65-F5344CB8AC3E}">
        <p14:creationId xmlns:p14="http://schemas.microsoft.com/office/powerpoint/2010/main" val="2581662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BD492E-E7B7-46E5-9C3A-B9458F1E64C3}" type="datetimeFigureOut">
              <a:rPr lang="en-GB" smtClean="0"/>
              <a:pPr/>
              <a:t>19/03/2020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F176FA3-FA05-4410-8903-14CF979F36BB}" type="slidenum">
              <a:rPr lang="en-GB" smtClean="0"/>
              <a:pPr/>
              <a:t>‹#›</a:t>
            </a:fld>
            <a:endParaRPr lang="en-GB"/>
          </a:p>
        </p:txBody>
      </p:sp>
    </p:spTree>
    <p:extLst>
      <p:ext uri="{BB962C8B-B14F-4D97-AF65-F5344CB8AC3E}">
        <p14:creationId xmlns:p14="http://schemas.microsoft.com/office/powerpoint/2010/main" val="24018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BD492E-E7B7-46E5-9C3A-B9458F1E64C3}" type="datetimeFigureOut">
              <a:rPr lang="en-GB" smtClean="0"/>
              <a:pPr/>
              <a:t>19/03/2020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176FA3-FA05-4410-8903-14CF979F36BB}" type="slidenum">
              <a:rPr lang="en-GB" smtClean="0"/>
              <a:pPr/>
              <a:t>‹#›</a:t>
            </a:fld>
            <a:endParaRPr lang="en-GB"/>
          </a:p>
        </p:txBody>
      </p:sp>
    </p:spTree>
    <p:extLst>
      <p:ext uri="{BB962C8B-B14F-4D97-AF65-F5344CB8AC3E}">
        <p14:creationId xmlns:p14="http://schemas.microsoft.com/office/powerpoint/2010/main" val="4286300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BD492E-E7B7-46E5-9C3A-B9458F1E64C3}" type="datetimeFigureOut">
              <a:rPr lang="en-GB" smtClean="0"/>
              <a:pPr/>
              <a:t>19/03/2020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176FA3-FA05-4410-8903-14CF979F36BB}" type="slidenum">
              <a:rPr lang="en-GB" smtClean="0"/>
              <a:pPr/>
              <a:t>‹#›</a:t>
            </a:fld>
            <a:endParaRPr lang="en-GB"/>
          </a:p>
        </p:txBody>
      </p:sp>
    </p:spTree>
    <p:extLst>
      <p:ext uri="{BB962C8B-B14F-4D97-AF65-F5344CB8AC3E}">
        <p14:creationId xmlns:p14="http://schemas.microsoft.com/office/powerpoint/2010/main" val="2910092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BD492E-E7B7-46E5-9C3A-B9458F1E64C3}" type="datetimeFigureOut">
              <a:rPr lang="en-GB" smtClean="0"/>
              <a:pPr/>
              <a:t>19/03/2020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176FA3-FA05-4410-8903-14CF979F36BB}" type="slidenum">
              <a:rPr lang="en-GB" smtClean="0"/>
              <a:pPr/>
              <a:t>‹#›</a:t>
            </a:fld>
            <a:endParaRPr lang="en-GB"/>
          </a:p>
        </p:txBody>
      </p:sp>
    </p:spTree>
    <p:extLst>
      <p:ext uri="{BB962C8B-B14F-4D97-AF65-F5344CB8AC3E}">
        <p14:creationId xmlns:p14="http://schemas.microsoft.com/office/powerpoint/2010/main" val="602097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google.co.uk/url?sa=i&amp;rct=j&amp;q=french+invasion+germany&amp;source=images&amp;cd=&amp;cad=rja&amp;docid=DbTqG7Et_2qo6M&amp;tbnid=8F80dp-CLvt0UM:&amp;ved=0CAUQjRw&amp;url=http://kufarooq.blogspot.com/2013/01/world-war-in-pictures.html&amp;ei=0fJaUaOCAsil0QXp3YCYCw&amp;bvm=bv.44442042,d.d2k&amp;psig=AFQjCNEN3nGkn_UAaLKZTvp4T62i5Se4gQ&amp;ust=1365001287252270" TargetMode="External"/><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1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http://www.google.co.uk/url?sa=i&amp;rct=j&amp;q=reichstag&amp;source=images&amp;cd=&amp;cad=rja&amp;docid=1tZzkrwiDfkVnM&amp;tbnid=AKJI6S3qyEys7M:&amp;ved=0CAUQjRw&amp;url=http://en.wikipedia.org/wiki/File:Reichstag_(sketch,_1894).jpg&amp;ei=d_JaUbfcJZD70gXMlID4CQ&amp;bvm=bv.44442042,d.d2k&amp;psig=AFQjCNGG7ltKmCl9v-LMBlar1GFMYuv3-g&amp;ust=1365001198978031" TargetMode="External"/><Relationship Id="rId1" Type="http://schemas.openxmlformats.org/officeDocument/2006/relationships/slideLayout" Target="../slideLayouts/slideLayout2.xml"/><Relationship Id="rId5" Type="http://schemas.openxmlformats.org/officeDocument/2006/relationships/image" Target="../media/image15.jpeg"/><Relationship Id="rId4" Type="http://schemas.openxmlformats.org/officeDocument/2006/relationships/hyperlink" Target="http://en.wikipedia.org/wiki/File:Reichstagsbrand.jpg"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google.co.uk/url?sa=i&amp;rct=j&amp;q=tourists&amp;source=images&amp;cd=&amp;cad=rja&amp;docid=GG823ty-koNhjM&amp;tbnid=WIMyUoIXp9FOFM:&amp;ved=0CAUQjRw&amp;url=http://mindfultourist.com/2009/05/18/being-a-good-host/&amp;ei=z-5aUc_nPKLH0QWamYHADQ&amp;bvm=bv.44442042,d.d2k&amp;psig=AFQjCNHsDXcB6sqwVZQB_kTGyNJx4H2YkQ&amp;ust=136500026606180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co.uk/url?sa=i&amp;rct=j&amp;q=jews&amp;source=images&amp;cd=&amp;cad=rja&amp;docid=yJP1ejjZOvE-wM&amp;tbnid=2xL4K2EfrUfuYM:&amp;ved=0CAUQjRw&amp;url=http://blogs.reuters.com/faithworld/2010/06/17/ultra-orthodox-protest-against-israeli-ruling-to-integrate-jewish-schools/&amp;ei=b-9aUYPpFcqM0wXsv4CADQ&amp;bvm=bv.44442042,d.d2k&amp;psig=AFQjCNGLNkzziUwUC6rRJEaKu4ToaJ7C_A&amp;ust=1365000393271547"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co.uk/url?sa=i&amp;rct=j&amp;q=living+space&amp;source=images&amp;cd=&amp;cad=rja&amp;docid=Rr_Fz1S20g0EyM&amp;tbnid=ZLwijPW6IDSSvM:&amp;ved=0CAUQjRw&amp;url=http://www.e-architect.co.uk/miami/regalia_condominium_miami.htm&amp;ei=we9aUYidCeOx0QXYlYH4AQ&amp;bvm=bv.44442042,d.d2k&amp;psig=AFQjCNHXG27J2RvxhkmJ3nAQapx5iBUyxA&amp;ust=1365000504727482"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5400" u="sng" dirty="0">
                <a:solidFill>
                  <a:srgbClr val="FF0000"/>
                </a:solidFill>
              </a:rPr>
              <a:t>How did Hitler gain power 1923-1933?</a:t>
            </a:r>
          </a:p>
        </p:txBody>
      </p:sp>
      <p:sp>
        <p:nvSpPr>
          <p:cNvPr id="3" name="Content Placeholder 2"/>
          <p:cNvSpPr>
            <a:spLocks noGrp="1"/>
          </p:cNvSpPr>
          <p:nvPr>
            <p:ph idx="1"/>
          </p:nvPr>
        </p:nvSpPr>
        <p:spPr>
          <a:xfrm>
            <a:off x="467544" y="1772816"/>
            <a:ext cx="8229600" cy="4525963"/>
          </a:xfrm>
        </p:spPr>
        <p:txBody>
          <a:bodyPr>
            <a:normAutofit/>
          </a:bodyPr>
          <a:lstStyle/>
          <a:p>
            <a:r>
              <a:rPr lang="en-GB" sz="4000" i="1" dirty="0">
                <a:solidFill>
                  <a:srgbClr val="FF0000"/>
                </a:solidFill>
              </a:rPr>
              <a:t>To recap on the early days of Hitler’s life</a:t>
            </a:r>
          </a:p>
          <a:p>
            <a:r>
              <a:rPr lang="en-GB" sz="4000" i="1" dirty="0">
                <a:solidFill>
                  <a:srgbClr val="FF0000"/>
                </a:solidFill>
              </a:rPr>
              <a:t>To describe the events of 1923-1933</a:t>
            </a:r>
          </a:p>
          <a:p>
            <a:r>
              <a:rPr lang="en-GB" sz="4000" i="1" dirty="0">
                <a:solidFill>
                  <a:srgbClr val="FF0000"/>
                </a:solidFill>
              </a:rPr>
              <a:t>To explain how Hitler managed to gain power</a:t>
            </a:r>
          </a:p>
        </p:txBody>
      </p:sp>
    </p:spTree>
    <p:extLst>
      <p:ext uri="{BB962C8B-B14F-4D97-AF65-F5344CB8AC3E}">
        <p14:creationId xmlns:p14="http://schemas.microsoft.com/office/powerpoint/2010/main" val="2435777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8000" dirty="0">
                <a:solidFill>
                  <a:srgbClr val="FF0000"/>
                </a:solidFill>
              </a:rPr>
              <a:t>ACTIVITY!</a:t>
            </a:r>
          </a:p>
        </p:txBody>
      </p:sp>
      <p:sp>
        <p:nvSpPr>
          <p:cNvPr id="3" name="Content Placeholder 2"/>
          <p:cNvSpPr>
            <a:spLocks noGrp="1"/>
          </p:cNvSpPr>
          <p:nvPr>
            <p:ph idx="1"/>
          </p:nvPr>
        </p:nvSpPr>
        <p:spPr/>
        <p:txBody>
          <a:bodyPr/>
          <a:lstStyle/>
          <a:p>
            <a:pPr>
              <a:buNone/>
            </a:pPr>
            <a:r>
              <a:rPr lang="en-GB" dirty="0">
                <a:solidFill>
                  <a:srgbClr val="FF0000"/>
                </a:solidFill>
              </a:rPr>
              <a:t>Put the different events in chronological order</a:t>
            </a:r>
          </a:p>
        </p:txBody>
      </p:sp>
      <p:pic>
        <p:nvPicPr>
          <p:cNvPr id="4" name="Picture 2" descr="http://www.gcsehistory.org.uk/modernworld/germany/images/beer_hall_putsc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4480" y="2643182"/>
            <a:ext cx="5737861" cy="37104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71558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7309" y="0"/>
            <a:ext cx="8229600" cy="1143000"/>
          </a:xfrm>
        </p:spPr>
        <p:txBody>
          <a:bodyPr>
            <a:normAutofit/>
          </a:bodyPr>
          <a:lstStyle/>
          <a:p>
            <a:r>
              <a:rPr lang="en-GB" sz="6000" u="sng" dirty="0">
                <a:solidFill>
                  <a:srgbClr val="FF0000"/>
                </a:solidFill>
              </a:rPr>
              <a:t>1923 Crises</a:t>
            </a:r>
          </a:p>
        </p:txBody>
      </p:sp>
      <p:sp>
        <p:nvSpPr>
          <p:cNvPr id="4" name="TextBox 3"/>
          <p:cNvSpPr txBox="1"/>
          <p:nvPr/>
        </p:nvSpPr>
        <p:spPr>
          <a:xfrm>
            <a:off x="145150" y="980728"/>
            <a:ext cx="5074922" cy="2246769"/>
          </a:xfrm>
          <a:prstGeom prst="rect">
            <a:avLst/>
          </a:prstGeom>
          <a:noFill/>
        </p:spPr>
        <p:txBody>
          <a:bodyPr wrap="square" rtlCol="0">
            <a:spAutoFit/>
          </a:bodyPr>
          <a:lstStyle/>
          <a:p>
            <a:r>
              <a:rPr lang="en-GB" sz="2800" dirty="0">
                <a:solidFill>
                  <a:srgbClr val="FF0000"/>
                </a:solidFill>
              </a:rPr>
              <a:t>In 1923 there was an economic crisis. The gov’t printed more &amp; more money until it was worthless. It was called hyperinflation. </a:t>
            </a:r>
          </a:p>
        </p:txBody>
      </p:sp>
      <p:pic>
        <p:nvPicPr>
          <p:cNvPr id="1028" name="Picture 4" descr="http://www.usagold.com/weimarpla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3246934"/>
            <a:ext cx="2952328" cy="3500618"/>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3851920" y="4581128"/>
            <a:ext cx="5112568" cy="2246769"/>
          </a:xfrm>
          <a:prstGeom prst="rect">
            <a:avLst/>
          </a:prstGeom>
          <a:noFill/>
        </p:spPr>
        <p:txBody>
          <a:bodyPr wrap="square" rtlCol="0">
            <a:spAutoFit/>
          </a:bodyPr>
          <a:lstStyle/>
          <a:p>
            <a:r>
              <a:rPr lang="en-GB" sz="2800" dirty="0">
                <a:solidFill>
                  <a:srgbClr val="FF0000"/>
                </a:solidFill>
              </a:rPr>
              <a:t>Because Germany couldn’t pay France their reparations the French invaded parts of Germany and took goods instead. The small German army couldn’t stop them.</a:t>
            </a:r>
          </a:p>
        </p:txBody>
      </p:sp>
      <p:pic>
        <p:nvPicPr>
          <p:cNvPr id="1030" name="Picture 6" descr="http://t0.gstatic.com/images?q=tbn:ANd9GcSHsRSGFG50ep8plcACI4wcWp_QJJbiiElEUPvnUEu_V22Isjv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37873" y="1916832"/>
            <a:ext cx="4319641" cy="24725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3224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556792"/>
            <a:ext cx="8712968" cy="4525963"/>
          </a:xfrm>
        </p:spPr>
        <p:txBody>
          <a:bodyPr>
            <a:normAutofit/>
          </a:bodyPr>
          <a:lstStyle/>
          <a:p>
            <a:pPr marL="0" indent="0">
              <a:buNone/>
            </a:pPr>
            <a:r>
              <a:rPr lang="en-GB" sz="2800" dirty="0">
                <a:solidFill>
                  <a:srgbClr val="FF0000"/>
                </a:solidFill>
              </a:rPr>
              <a:t>Germans were angry that the gov’t wasn’t trying to do anything to stop hyper-inflation or get the French out. Hitler decided to stage a ‘putsch’ in Munich, and he, the Nazis and the SA tried to overthrow the gov’t. But he and others were shot and imprisoned instead. </a:t>
            </a:r>
          </a:p>
        </p:txBody>
      </p:sp>
      <p:pic>
        <p:nvPicPr>
          <p:cNvPr id="4" name="Picture 2" descr="http://www.gcsehistory.org.uk/modernworld/germany/images/beer_hall_putsc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1800" y="4077072"/>
            <a:ext cx="3851920" cy="249091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a:spLocks noGrp="1"/>
          </p:cNvSpPr>
          <p:nvPr>
            <p:ph type="title"/>
          </p:nvPr>
        </p:nvSpPr>
        <p:spPr/>
        <p:txBody>
          <a:bodyPr>
            <a:normAutofit/>
          </a:bodyPr>
          <a:lstStyle/>
          <a:p>
            <a:r>
              <a:rPr lang="en-GB" sz="6000" u="sng" dirty="0">
                <a:solidFill>
                  <a:srgbClr val="FF0000"/>
                </a:solidFill>
              </a:rPr>
              <a:t>1923 Crises</a:t>
            </a:r>
          </a:p>
        </p:txBody>
      </p:sp>
    </p:spTree>
    <p:extLst>
      <p:ext uri="{BB962C8B-B14F-4D97-AF65-F5344CB8AC3E}">
        <p14:creationId xmlns:p14="http://schemas.microsoft.com/office/powerpoint/2010/main" val="253946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6600" u="sng" dirty="0">
                <a:solidFill>
                  <a:srgbClr val="FF0000"/>
                </a:solidFill>
              </a:rPr>
              <a:t>1924-1925</a:t>
            </a:r>
          </a:p>
        </p:txBody>
      </p:sp>
      <p:sp>
        <p:nvSpPr>
          <p:cNvPr id="3" name="Content Placeholder 2"/>
          <p:cNvSpPr>
            <a:spLocks noGrp="1"/>
          </p:cNvSpPr>
          <p:nvPr>
            <p:ph idx="1"/>
          </p:nvPr>
        </p:nvSpPr>
        <p:spPr>
          <a:xfrm>
            <a:off x="179512" y="2014596"/>
            <a:ext cx="5040560" cy="4525963"/>
          </a:xfrm>
        </p:spPr>
        <p:txBody>
          <a:bodyPr>
            <a:normAutofit/>
          </a:bodyPr>
          <a:lstStyle/>
          <a:p>
            <a:pPr marL="0" indent="0">
              <a:buNone/>
            </a:pPr>
            <a:r>
              <a:rPr lang="en-GB" sz="3000" dirty="0">
                <a:solidFill>
                  <a:srgbClr val="FF0000"/>
                </a:solidFill>
              </a:rPr>
              <a:t>Hitler was sent to prison for trying to overthrow the German government. This got him a lot of press coverage, especially when he decided to write a book  about his thoughts, ‘Mein </a:t>
            </a:r>
            <a:r>
              <a:rPr lang="en-GB" sz="3000" dirty="0" err="1">
                <a:solidFill>
                  <a:srgbClr val="FF0000"/>
                </a:solidFill>
              </a:rPr>
              <a:t>Kampf</a:t>
            </a:r>
            <a:r>
              <a:rPr lang="en-GB" sz="3000" dirty="0">
                <a:solidFill>
                  <a:srgbClr val="FF0000"/>
                </a:solidFill>
              </a:rPr>
              <a:t>’. </a:t>
            </a:r>
          </a:p>
        </p:txBody>
      </p:sp>
      <p:pic>
        <p:nvPicPr>
          <p:cNvPr id="3074" name="Picture 2" descr="http://4.bp.blogspot.com/-FmTUc9JkLBQ/TxWNmkkgBHI/AAAAAAAAAq8/z7FdLLnW2Xo/s1600/mein+kampf.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6096" y="1689897"/>
            <a:ext cx="3136776" cy="4874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71038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089"/>
            <a:ext cx="8229600" cy="1143000"/>
          </a:xfrm>
        </p:spPr>
        <p:txBody>
          <a:bodyPr>
            <a:normAutofit/>
          </a:bodyPr>
          <a:lstStyle/>
          <a:p>
            <a:pPr algn="l"/>
            <a:r>
              <a:rPr lang="en-GB" sz="6600" dirty="0">
                <a:solidFill>
                  <a:srgbClr val="FF0000"/>
                </a:solidFill>
              </a:rPr>
              <a:t>      </a:t>
            </a:r>
            <a:r>
              <a:rPr lang="en-GB" sz="6600" u="sng" dirty="0">
                <a:solidFill>
                  <a:srgbClr val="FF0000"/>
                </a:solidFill>
              </a:rPr>
              <a:t>1927</a:t>
            </a:r>
            <a:r>
              <a:rPr lang="en-GB" sz="6600" dirty="0">
                <a:solidFill>
                  <a:srgbClr val="FF0000"/>
                </a:solidFill>
              </a:rPr>
              <a:t>			</a:t>
            </a:r>
            <a:r>
              <a:rPr lang="en-GB" sz="6600" u="sng" dirty="0">
                <a:solidFill>
                  <a:srgbClr val="FF0000"/>
                </a:solidFill>
              </a:rPr>
              <a:t>1929</a:t>
            </a:r>
          </a:p>
        </p:txBody>
      </p:sp>
      <p:sp>
        <p:nvSpPr>
          <p:cNvPr id="3" name="Content Placeholder 2"/>
          <p:cNvSpPr>
            <a:spLocks noGrp="1"/>
          </p:cNvSpPr>
          <p:nvPr>
            <p:ph idx="1"/>
          </p:nvPr>
        </p:nvSpPr>
        <p:spPr>
          <a:xfrm>
            <a:off x="251520" y="1484784"/>
            <a:ext cx="4170104" cy="4525963"/>
          </a:xfrm>
        </p:spPr>
        <p:txBody>
          <a:bodyPr>
            <a:normAutofit/>
          </a:bodyPr>
          <a:lstStyle/>
          <a:p>
            <a:pPr marL="0" indent="0">
              <a:buNone/>
            </a:pPr>
            <a:r>
              <a:rPr lang="en-GB" sz="2800" dirty="0">
                <a:solidFill>
                  <a:srgbClr val="FF0000"/>
                </a:solidFill>
              </a:rPr>
              <a:t>The Nazis hold their first massive political rally, the Nuremburg Rally, to attract people to their cause. </a:t>
            </a:r>
          </a:p>
        </p:txBody>
      </p:sp>
      <p:pic>
        <p:nvPicPr>
          <p:cNvPr id="4098" name="Picture 2" descr="http://t3.gstatic.com/images?q=tbn:ANd9GcQd2ph9ZqD6J5w03wfVsQYni-Jf4YMDGgUGSDeGq4D3nEyJSPLSs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3947991"/>
            <a:ext cx="4026088" cy="2679180"/>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2"/>
          <p:cNvSpPr txBox="1">
            <a:spLocks/>
          </p:cNvSpPr>
          <p:nvPr/>
        </p:nvSpPr>
        <p:spPr>
          <a:xfrm>
            <a:off x="4427984" y="1310035"/>
            <a:ext cx="4536504" cy="226298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GB" sz="2700" dirty="0">
                <a:solidFill>
                  <a:srgbClr val="FF0000"/>
                </a:solidFill>
              </a:rPr>
              <a:t>The Great Depression: USA ask for their money back from Germany, who then can’t afford to pay France. France invades the country again. </a:t>
            </a:r>
          </a:p>
        </p:txBody>
      </p:sp>
      <p:pic>
        <p:nvPicPr>
          <p:cNvPr id="8196" name="Picture 4" descr="http://1.bp.blogspot.com/_YYMeAu4i7gA/TDHVRu1_08I/AAAAAAAAH2Q/0jR6RlEvZn4/s1600/german-invasion-france-1940-ww2-second-world-war-rare-pictures-images-photos-history-001.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96236" y="3582145"/>
            <a:ext cx="2190018" cy="30732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32750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pPr algn="l"/>
            <a:r>
              <a:rPr lang="en-GB" sz="6600" u="sng" dirty="0">
                <a:solidFill>
                  <a:srgbClr val="FF0000"/>
                </a:solidFill>
              </a:rPr>
              <a:t>1933	</a:t>
            </a:r>
            <a:r>
              <a:rPr lang="en-GB" sz="6600" dirty="0">
                <a:solidFill>
                  <a:srgbClr val="FF0000"/>
                </a:solidFill>
              </a:rPr>
              <a:t>			</a:t>
            </a:r>
            <a:r>
              <a:rPr lang="en-GB" sz="6600" u="sng" dirty="0">
                <a:solidFill>
                  <a:srgbClr val="FF0000"/>
                </a:solidFill>
              </a:rPr>
              <a:t>1933</a:t>
            </a:r>
          </a:p>
        </p:txBody>
      </p:sp>
      <p:sp>
        <p:nvSpPr>
          <p:cNvPr id="5" name="Content Placeholder 2"/>
          <p:cNvSpPr txBox="1">
            <a:spLocks/>
          </p:cNvSpPr>
          <p:nvPr/>
        </p:nvSpPr>
        <p:spPr>
          <a:xfrm>
            <a:off x="214282" y="1214422"/>
            <a:ext cx="4786346" cy="161277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GB" sz="2800" dirty="0">
                <a:solidFill>
                  <a:srgbClr val="FF0000"/>
                </a:solidFill>
              </a:rPr>
              <a:t>Jan. 1933. The Nazi Party becomes the largest political party in Germany and President Hindenburg is forced to make him Chancellor. </a:t>
            </a:r>
          </a:p>
        </p:txBody>
      </p:sp>
      <p:pic>
        <p:nvPicPr>
          <p:cNvPr id="4098" name="Picture 2" descr="http://t0.gstatic.com/images?q=tbn:ANd9GcQ3e9-lHNX1AuzAGl9EkT3OHeL9-hjCy1Xb0Moa70b-KskQKRkY">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596" y="3786190"/>
            <a:ext cx="3714775" cy="2615006"/>
          </a:xfrm>
          <a:prstGeom prst="rect">
            <a:avLst/>
          </a:prstGeom>
          <a:noFill/>
          <a:extLst>
            <a:ext uri="{909E8E84-426E-40DD-AFC4-6F175D3DCCD1}">
              <a14:hiddenFill xmlns:a14="http://schemas.microsoft.com/office/drawing/2010/main">
                <a:solidFill>
                  <a:srgbClr val="FFFFFF"/>
                </a:solidFill>
              </a14:hiddenFill>
            </a:ext>
          </a:extLst>
        </p:spPr>
      </p:pic>
      <p:sp>
        <p:nvSpPr>
          <p:cNvPr id="8" name="Content Placeholder 2"/>
          <p:cNvSpPr txBox="1">
            <a:spLocks/>
          </p:cNvSpPr>
          <p:nvPr/>
        </p:nvSpPr>
        <p:spPr>
          <a:xfrm>
            <a:off x="4500562" y="3143248"/>
            <a:ext cx="4429124" cy="297009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GB" sz="2800" dirty="0">
                <a:solidFill>
                  <a:srgbClr val="FF0000"/>
                </a:solidFill>
              </a:rPr>
              <a:t>Feb. 1933 the government building is set on fire and the Nazis point the finger at the Communist party. Hitler creates the ‘Enabling Law’ which allows him to make up laws in ‘an emergency’. He bans other political parties. </a:t>
            </a:r>
          </a:p>
        </p:txBody>
      </p:sp>
      <p:pic>
        <p:nvPicPr>
          <p:cNvPr id="1026" name="Picture 2" descr="http://upload.wikimedia.org/wikipedia/commons/thumb/2/20/Reichstagsbrand.jpg/220px-Reichstagsbrand.jpg">
            <a:hlinkClick r:id="rId4"/>
          </p:cNvPr>
          <p:cNvPicPr>
            <a:picLocks noChangeAspect="1" noChangeArrowheads="1"/>
          </p:cNvPicPr>
          <p:nvPr/>
        </p:nvPicPr>
        <p:blipFill>
          <a:blip r:embed="rId5"/>
          <a:srcRect/>
          <a:stretch>
            <a:fillRect/>
          </a:stretch>
        </p:blipFill>
        <p:spPr bwMode="auto">
          <a:xfrm>
            <a:off x="7072330" y="857232"/>
            <a:ext cx="1666872" cy="2136628"/>
          </a:xfrm>
          <a:prstGeom prst="rect">
            <a:avLst/>
          </a:prstGeom>
          <a:noFill/>
        </p:spPr>
      </p:pic>
    </p:spTree>
    <p:extLst>
      <p:ext uri="{BB962C8B-B14F-4D97-AF65-F5344CB8AC3E}">
        <p14:creationId xmlns:p14="http://schemas.microsoft.com/office/powerpoint/2010/main" val="17467183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pPr algn="l"/>
            <a:r>
              <a:rPr lang="en-GB" sz="6600" u="sng" dirty="0">
                <a:solidFill>
                  <a:srgbClr val="FF0000"/>
                </a:solidFill>
              </a:rPr>
              <a:t>1933	</a:t>
            </a:r>
            <a:r>
              <a:rPr lang="en-GB" sz="6600" dirty="0">
                <a:solidFill>
                  <a:srgbClr val="FF0000"/>
                </a:solidFill>
              </a:rPr>
              <a:t>			</a:t>
            </a:r>
            <a:r>
              <a:rPr lang="en-GB" sz="6600" u="sng" dirty="0">
                <a:solidFill>
                  <a:srgbClr val="FF0000"/>
                </a:solidFill>
              </a:rPr>
              <a:t>1934</a:t>
            </a:r>
          </a:p>
        </p:txBody>
      </p:sp>
      <p:sp>
        <p:nvSpPr>
          <p:cNvPr id="5" name="Content Placeholder 2"/>
          <p:cNvSpPr txBox="1">
            <a:spLocks/>
          </p:cNvSpPr>
          <p:nvPr/>
        </p:nvSpPr>
        <p:spPr>
          <a:xfrm>
            <a:off x="214282" y="1214422"/>
            <a:ext cx="4286280" cy="161277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GB" sz="2800" dirty="0">
                <a:solidFill>
                  <a:srgbClr val="FF0000"/>
                </a:solidFill>
              </a:rPr>
              <a:t>April. 1933. Hitler creates the Gestapo, a secret police to do his bidding and capture political enemies. He sets up the first concentration camp for them. </a:t>
            </a:r>
          </a:p>
        </p:txBody>
      </p:sp>
      <p:sp>
        <p:nvSpPr>
          <p:cNvPr id="8" name="Content Placeholder 2"/>
          <p:cNvSpPr txBox="1">
            <a:spLocks/>
          </p:cNvSpPr>
          <p:nvPr/>
        </p:nvSpPr>
        <p:spPr>
          <a:xfrm>
            <a:off x="4500562" y="3500438"/>
            <a:ext cx="4429124" cy="297009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GB" sz="2800" dirty="0">
                <a:solidFill>
                  <a:srgbClr val="FF0000"/>
                </a:solidFill>
              </a:rPr>
              <a:t>1934. President Hindenburg dies and Hitler decided to combine his role of Chancellor with that of the President. He renames himself as the ‘Fuhrer’ meaning ‘leader’ in German. </a:t>
            </a:r>
          </a:p>
        </p:txBody>
      </p:sp>
      <p:pic>
        <p:nvPicPr>
          <p:cNvPr id="49154" name="Picture 2" descr="http://images3.wikia.nocookie.net/__cb20110619051112/deadliestfiction/images/3/36/Gestapo2.jpg"/>
          <p:cNvPicPr>
            <a:picLocks noChangeAspect="1" noChangeArrowheads="1"/>
          </p:cNvPicPr>
          <p:nvPr/>
        </p:nvPicPr>
        <p:blipFill>
          <a:blip r:embed="rId2"/>
          <a:srcRect/>
          <a:stretch>
            <a:fillRect/>
          </a:stretch>
        </p:blipFill>
        <p:spPr bwMode="auto">
          <a:xfrm>
            <a:off x="714348" y="4286256"/>
            <a:ext cx="3143272" cy="2348882"/>
          </a:xfrm>
          <a:prstGeom prst="rect">
            <a:avLst/>
          </a:prstGeom>
          <a:noFill/>
        </p:spPr>
      </p:pic>
      <p:pic>
        <p:nvPicPr>
          <p:cNvPr id="49158" name="Picture 6" descr="http://www.historylearningsite.co.uk/uploads/pics/hindenburg.jpg"/>
          <p:cNvPicPr>
            <a:picLocks noChangeAspect="1" noChangeArrowheads="1"/>
          </p:cNvPicPr>
          <p:nvPr/>
        </p:nvPicPr>
        <p:blipFill>
          <a:blip r:embed="rId3"/>
          <a:srcRect/>
          <a:stretch>
            <a:fillRect/>
          </a:stretch>
        </p:blipFill>
        <p:spPr bwMode="auto">
          <a:xfrm>
            <a:off x="7143768" y="642918"/>
            <a:ext cx="1571625" cy="2505076"/>
          </a:xfrm>
          <a:prstGeom prst="rect">
            <a:avLst/>
          </a:prstGeom>
          <a:noFill/>
        </p:spPr>
      </p:pic>
    </p:spTree>
    <p:extLst>
      <p:ext uri="{BB962C8B-B14F-4D97-AF65-F5344CB8AC3E}">
        <p14:creationId xmlns:p14="http://schemas.microsoft.com/office/powerpoint/2010/main" val="17467183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8000" dirty="0">
                <a:solidFill>
                  <a:srgbClr val="FF0000"/>
                </a:solidFill>
              </a:rPr>
              <a:t>ACTIVITY!</a:t>
            </a:r>
          </a:p>
        </p:txBody>
      </p:sp>
      <p:sp>
        <p:nvSpPr>
          <p:cNvPr id="3" name="Content Placeholder 2"/>
          <p:cNvSpPr>
            <a:spLocks noGrp="1"/>
          </p:cNvSpPr>
          <p:nvPr>
            <p:ph idx="1"/>
          </p:nvPr>
        </p:nvSpPr>
        <p:spPr>
          <a:xfrm>
            <a:off x="457200" y="1600200"/>
            <a:ext cx="8329642" cy="4525963"/>
          </a:xfrm>
        </p:spPr>
        <p:txBody>
          <a:bodyPr/>
          <a:lstStyle/>
          <a:p>
            <a:pPr marL="0" indent="0" algn="ctr">
              <a:buNone/>
            </a:pPr>
            <a:r>
              <a:rPr lang="en-GB" dirty="0">
                <a:solidFill>
                  <a:srgbClr val="FF0000"/>
                </a:solidFill>
              </a:rPr>
              <a:t>Now number the events in the order of importance. Was there one event more important than the others that helped him?</a:t>
            </a:r>
          </a:p>
        </p:txBody>
      </p:sp>
      <p:pic>
        <p:nvPicPr>
          <p:cNvPr id="4" name="Picture 2" descr="http://www.gcsehistory.org.uk/modernworld/germany/images/beer_hall_putsc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14546" y="3404234"/>
            <a:ext cx="4994928" cy="32300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71558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FF0000"/>
                </a:solidFill>
              </a:rPr>
              <a:t>Which was the most important?</a:t>
            </a:r>
          </a:p>
        </p:txBody>
      </p:sp>
      <p:sp>
        <p:nvSpPr>
          <p:cNvPr id="3" name="Content Placeholder 2"/>
          <p:cNvSpPr>
            <a:spLocks noGrp="1"/>
          </p:cNvSpPr>
          <p:nvPr>
            <p:ph idx="1"/>
          </p:nvPr>
        </p:nvSpPr>
        <p:spPr/>
        <p:txBody>
          <a:bodyPr/>
          <a:lstStyle/>
          <a:p>
            <a:r>
              <a:rPr lang="en-GB" dirty="0">
                <a:solidFill>
                  <a:srgbClr val="FF0000"/>
                </a:solidFill>
              </a:rPr>
              <a:t>I think the most important event that got Hitler into power was…</a:t>
            </a:r>
          </a:p>
          <a:p>
            <a:r>
              <a:rPr lang="en-GB" dirty="0">
                <a:solidFill>
                  <a:srgbClr val="FF0000"/>
                </a:solidFill>
              </a:rPr>
              <a:t>The least important event was…</a:t>
            </a:r>
          </a:p>
          <a:p>
            <a:r>
              <a:rPr lang="en-GB" dirty="0">
                <a:solidFill>
                  <a:srgbClr val="FF0000"/>
                </a:solidFill>
              </a:rPr>
              <a:t>I now predict that life in Hitler’s Germany will be like…</a:t>
            </a:r>
          </a:p>
        </p:txBody>
      </p:sp>
      <p:pic>
        <p:nvPicPr>
          <p:cNvPr id="4" name="Picture 4" descr="http://www.warstore.co.uk/ekmps/shops/marlina/images/german-ww2-regular-nazi-8-x-5-flag-1940-p.jpg"/>
          <p:cNvPicPr>
            <a:picLocks noChangeAspect="1" noChangeArrowheads="1"/>
          </p:cNvPicPr>
          <p:nvPr/>
        </p:nvPicPr>
        <p:blipFill>
          <a:blip r:embed="rId2">
            <a:extLst>
              <a:ext uri="{BEBA8EAE-BF5A-486C-A8C5-ECC9F3942E4B}">
                <a14:imgProps xmlns:a14="http://schemas.microsoft.com/office/drawing/2010/main">
                  <a14:imgLayer r:embed="rId3">
                    <a14:imgEffect>
                      <a14:artisticPaintStrokes/>
                    </a14:imgEffect>
                  </a14:imgLayer>
                </a14:imgProps>
              </a:ext>
            </a:extLst>
          </a:blip>
          <a:srcRect/>
          <a:stretch>
            <a:fillRect/>
          </a:stretch>
        </p:blipFill>
        <p:spPr bwMode="auto">
          <a:xfrm>
            <a:off x="2627784" y="4221088"/>
            <a:ext cx="3583524" cy="2180399"/>
          </a:xfrm>
          <a:prstGeom prst="rect">
            <a:avLst/>
          </a:prstGeom>
          <a:noFill/>
        </p:spPr>
      </p:pic>
    </p:spTree>
    <p:extLst>
      <p:ext uri="{BB962C8B-B14F-4D97-AF65-F5344CB8AC3E}">
        <p14:creationId xmlns:p14="http://schemas.microsoft.com/office/powerpoint/2010/main" val="3188517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5400" dirty="0">
                <a:solidFill>
                  <a:srgbClr val="FF0000"/>
                </a:solidFill>
              </a:rPr>
              <a:t>What were Hitler’s policies?</a:t>
            </a:r>
          </a:p>
        </p:txBody>
      </p:sp>
      <p:pic>
        <p:nvPicPr>
          <p:cNvPr id="5122" name="Picture 2" descr="http://2.bp.blogspot.com/_RPS679wXewI/SwfH8x355bI/AAAAAAAADdA/IwwsW22WW2U/s400/German%2520Arm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1471579"/>
            <a:ext cx="6552728" cy="504560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251520" y="2367758"/>
            <a:ext cx="3456384" cy="1323439"/>
          </a:xfrm>
          <a:prstGeom prst="rect">
            <a:avLst/>
          </a:prstGeom>
          <a:noFill/>
        </p:spPr>
        <p:txBody>
          <a:bodyPr wrap="square" rtlCol="0">
            <a:spAutoFit/>
          </a:bodyPr>
          <a:lstStyle/>
          <a:p>
            <a:r>
              <a:rPr lang="en-GB" sz="4000" dirty="0">
                <a:solidFill>
                  <a:schemeClr val="bg1"/>
                </a:solidFill>
              </a:rPr>
              <a:t>Strong </a:t>
            </a:r>
          </a:p>
          <a:p>
            <a:r>
              <a:rPr lang="en-GB" sz="4000" dirty="0">
                <a:solidFill>
                  <a:schemeClr val="bg1"/>
                </a:solidFill>
              </a:rPr>
              <a:t>army</a:t>
            </a:r>
          </a:p>
        </p:txBody>
      </p:sp>
    </p:spTree>
    <p:extLst>
      <p:ext uri="{BB962C8B-B14F-4D97-AF65-F5344CB8AC3E}">
        <p14:creationId xmlns:p14="http://schemas.microsoft.com/office/powerpoint/2010/main" val="3904923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t2.gstatic.com/images?q=tbn:ANd9GcRpoj4UiB5DDZkOmwET6P2TGTMZVVVcSTKnsRCCS6tZsQQ5c3MRa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0847" y="363993"/>
            <a:ext cx="6280164" cy="6164933"/>
          </a:xfrm>
          <a:prstGeom prst="rect">
            <a:avLst/>
          </a:prstGeom>
          <a:noFill/>
          <a:extLst>
            <a:ext uri="{909E8E84-426E-40DD-AFC4-6F175D3DCCD1}">
              <a14:hiddenFill xmlns:a14="http://schemas.microsoft.com/office/drawing/2010/main">
                <a:solidFill>
                  <a:srgbClr val="FFFFFF"/>
                </a:solidFill>
              </a14:hiddenFill>
            </a:ext>
          </a:extLst>
        </p:spPr>
      </p:pic>
      <p:sp>
        <p:nvSpPr>
          <p:cNvPr id="2" name="Minus 1"/>
          <p:cNvSpPr/>
          <p:nvPr/>
        </p:nvSpPr>
        <p:spPr>
          <a:xfrm>
            <a:off x="-540568" y="2934254"/>
            <a:ext cx="12385376" cy="562186"/>
          </a:xfrm>
          <a:prstGeom prst="mathMinus">
            <a:avLst/>
          </a:prstGeom>
          <a:solidFill>
            <a:srgbClr val="FF0000"/>
          </a:solidFill>
          <a:ln>
            <a:solidFill>
              <a:srgbClr val="FF0000"/>
            </a:solidFill>
          </a:ln>
          <a:scene3d>
            <a:camera prst="orthographicFront">
              <a:rot lat="0" lon="0" rev="24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Minus 4"/>
          <p:cNvSpPr/>
          <p:nvPr/>
        </p:nvSpPr>
        <p:spPr>
          <a:xfrm>
            <a:off x="-571759" y="3216419"/>
            <a:ext cx="12385376" cy="562186"/>
          </a:xfrm>
          <a:prstGeom prst="mathMinus">
            <a:avLst/>
          </a:prstGeom>
          <a:solidFill>
            <a:srgbClr val="FF0000"/>
          </a:solidFill>
          <a:ln>
            <a:solidFill>
              <a:srgbClr val="FF0000"/>
            </a:solidFill>
          </a:ln>
          <a:scene3d>
            <a:camera prst="orthographicFront">
              <a:rot lat="0" lon="0" rev="90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39860" y="2367758"/>
            <a:ext cx="3456384" cy="1323439"/>
          </a:xfrm>
          <a:prstGeom prst="rect">
            <a:avLst/>
          </a:prstGeom>
          <a:noFill/>
        </p:spPr>
        <p:txBody>
          <a:bodyPr wrap="square" rtlCol="0">
            <a:spAutoFit/>
          </a:bodyPr>
          <a:lstStyle/>
          <a:p>
            <a:r>
              <a:rPr lang="en-GB" sz="4000" dirty="0">
                <a:solidFill>
                  <a:schemeClr val="bg1"/>
                </a:solidFill>
              </a:rPr>
              <a:t>No</a:t>
            </a:r>
          </a:p>
          <a:p>
            <a:r>
              <a:rPr lang="en-GB" sz="4000" dirty="0">
                <a:solidFill>
                  <a:schemeClr val="bg1"/>
                </a:solidFill>
              </a:rPr>
              <a:t>foreigners</a:t>
            </a:r>
          </a:p>
        </p:txBody>
      </p:sp>
    </p:spTree>
    <p:extLst>
      <p:ext uri="{BB962C8B-B14F-4D97-AF65-F5344CB8AC3E}">
        <p14:creationId xmlns:p14="http://schemas.microsoft.com/office/powerpoint/2010/main" val="2754121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ttp://www.dreamstime.com/strong-economy-thumb195064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158" y="476672"/>
            <a:ext cx="8701107" cy="576448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256062" y="469940"/>
            <a:ext cx="5468065" cy="707886"/>
          </a:xfrm>
          <a:prstGeom prst="rect">
            <a:avLst/>
          </a:prstGeom>
          <a:noFill/>
        </p:spPr>
        <p:txBody>
          <a:bodyPr wrap="square" rtlCol="0">
            <a:spAutoFit/>
          </a:bodyPr>
          <a:lstStyle/>
          <a:p>
            <a:r>
              <a:rPr lang="en-GB" sz="4000" dirty="0"/>
              <a:t>Strong economy</a:t>
            </a:r>
          </a:p>
        </p:txBody>
      </p:sp>
    </p:spTree>
    <p:extLst>
      <p:ext uri="{BB962C8B-B14F-4D97-AF65-F5344CB8AC3E}">
        <p14:creationId xmlns:p14="http://schemas.microsoft.com/office/powerpoint/2010/main" val="91633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blogs.reuters.com/faithworld/files/2010/06/orthodox-jews-3.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7" y="620688"/>
            <a:ext cx="8475983" cy="5641826"/>
          </a:xfrm>
          <a:prstGeom prst="rect">
            <a:avLst/>
          </a:prstGeom>
          <a:noFill/>
          <a:extLst>
            <a:ext uri="{909E8E84-426E-40DD-AFC4-6F175D3DCCD1}">
              <a14:hiddenFill xmlns:a14="http://schemas.microsoft.com/office/drawing/2010/main">
                <a:solidFill>
                  <a:srgbClr val="FFFFFF"/>
                </a:solidFill>
              </a14:hiddenFill>
            </a:ext>
          </a:extLst>
        </p:spPr>
      </p:pic>
      <p:sp>
        <p:nvSpPr>
          <p:cNvPr id="5" name="Minus 4"/>
          <p:cNvSpPr/>
          <p:nvPr/>
        </p:nvSpPr>
        <p:spPr>
          <a:xfrm>
            <a:off x="-1405787" y="2884274"/>
            <a:ext cx="12385376" cy="562186"/>
          </a:xfrm>
          <a:prstGeom prst="mathMinus">
            <a:avLst/>
          </a:prstGeom>
          <a:solidFill>
            <a:srgbClr val="FF0000"/>
          </a:solidFill>
          <a:ln>
            <a:solidFill>
              <a:srgbClr val="FF0000"/>
            </a:solidFill>
          </a:ln>
          <a:scene3d>
            <a:camera prst="orthographicFront">
              <a:rot lat="0" lon="0" rev="90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Minus 5"/>
          <p:cNvSpPr/>
          <p:nvPr/>
        </p:nvSpPr>
        <p:spPr>
          <a:xfrm>
            <a:off x="-1558187" y="3294060"/>
            <a:ext cx="12385376" cy="562186"/>
          </a:xfrm>
          <a:prstGeom prst="mathMinus">
            <a:avLst/>
          </a:prstGeom>
          <a:solidFill>
            <a:srgbClr val="FF0000"/>
          </a:solidFill>
          <a:ln>
            <a:solidFill>
              <a:srgbClr val="FF0000"/>
            </a:solidFill>
          </a:ln>
          <a:scene3d>
            <a:camera prst="orthographicFront">
              <a:rot lat="0" lon="0" rev="24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6948264" y="1542141"/>
            <a:ext cx="1579634" cy="1323439"/>
          </a:xfrm>
          <a:prstGeom prst="rect">
            <a:avLst/>
          </a:prstGeom>
          <a:noFill/>
        </p:spPr>
        <p:txBody>
          <a:bodyPr wrap="square" rtlCol="0">
            <a:spAutoFit/>
          </a:bodyPr>
          <a:lstStyle/>
          <a:p>
            <a:r>
              <a:rPr lang="en-GB" sz="4000" dirty="0"/>
              <a:t>No</a:t>
            </a:r>
          </a:p>
          <a:p>
            <a:r>
              <a:rPr lang="en-GB" sz="4000" dirty="0"/>
              <a:t>Jews</a:t>
            </a:r>
          </a:p>
        </p:txBody>
      </p:sp>
    </p:spTree>
    <p:extLst>
      <p:ext uri="{BB962C8B-B14F-4D97-AF65-F5344CB8AC3E}">
        <p14:creationId xmlns:p14="http://schemas.microsoft.com/office/powerpoint/2010/main" val="2123579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www.e-architect.co.uk/images/jpgs/miami/regalia_arquitectonica1507086_17.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144" y="548680"/>
            <a:ext cx="8517458" cy="580489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256062" y="469940"/>
            <a:ext cx="5684090" cy="707886"/>
          </a:xfrm>
          <a:prstGeom prst="rect">
            <a:avLst/>
          </a:prstGeom>
          <a:noFill/>
        </p:spPr>
        <p:txBody>
          <a:bodyPr wrap="square" rtlCol="0">
            <a:spAutoFit/>
          </a:bodyPr>
          <a:lstStyle/>
          <a:p>
            <a:r>
              <a:rPr lang="en-GB" sz="4000" dirty="0"/>
              <a:t>Lebensraum – Living space</a:t>
            </a:r>
          </a:p>
        </p:txBody>
      </p:sp>
    </p:spTree>
    <p:extLst>
      <p:ext uri="{BB962C8B-B14F-4D97-AF65-F5344CB8AC3E}">
        <p14:creationId xmlns:p14="http://schemas.microsoft.com/office/powerpoint/2010/main" val="697469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t3.gstatic.com/images?q=tbn:ANd9GcSMVdrUxczUvSeJEJRrexYof9FvSAKoFGR-hUf1SP5fSOYM6IUGh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7430" y="177407"/>
            <a:ext cx="4248472" cy="646608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256062" y="469940"/>
            <a:ext cx="5468065" cy="2554545"/>
          </a:xfrm>
          <a:prstGeom prst="rect">
            <a:avLst/>
          </a:prstGeom>
          <a:noFill/>
        </p:spPr>
        <p:txBody>
          <a:bodyPr wrap="square" rtlCol="0">
            <a:spAutoFit/>
          </a:bodyPr>
          <a:lstStyle/>
          <a:p>
            <a:r>
              <a:rPr lang="en-GB" sz="4000" dirty="0">
                <a:solidFill>
                  <a:schemeClr val="bg1"/>
                </a:solidFill>
              </a:rPr>
              <a:t>Lots of </a:t>
            </a:r>
          </a:p>
          <a:p>
            <a:r>
              <a:rPr lang="en-GB" sz="4000" dirty="0">
                <a:solidFill>
                  <a:schemeClr val="bg1"/>
                </a:solidFill>
              </a:rPr>
              <a:t>jobs </a:t>
            </a:r>
          </a:p>
          <a:p>
            <a:r>
              <a:rPr lang="en-GB" sz="4000" dirty="0">
                <a:solidFill>
                  <a:schemeClr val="bg1"/>
                </a:solidFill>
              </a:rPr>
              <a:t>and </a:t>
            </a:r>
          </a:p>
          <a:p>
            <a:r>
              <a:rPr lang="en-GB" sz="4000" dirty="0">
                <a:solidFill>
                  <a:schemeClr val="bg1"/>
                </a:solidFill>
              </a:rPr>
              <a:t>workers</a:t>
            </a:r>
          </a:p>
        </p:txBody>
      </p:sp>
    </p:spTree>
    <p:extLst>
      <p:ext uri="{BB962C8B-B14F-4D97-AF65-F5344CB8AC3E}">
        <p14:creationId xmlns:p14="http://schemas.microsoft.com/office/powerpoint/2010/main" val="2904855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http://www.historyonthenet.com/Nazi_Germany/images/munichbeerhallputsc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24744"/>
            <a:ext cx="8395292" cy="481429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256062" y="260648"/>
            <a:ext cx="5468065" cy="707886"/>
          </a:xfrm>
          <a:prstGeom prst="rect">
            <a:avLst/>
          </a:prstGeom>
          <a:noFill/>
        </p:spPr>
        <p:txBody>
          <a:bodyPr wrap="square" rtlCol="0">
            <a:spAutoFit/>
          </a:bodyPr>
          <a:lstStyle/>
          <a:p>
            <a:r>
              <a:rPr lang="en-GB" sz="4000" dirty="0">
                <a:solidFill>
                  <a:schemeClr val="bg1"/>
                </a:solidFill>
              </a:rPr>
              <a:t>Strong government</a:t>
            </a:r>
          </a:p>
        </p:txBody>
      </p:sp>
    </p:spTree>
    <p:extLst>
      <p:ext uri="{BB962C8B-B14F-4D97-AF65-F5344CB8AC3E}">
        <p14:creationId xmlns:p14="http://schemas.microsoft.com/office/powerpoint/2010/main" val="949267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78698"/>
          </a:xfrm>
        </p:spPr>
        <p:txBody>
          <a:bodyPr>
            <a:normAutofit/>
          </a:bodyPr>
          <a:lstStyle/>
          <a:p>
            <a:r>
              <a:rPr lang="en-GB" sz="9600" dirty="0">
                <a:solidFill>
                  <a:srgbClr val="FF0000"/>
                </a:solidFill>
              </a:rPr>
              <a:t>Hitler became Fuhrer in 1934.</a:t>
            </a:r>
            <a:br>
              <a:rPr lang="en-GB" sz="9600" dirty="0">
                <a:solidFill>
                  <a:srgbClr val="FF0000"/>
                </a:solidFill>
              </a:rPr>
            </a:br>
            <a:r>
              <a:rPr lang="en-GB" sz="9600" dirty="0">
                <a:solidFill>
                  <a:srgbClr val="FF0000"/>
                </a:solidFill>
              </a:rPr>
              <a:t>HOW? </a:t>
            </a:r>
          </a:p>
        </p:txBody>
      </p:sp>
    </p:spTree>
    <p:extLst>
      <p:ext uri="{BB962C8B-B14F-4D97-AF65-F5344CB8AC3E}">
        <p14:creationId xmlns:p14="http://schemas.microsoft.com/office/powerpoint/2010/main" val="20866479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TotalTime>
  <Words>484</Words>
  <Application>Microsoft Office PowerPoint</Application>
  <PresentationFormat>On-screen Show (4:3)</PresentationFormat>
  <Paragraphs>43</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How did Hitler gain power 1923-1933?</vt:lpstr>
      <vt:lpstr>What were Hitler’s policies?</vt:lpstr>
      <vt:lpstr>PowerPoint Presentation</vt:lpstr>
      <vt:lpstr>PowerPoint Presentation</vt:lpstr>
      <vt:lpstr>PowerPoint Presentation</vt:lpstr>
      <vt:lpstr>PowerPoint Presentation</vt:lpstr>
      <vt:lpstr>PowerPoint Presentation</vt:lpstr>
      <vt:lpstr>PowerPoint Presentation</vt:lpstr>
      <vt:lpstr>Hitler became Fuhrer in 1934. HOW? </vt:lpstr>
      <vt:lpstr>ACTIVITY!</vt:lpstr>
      <vt:lpstr>1923 Crises</vt:lpstr>
      <vt:lpstr>1923 Crises</vt:lpstr>
      <vt:lpstr>1924-1925</vt:lpstr>
      <vt:lpstr>      1927   1929</vt:lpstr>
      <vt:lpstr>1933    1933</vt:lpstr>
      <vt:lpstr>1933    1934</vt:lpstr>
      <vt:lpstr>ACTIVITY!</vt:lpstr>
      <vt:lpstr>Which was the most important?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a little Hitler quiz…</dc:title>
  <dc:creator>Hazel</dc:creator>
  <cp:lastModifiedBy>Toni-Louise Younger</cp:lastModifiedBy>
  <cp:revision>25</cp:revision>
  <cp:lastPrinted>2020-03-18T14:14:30Z</cp:lastPrinted>
  <dcterms:created xsi:type="dcterms:W3CDTF">2013-04-01T18:55:50Z</dcterms:created>
  <dcterms:modified xsi:type="dcterms:W3CDTF">2020-03-19T09:14:13Z</dcterms:modified>
</cp:coreProperties>
</file>