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9" r:id="rId17"/>
    <p:sldId id="270" r:id="rId18"/>
    <p:sldId id="268"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832BD-9369-4703-997A-FD7FE9E315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F9FE2D-42CB-43B4-B8DC-8C2ADA6747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5616F5-9E4D-45F2-B1D9-504FF875AC77}"/>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4DF03544-BEAF-40AF-9BBD-647DBEC5F9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FC678-9B6E-4D08-BF76-214792ADC597}"/>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149991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8A70-9070-4CDF-A26B-913CA60F4F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505A51-06EF-4BE2-A147-1B0D6B2CE97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1C9AA4-AAFE-48BB-90F5-18D1AF4B28D1}"/>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AD406144-586D-4058-A59D-24AFC4A18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2BBEF2-8D0B-4CE0-9C0E-8357F65A0559}"/>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2505803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F1AEFA-E544-4776-ABE9-AABF487DBD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5B7566-C9B6-4E87-9E2D-B0047CF0EFA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62A956-73E7-48F8-B461-1F2E6BA93727}"/>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7AC1343D-A4A4-479D-BCC2-2ED0A948FD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751C63-0C7A-44D2-A84C-2489D7EADFCA}"/>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308183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B87D6-BD9B-4FED-B44C-2B5791566D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528DE5-00B7-41B4-8F5D-95BED4728B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8DECE4-981F-44EB-9818-73277AA37993}"/>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4E9FA453-77B7-47D0-9D71-B9E4A6DF9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3AEF14-8D60-498D-B5EA-789C1C81D50D}"/>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2223281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00D7B-E052-4E77-BEE3-5A3FEF381D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CBD613-93DE-4447-B981-FA84282772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C4B125D-3A69-4F01-A894-A742304BF265}"/>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6AD065ED-5998-4845-A13E-586B85744E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E300F-9FB0-4D06-8704-3B7BCAD54FC1}"/>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377965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452AD-4406-475E-B5E9-24F3FD52D7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4A1D3B-713A-4765-ADE6-2FBAC22FC34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BE8F9F-EA59-4C9F-AAA9-071D32DDCF2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75B19D-908F-4F00-B52D-426AA720E0F5}"/>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6" name="Footer Placeholder 5">
            <a:extLst>
              <a:ext uri="{FF2B5EF4-FFF2-40B4-BE49-F238E27FC236}">
                <a16:creationId xmlns:a16="http://schemas.microsoft.com/office/drawing/2014/main" id="{59EFA922-717D-4202-97BD-746827E3C4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02432A-CB0D-494F-9202-D88DAB908153}"/>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43820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9CB5E-9E70-4EDC-8F6C-1D91598201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ACA863-454D-4A6D-8B69-A19B748ECC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9B08320-E193-40B5-9136-E1754E924F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A07CCA-268B-4910-A792-94172FE186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98D2F73-9921-44CA-9993-785B29B108C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EFD494-0FE7-48C4-BA3B-4051585759F1}"/>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8" name="Footer Placeholder 7">
            <a:extLst>
              <a:ext uri="{FF2B5EF4-FFF2-40B4-BE49-F238E27FC236}">
                <a16:creationId xmlns:a16="http://schemas.microsoft.com/office/drawing/2014/main" id="{3BD35E1B-7510-483C-9CCD-0AD4366D26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D58A4E-1E48-41E2-9A59-4ECAA22C8A96}"/>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1084116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0855-9F98-4374-9A57-0C7661D845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F5B239-207B-4149-800C-388574EE66D4}"/>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4" name="Footer Placeholder 3">
            <a:extLst>
              <a:ext uri="{FF2B5EF4-FFF2-40B4-BE49-F238E27FC236}">
                <a16:creationId xmlns:a16="http://schemas.microsoft.com/office/drawing/2014/main" id="{884CCD18-CFC0-4688-BB5F-D740D53772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9FC9FD-B028-4D6A-BDE0-86DC905FD299}"/>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338361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71CD21-BCDC-4C25-8E16-AA6DDFF982A0}"/>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3" name="Footer Placeholder 2">
            <a:extLst>
              <a:ext uri="{FF2B5EF4-FFF2-40B4-BE49-F238E27FC236}">
                <a16:creationId xmlns:a16="http://schemas.microsoft.com/office/drawing/2014/main" id="{F7848F71-C8FA-48C5-AA51-9F3C6C5202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9EAD5D-6321-4EAA-A01A-36E6BA1C78CE}"/>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360303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5617C-6180-4D42-A751-9C5DE0FFC8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8139D1-57C0-4048-AA6A-52BC2A7C09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A9ECCD-A36F-4300-A77B-7F6F59E0C0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DFA5F5A-952C-4982-902D-EE367AF43FE1}"/>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6" name="Footer Placeholder 5">
            <a:extLst>
              <a:ext uri="{FF2B5EF4-FFF2-40B4-BE49-F238E27FC236}">
                <a16:creationId xmlns:a16="http://schemas.microsoft.com/office/drawing/2014/main" id="{4B652ED4-216A-4D27-ACC6-18671CDF6B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F85B1C-E657-4491-93A3-41AF6FC92FD9}"/>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2748391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D9D10-C6A3-437A-85A7-B004E45327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8F838FA-068C-4B06-9A8A-DE98BB8002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9A90D1-D06B-4756-B271-E2ED18C71B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79A73AE-6554-49B6-80E4-8C20B59814C4}"/>
              </a:ext>
            </a:extLst>
          </p:cNvPr>
          <p:cNvSpPr>
            <a:spLocks noGrp="1"/>
          </p:cNvSpPr>
          <p:nvPr>
            <p:ph type="dt" sz="half" idx="10"/>
          </p:nvPr>
        </p:nvSpPr>
        <p:spPr/>
        <p:txBody>
          <a:bodyPr/>
          <a:lstStyle/>
          <a:p>
            <a:fld id="{E80428B1-25C8-43E7-8E50-5B3EEEC02328}" type="datetimeFigureOut">
              <a:rPr lang="en-US" smtClean="0"/>
              <a:t>4/20/2020</a:t>
            </a:fld>
            <a:endParaRPr lang="en-US"/>
          </a:p>
        </p:txBody>
      </p:sp>
      <p:sp>
        <p:nvSpPr>
          <p:cNvPr id="6" name="Footer Placeholder 5">
            <a:extLst>
              <a:ext uri="{FF2B5EF4-FFF2-40B4-BE49-F238E27FC236}">
                <a16:creationId xmlns:a16="http://schemas.microsoft.com/office/drawing/2014/main" id="{D418682A-DB5F-4454-8D5D-B96826690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E40F5A-A1F1-45A8-A755-7712D439BF1A}"/>
              </a:ext>
            </a:extLst>
          </p:cNvPr>
          <p:cNvSpPr>
            <a:spLocks noGrp="1"/>
          </p:cNvSpPr>
          <p:nvPr>
            <p:ph type="sldNum" sz="quarter" idx="12"/>
          </p:nvPr>
        </p:nvSpPr>
        <p:spPr/>
        <p:txBody>
          <a:bodyPr/>
          <a:lstStyle/>
          <a:p>
            <a:fld id="{5711659F-D98F-4E55-9C83-9A23AA4E1A02}" type="slidenum">
              <a:rPr lang="en-US" smtClean="0"/>
              <a:t>‹#›</a:t>
            </a:fld>
            <a:endParaRPr lang="en-US"/>
          </a:p>
        </p:txBody>
      </p:sp>
    </p:spTree>
    <p:extLst>
      <p:ext uri="{BB962C8B-B14F-4D97-AF65-F5344CB8AC3E}">
        <p14:creationId xmlns:p14="http://schemas.microsoft.com/office/powerpoint/2010/main" val="58505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790F84-93E9-49DB-9FD8-5D4AAC31EE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67D945-0246-47DC-96D8-4078348B1B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9FCC2-364A-41D4-B4AA-0CBCCB71FF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0428B1-25C8-43E7-8E50-5B3EEEC02328}" type="datetimeFigureOut">
              <a:rPr lang="en-US" smtClean="0"/>
              <a:t>4/20/2020</a:t>
            </a:fld>
            <a:endParaRPr lang="en-US"/>
          </a:p>
        </p:txBody>
      </p:sp>
      <p:sp>
        <p:nvSpPr>
          <p:cNvPr id="5" name="Footer Placeholder 4">
            <a:extLst>
              <a:ext uri="{FF2B5EF4-FFF2-40B4-BE49-F238E27FC236}">
                <a16:creationId xmlns:a16="http://schemas.microsoft.com/office/drawing/2014/main" id="{E4A248E4-5D4A-48FF-B738-77FB85514B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BA75FF-D8B2-4574-9848-E7A169A216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1659F-D98F-4E55-9C83-9A23AA4E1A02}" type="slidenum">
              <a:rPr lang="en-US" smtClean="0"/>
              <a:t>‹#›</a:t>
            </a:fld>
            <a:endParaRPr lang="en-US"/>
          </a:p>
        </p:txBody>
      </p:sp>
    </p:spTree>
    <p:extLst>
      <p:ext uri="{BB962C8B-B14F-4D97-AF65-F5344CB8AC3E}">
        <p14:creationId xmlns:p14="http://schemas.microsoft.com/office/powerpoint/2010/main" val="1061704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6DFA8-5C46-43B3-8E64-3EF7D5C3D201}"/>
              </a:ext>
            </a:extLst>
          </p:cNvPr>
          <p:cNvSpPr>
            <a:spLocks noGrp="1"/>
          </p:cNvSpPr>
          <p:nvPr>
            <p:ph type="ctrTitle"/>
          </p:nvPr>
        </p:nvSpPr>
        <p:spPr/>
        <p:txBody>
          <a:bodyPr/>
          <a:lstStyle/>
          <a:p>
            <a:r>
              <a:rPr lang="en-US" dirty="0">
                <a:solidFill>
                  <a:schemeClr val="bg1"/>
                </a:solidFill>
              </a:rPr>
              <a:t>Valentine: Carol Ann Duffy</a:t>
            </a:r>
          </a:p>
        </p:txBody>
      </p:sp>
      <p:sp>
        <p:nvSpPr>
          <p:cNvPr id="3" name="Subtitle 2">
            <a:extLst>
              <a:ext uri="{FF2B5EF4-FFF2-40B4-BE49-F238E27FC236}">
                <a16:creationId xmlns:a16="http://schemas.microsoft.com/office/drawing/2014/main" id="{98319F6B-F23D-440F-9E0B-CD44C574A812}"/>
              </a:ext>
            </a:extLst>
          </p:cNvPr>
          <p:cNvSpPr>
            <a:spLocks noGrp="1"/>
          </p:cNvSpPr>
          <p:nvPr>
            <p:ph type="subTitle" idx="1"/>
          </p:nvPr>
        </p:nvSpPr>
        <p:spPr/>
        <p:txBody>
          <a:bodyPr/>
          <a:lstStyle/>
          <a:p>
            <a:r>
              <a:rPr lang="en-US" dirty="0">
                <a:solidFill>
                  <a:schemeClr val="bg1"/>
                </a:solidFill>
              </a:rPr>
              <a:t>LO: to analyse the poem ‘Valentine’ according to language, structure and form and consider the effects created.</a:t>
            </a:r>
          </a:p>
        </p:txBody>
      </p:sp>
    </p:spTree>
    <p:extLst>
      <p:ext uri="{BB962C8B-B14F-4D97-AF65-F5344CB8AC3E}">
        <p14:creationId xmlns:p14="http://schemas.microsoft.com/office/powerpoint/2010/main" val="2096069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1840A8-01B4-480D-A45E-53325354A16F}"/>
              </a:ext>
            </a:extLst>
          </p:cNvPr>
          <p:cNvSpPr/>
          <p:nvPr/>
        </p:nvSpPr>
        <p:spPr>
          <a:xfrm>
            <a:off x="3566160" y="2836863"/>
            <a:ext cx="1565910" cy="4321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96C8499-7F59-4F11-8874-D328FAF1B359}"/>
              </a:ext>
            </a:extLst>
          </p:cNvPr>
          <p:cNvSpPr/>
          <p:nvPr/>
        </p:nvSpPr>
        <p:spPr>
          <a:xfrm>
            <a:off x="1783080" y="2971800"/>
            <a:ext cx="1383030" cy="2971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2467AE-C8C8-487B-9C5A-AEAC51B2DBA6}"/>
              </a:ext>
            </a:extLst>
          </p:cNvPr>
          <p:cNvSpPr>
            <a:spLocks noGrp="1"/>
          </p:cNvSpPr>
          <p:nvPr>
            <p:ph type="title"/>
          </p:nvPr>
        </p:nvSpPr>
        <p:spPr/>
        <p:txBody>
          <a:bodyPr/>
          <a:lstStyle/>
          <a:p>
            <a:r>
              <a:rPr lang="en-US" dirty="0">
                <a:solidFill>
                  <a:schemeClr val="bg1"/>
                </a:solidFill>
              </a:rPr>
              <a:t>Valentine: stanza 5</a:t>
            </a:r>
            <a:endParaRPr lang="en-US" dirty="0"/>
          </a:p>
        </p:txBody>
      </p:sp>
      <p:sp>
        <p:nvSpPr>
          <p:cNvPr id="3" name="Content Placeholder 2">
            <a:extLst>
              <a:ext uri="{FF2B5EF4-FFF2-40B4-BE49-F238E27FC236}">
                <a16:creationId xmlns:a16="http://schemas.microsoft.com/office/drawing/2014/main" id="{5A845270-768B-4796-8610-45D5691165FB}"/>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Not a cute card of </a:t>
            </a:r>
            <a:r>
              <a:rPr lang="en-US" dirty="0" err="1">
                <a:solidFill>
                  <a:schemeClr val="bg1"/>
                </a:solidFill>
              </a:rPr>
              <a:t>kissogram</a:t>
            </a:r>
            <a:r>
              <a:rPr lang="en-US" dirty="0">
                <a:solidFill>
                  <a:schemeClr val="bg1"/>
                </a:solidFill>
              </a:rPr>
              <a:t>.</a:t>
            </a:r>
          </a:p>
        </p:txBody>
      </p:sp>
      <p:sp>
        <p:nvSpPr>
          <p:cNvPr id="6" name="TextBox 5">
            <a:extLst>
              <a:ext uri="{FF2B5EF4-FFF2-40B4-BE49-F238E27FC236}">
                <a16:creationId xmlns:a16="http://schemas.microsoft.com/office/drawing/2014/main" id="{ECB98E42-2602-463A-B491-98FA93FF61D2}"/>
              </a:ext>
            </a:extLst>
          </p:cNvPr>
          <p:cNvSpPr txBox="1"/>
          <p:nvPr/>
        </p:nvSpPr>
        <p:spPr>
          <a:xfrm>
            <a:off x="6389370" y="2171700"/>
            <a:ext cx="3623310" cy="923330"/>
          </a:xfrm>
          <a:prstGeom prst="rect">
            <a:avLst/>
          </a:prstGeom>
          <a:noFill/>
        </p:spPr>
        <p:txBody>
          <a:bodyPr wrap="square" rtlCol="0">
            <a:spAutoFit/>
          </a:bodyPr>
          <a:lstStyle/>
          <a:p>
            <a:r>
              <a:rPr lang="en-US" dirty="0">
                <a:solidFill>
                  <a:schemeClr val="bg1"/>
                </a:solidFill>
              </a:rPr>
              <a:t>Alliteration makes these seem overtly sentimental and makes the reader seem disdainful of them.</a:t>
            </a:r>
          </a:p>
        </p:txBody>
      </p:sp>
      <p:cxnSp>
        <p:nvCxnSpPr>
          <p:cNvPr id="7" name="Straight Arrow Connector 6">
            <a:extLst>
              <a:ext uri="{FF2B5EF4-FFF2-40B4-BE49-F238E27FC236}">
                <a16:creationId xmlns:a16="http://schemas.microsoft.com/office/drawing/2014/main" id="{517B894D-E885-476D-9F3D-1C071EBC17A2}"/>
              </a:ext>
            </a:extLst>
          </p:cNvPr>
          <p:cNvCxnSpPr>
            <a:cxnSpLocks/>
          </p:cNvCxnSpPr>
          <p:nvPr/>
        </p:nvCxnSpPr>
        <p:spPr>
          <a:xfrm flipV="1">
            <a:off x="2868930" y="2340089"/>
            <a:ext cx="3520440" cy="614022"/>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3C144C9-E588-47EF-9278-29C643B691EE}"/>
              </a:ext>
            </a:extLst>
          </p:cNvPr>
          <p:cNvCxnSpPr>
            <a:cxnSpLocks/>
          </p:cNvCxnSpPr>
          <p:nvPr/>
        </p:nvCxnSpPr>
        <p:spPr>
          <a:xfrm flipV="1">
            <a:off x="4629150" y="2340089"/>
            <a:ext cx="1760220" cy="49677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9780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22C0DC7-CB97-4828-94D1-B00DEE8181B0}"/>
              </a:ext>
            </a:extLst>
          </p:cNvPr>
          <p:cNvSpPr/>
          <p:nvPr/>
        </p:nvSpPr>
        <p:spPr>
          <a:xfrm>
            <a:off x="838200" y="4944744"/>
            <a:ext cx="3196590" cy="445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7CD8F735-F4E7-4B7A-BFDD-D31856302C7F}"/>
              </a:ext>
            </a:extLst>
          </p:cNvPr>
          <p:cNvSpPr/>
          <p:nvPr/>
        </p:nvSpPr>
        <p:spPr>
          <a:xfrm>
            <a:off x="838200" y="3918267"/>
            <a:ext cx="1664970" cy="445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74FC0EB-D9EB-4523-BCD8-BC2E904976B8}"/>
              </a:ext>
            </a:extLst>
          </p:cNvPr>
          <p:cNvSpPr/>
          <p:nvPr/>
        </p:nvSpPr>
        <p:spPr>
          <a:xfrm>
            <a:off x="5257800" y="3383280"/>
            <a:ext cx="66294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D6209DA-0C4A-4F20-8CA4-B03B435D93BF}"/>
              </a:ext>
            </a:extLst>
          </p:cNvPr>
          <p:cNvSpPr/>
          <p:nvPr/>
        </p:nvSpPr>
        <p:spPr>
          <a:xfrm>
            <a:off x="1360170" y="3429000"/>
            <a:ext cx="1497330" cy="354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4BE7F61-B35C-4ACB-BA0E-D6321DAB2195}"/>
              </a:ext>
            </a:extLst>
          </p:cNvPr>
          <p:cNvSpPr/>
          <p:nvPr/>
        </p:nvSpPr>
        <p:spPr>
          <a:xfrm>
            <a:off x="838200" y="2891790"/>
            <a:ext cx="3059430" cy="445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643BAC-E951-4CEE-96D2-B9306C90EF2B}"/>
              </a:ext>
            </a:extLst>
          </p:cNvPr>
          <p:cNvSpPr>
            <a:spLocks noGrp="1"/>
          </p:cNvSpPr>
          <p:nvPr>
            <p:ph type="title"/>
          </p:nvPr>
        </p:nvSpPr>
        <p:spPr/>
        <p:txBody>
          <a:bodyPr/>
          <a:lstStyle/>
          <a:p>
            <a:r>
              <a:rPr lang="en-US" dirty="0">
                <a:solidFill>
                  <a:schemeClr val="bg1"/>
                </a:solidFill>
              </a:rPr>
              <a:t>Valentine: stanza 6</a:t>
            </a:r>
            <a:endParaRPr lang="en-US" dirty="0"/>
          </a:p>
        </p:txBody>
      </p:sp>
      <p:sp>
        <p:nvSpPr>
          <p:cNvPr id="3" name="Content Placeholder 2">
            <a:extLst>
              <a:ext uri="{FF2B5EF4-FFF2-40B4-BE49-F238E27FC236}">
                <a16:creationId xmlns:a16="http://schemas.microsoft.com/office/drawing/2014/main" id="{89AF0839-F9AC-4E5F-BCFE-0774FBE6087C}"/>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I give you an onion.</a:t>
            </a:r>
          </a:p>
          <a:p>
            <a:pPr marL="0" indent="0">
              <a:buNone/>
            </a:pPr>
            <a:r>
              <a:rPr lang="en-US" dirty="0">
                <a:solidFill>
                  <a:schemeClr val="bg1"/>
                </a:solidFill>
              </a:rPr>
              <a:t>Its fierce kiss will stay on your lips,</a:t>
            </a:r>
          </a:p>
          <a:p>
            <a:pPr marL="0" indent="0">
              <a:buNone/>
            </a:pPr>
            <a:r>
              <a:rPr lang="en-US" dirty="0">
                <a:solidFill>
                  <a:schemeClr val="bg1"/>
                </a:solidFill>
              </a:rPr>
              <a:t>possessive and faithful</a:t>
            </a:r>
          </a:p>
          <a:p>
            <a:pPr marL="0" indent="0">
              <a:buNone/>
            </a:pPr>
            <a:r>
              <a:rPr lang="en-US" dirty="0">
                <a:solidFill>
                  <a:schemeClr val="bg1"/>
                </a:solidFill>
              </a:rPr>
              <a:t>as we are,</a:t>
            </a:r>
          </a:p>
          <a:p>
            <a:pPr marL="0" indent="0">
              <a:buNone/>
            </a:pPr>
            <a:r>
              <a:rPr lang="en-US" dirty="0">
                <a:solidFill>
                  <a:schemeClr val="bg1"/>
                </a:solidFill>
              </a:rPr>
              <a:t>for as long as we are. </a:t>
            </a:r>
          </a:p>
        </p:txBody>
      </p:sp>
      <p:sp>
        <p:nvSpPr>
          <p:cNvPr id="9" name="TextBox 8">
            <a:extLst>
              <a:ext uri="{FF2B5EF4-FFF2-40B4-BE49-F238E27FC236}">
                <a16:creationId xmlns:a16="http://schemas.microsoft.com/office/drawing/2014/main" id="{04596E19-C6C6-4850-B5B5-20208BDA64E2}"/>
              </a:ext>
            </a:extLst>
          </p:cNvPr>
          <p:cNvSpPr txBox="1"/>
          <p:nvPr/>
        </p:nvSpPr>
        <p:spPr>
          <a:xfrm>
            <a:off x="4469130" y="1565910"/>
            <a:ext cx="4103370" cy="923330"/>
          </a:xfrm>
          <a:prstGeom prst="rect">
            <a:avLst/>
          </a:prstGeom>
          <a:noFill/>
        </p:spPr>
        <p:txBody>
          <a:bodyPr wrap="square" rtlCol="0">
            <a:spAutoFit/>
          </a:bodyPr>
          <a:lstStyle/>
          <a:p>
            <a:r>
              <a:rPr lang="en-US" dirty="0">
                <a:solidFill>
                  <a:schemeClr val="bg1"/>
                </a:solidFill>
              </a:rPr>
              <a:t>This repeated line presents the speaker as insistent and forceful, establishing a sense of unease.</a:t>
            </a:r>
          </a:p>
        </p:txBody>
      </p:sp>
      <p:cxnSp>
        <p:nvCxnSpPr>
          <p:cNvPr id="10" name="Straight Arrow Connector 9">
            <a:extLst>
              <a:ext uri="{FF2B5EF4-FFF2-40B4-BE49-F238E27FC236}">
                <a16:creationId xmlns:a16="http://schemas.microsoft.com/office/drawing/2014/main" id="{609A2512-9009-42F7-A75F-1FDCA67384F2}"/>
              </a:ext>
            </a:extLst>
          </p:cNvPr>
          <p:cNvCxnSpPr>
            <a:cxnSpLocks/>
          </p:cNvCxnSpPr>
          <p:nvPr/>
        </p:nvCxnSpPr>
        <p:spPr>
          <a:xfrm flipV="1">
            <a:off x="3017520" y="2027575"/>
            <a:ext cx="1565910" cy="90868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F67E88B-D498-4E87-971F-84898E18D9FE}"/>
              </a:ext>
            </a:extLst>
          </p:cNvPr>
          <p:cNvSpPr txBox="1"/>
          <p:nvPr/>
        </p:nvSpPr>
        <p:spPr>
          <a:xfrm>
            <a:off x="7109460" y="3297872"/>
            <a:ext cx="3722370" cy="923330"/>
          </a:xfrm>
          <a:prstGeom prst="rect">
            <a:avLst/>
          </a:prstGeom>
          <a:noFill/>
        </p:spPr>
        <p:txBody>
          <a:bodyPr wrap="square" rtlCol="0">
            <a:spAutoFit/>
          </a:bodyPr>
          <a:lstStyle/>
          <a:p>
            <a:r>
              <a:rPr lang="en-US" dirty="0">
                <a:solidFill>
                  <a:schemeClr val="bg1"/>
                </a:solidFill>
              </a:rPr>
              <a:t>Love is described in physical terms. There’s also a suggestion that it can be dangerous and possessive </a:t>
            </a:r>
          </a:p>
        </p:txBody>
      </p:sp>
      <p:cxnSp>
        <p:nvCxnSpPr>
          <p:cNvPr id="13" name="Straight Arrow Connector 12">
            <a:extLst>
              <a:ext uri="{FF2B5EF4-FFF2-40B4-BE49-F238E27FC236}">
                <a16:creationId xmlns:a16="http://schemas.microsoft.com/office/drawing/2014/main" id="{9EF83538-820E-4531-87B2-6041ED928849}"/>
              </a:ext>
            </a:extLst>
          </p:cNvPr>
          <p:cNvCxnSpPr>
            <a:cxnSpLocks/>
          </p:cNvCxnSpPr>
          <p:nvPr/>
        </p:nvCxnSpPr>
        <p:spPr>
          <a:xfrm flipV="1">
            <a:off x="2369820" y="3800475"/>
            <a:ext cx="4629150" cy="24642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17C854F-F402-4D07-B3BF-C9BFECB3160B}"/>
              </a:ext>
            </a:extLst>
          </p:cNvPr>
          <p:cNvCxnSpPr>
            <a:cxnSpLocks/>
          </p:cNvCxnSpPr>
          <p:nvPr/>
        </p:nvCxnSpPr>
        <p:spPr>
          <a:xfrm flipV="1">
            <a:off x="2781300" y="3502809"/>
            <a:ext cx="4324350" cy="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27F4F4D-D8A1-4F90-86A1-120D4180FFCC}"/>
              </a:ext>
            </a:extLst>
          </p:cNvPr>
          <p:cNvCxnSpPr>
            <a:cxnSpLocks/>
            <a:endCxn id="12" idx="1"/>
          </p:cNvCxnSpPr>
          <p:nvPr/>
        </p:nvCxnSpPr>
        <p:spPr>
          <a:xfrm>
            <a:off x="5800725" y="3495517"/>
            <a:ext cx="1308735" cy="26402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B66D240-8C85-4E24-9FF9-229A7C9B0DE7}"/>
              </a:ext>
            </a:extLst>
          </p:cNvPr>
          <p:cNvSpPr txBox="1"/>
          <p:nvPr/>
        </p:nvSpPr>
        <p:spPr>
          <a:xfrm>
            <a:off x="5612130" y="5589270"/>
            <a:ext cx="4732020" cy="646331"/>
          </a:xfrm>
          <a:prstGeom prst="rect">
            <a:avLst/>
          </a:prstGeom>
          <a:noFill/>
        </p:spPr>
        <p:txBody>
          <a:bodyPr wrap="square" rtlCol="0">
            <a:spAutoFit/>
          </a:bodyPr>
          <a:lstStyle/>
          <a:p>
            <a:r>
              <a:rPr lang="en-US" dirty="0">
                <a:solidFill>
                  <a:schemeClr val="bg1"/>
                </a:solidFill>
              </a:rPr>
              <a:t>Echoes the wedding vow “For as long as we shall live.”</a:t>
            </a:r>
          </a:p>
        </p:txBody>
      </p:sp>
      <p:cxnSp>
        <p:nvCxnSpPr>
          <p:cNvPr id="20" name="Straight Arrow Connector 19">
            <a:extLst>
              <a:ext uri="{FF2B5EF4-FFF2-40B4-BE49-F238E27FC236}">
                <a16:creationId xmlns:a16="http://schemas.microsoft.com/office/drawing/2014/main" id="{F4C96D73-0E28-4AD0-9134-D9071C1B2293}"/>
              </a:ext>
            </a:extLst>
          </p:cNvPr>
          <p:cNvCxnSpPr>
            <a:cxnSpLocks/>
            <a:endCxn id="19" idx="1"/>
          </p:cNvCxnSpPr>
          <p:nvPr/>
        </p:nvCxnSpPr>
        <p:spPr>
          <a:xfrm>
            <a:off x="3691890" y="5340449"/>
            <a:ext cx="1920240" cy="57198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83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71A30F4-67A5-484C-8A40-FDFC788F8589}"/>
              </a:ext>
            </a:extLst>
          </p:cNvPr>
          <p:cNvSpPr/>
          <p:nvPr/>
        </p:nvSpPr>
        <p:spPr>
          <a:xfrm>
            <a:off x="2011680" y="5372100"/>
            <a:ext cx="1642110" cy="560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11C0690-51C9-4D06-B5AB-1C71B676E312}"/>
              </a:ext>
            </a:extLst>
          </p:cNvPr>
          <p:cNvSpPr/>
          <p:nvPr/>
        </p:nvSpPr>
        <p:spPr>
          <a:xfrm>
            <a:off x="838200" y="5372101"/>
            <a:ext cx="78486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2A2BEE-0FA5-4D35-8EE5-670895676CF0}"/>
              </a:ext>
            </a:extLst>
          </p:cNvPr>
          <p:cNvSpPr/>
          <p:nvPr/>
        </p:nvSpPr>
        <p:spPr>
          <a:xfrm>
            <a:off x="2777490" y="4958397"/>
            <a:ext cx="754380" cy="4137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7B615895-4341-44EE-AC57-51F69CC02B19}"/>
              </a:ext>
            </a:extLst>
          </p:cNvPr>
          <p:cNvSpPr/>
          <p:nvPr/>
        </p:nvSpPr>
        <p:spPr>
          <a:xfrm>
            <a:off x="838200" y="4409757"/>
            <a:ext cx="1173480" cy="4137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1D4F0A6-4478-475C-A806-E04992CDC048}"/>
              </a:ext>
            </a:extLst>
          </p:cNvPr>
          <p:cNvSpPr/>
          <p:nvPr/>
        </p:nvSpPr>
        <p:spPr>
          <a:xfrm>
            <a:off x="838200" y="3851910"/>
            <a:ext cx="164211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89A45C-6BB6-4582-8061-C31C2C46B14A}"/>
              </a:ext>
            </a:extLst>
          </p:cNvPr>
          <p:cNvSpPr/>
          <p:nvPr/>
        </p:nvSpPr>
        <p:spPr>
          <a:xfrm>
            <a:off x="5143500" y="3429000"/>
            <a:ext cx="206883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5A0650A4-806B-4E52-81DA-A3BBA1CBD0CC}"/>
              </a:ext>
            </a:extLst>
          </p:cNvPr>
          <p:cNvSpPr/>
          <p:nvPr/>
        </p:nvSpPr>
        <p:spPr>
          <a:xfrm>
            <a:off x="838200" y="2891790"/>
            <a:ext cx="1173480" cy="411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486CA9-DAF8-4350-BA77-D5A4E85C9C0C}"/>
              </a:ext>
            </a:extLst>
          </p:cNvPr>
          <p:cNvSpPr>
            <a:spLocks noGrp="1"/>
          </p:cNvSpPr>
          <p:nvPr>
            <p:ph type="title"/>
          </p:nvPr>
        </p:nvSpPr>
        <p:spPr>
          <a:xfrm>
            <a:off x="0" y="-341552"/>
            <a:ext cx="10515600" cy="1325563"/>
          </a:xfrm>
        </p:spPr>
        <p:txBody>
          <a:bodyPr/>
          <a:lstStyle/>
          <a:p>
            <a:r>
              <a:rPr lang="en-US" dirty="0">
                <a:solidFill>
                  <a:schemeClr val="bg1"/>
                </a:solidFill>
              </a:rPr>
              <a:t>Valentine: stanza 7</a:t>
            </a:r>
            <a:endParaRPr lang="en-US" dirty="0"/>
          </a:p>
        </p:txBody>
      </p:sp>
      <p:sp>
        <p:nvSpPr>
          <p:cNvPr id="3" name="Content Placeholder 2">
            <a:extLst>
              <a:ext uri="{FF2B5EF4-FFF2-40B4-BE49-F238E27FC236}">
                <a16:creationId xmlns:a16="http://schemas.microsoft.com/office/drawing/2014/main" id="{F920593D-C2B4-4BF1-899A-EAB7AECB5A72}"/>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Take it.</a:t>
            </a:r>
          </a:p>
          <a:p>
            <a:pPr marL="0" indent="0">
              <a:buNone/>
            </a:pPr>
            <a:r>
              <a:rPr lang="en-US" dirty="0">
                <a:solidFill>
                  <a:schemeClr val="bg1"/>
                </a:solidFill>
              </a:rPr>
              <a:t>Its platinum looks shrink to a wedding ring,</a:t>
            </a:r>
          </a:p>
          <a:p>
            <a:pPr marL="0" indent="0">
              <a:buNone/>
            </a:pPr>
            <a:r>
              <a:rPr lang="en-US" dirty="0">
                <a:solidFill>
                  <a:schemeClr val="bg1"/>
                </a:solidFill>
              </a:rPr>
              <a:t>if you like.</a:t>
            </a:r>
          </a:p>
          <a:p>
            <a:pPr marL="0" indent="0">
              <a:buNone/>
            </a:pPr>
            <a:r>
              <a:rPr lang="en-US" dirty="0">
                <a:solidFill>
                  <a:schemeClr val="bg1"/>
                </a:solidFill>
              </a:rPr>
              <a:t>Lethal.</a:t>
            </a:r>
          </a:p>
          <a:p>
            <a:pPr marL="0" indent="0">
              <a:buNone/>
            </a:pPr>
            <a:r>
              <a:rPr lang="en-US" dirty="0">
                <a:solidFill>
                  <a:schemeClr val="bg1"/>
                </a:solidFill>
              </a:rPr>
              <a:t>Its scent will cling to your fingers,</a:t>
            </a:r>
          </a:p>
          <a:p>
            <a:pPr marL="0" indent="0">
              <a:buNone/>
            </a:pPr>
            <a:r>
              <a:rPr lang="en-US" dirty="0">
                <a:solidFill>
                  <a:schemeClr val="bg1"/>
                </a:solidFill>
              </a:rPr>
              <a:t>cling to your knife.</a:t>
            </a:r>
          </a:p>
        </p:txBody>
      </p:sp>
      <p:sp>
        <p:nvSpPr>
          <p:cNvPr id="11" name="TextBox 10">
            <a:extLst>
              <a:ext uri="{FF2B5EF4-FFF2-40B4-BE49-F238E27FC236}">
                <a16:creationId xmlns:a16="http://schemas.microsoft.com/office/drawing/2014/main" id="{0D3DE1FD-F7A9-4EBA-8150-2FCCFFAD8047}"/>
              </a:ext>
            </a:extLst>
          </p:cNvPr>
          <p:cNvSpPr txBox="1"/>
          <p:nvPr/>
        </p:nvSpPr>
        <p:spPr>
          <a:xfrm>
            <a:off x="6229350" y="230188"/>
            <a:ext cx="4457700" cy="1754326"/>
          </a:xfrm>
          <a:prstGeom prst="rect">
            <a:avLst/>
          </a:prstGeom>
          <a:noFill/>
        </p:spPr>
        <p:txBody>
          <a:bodyPr wrap="square" rtlCol="0">
            <a:spAutoFit/>
          </a:bodyPr>
          <a:lstStyle/>
          <a:p>
            <a:r>
              <a:rPr lang="en-US" dirty="0">
                <a:solidFill>
                  <a:schemeClr val="bg1"/>
                </a:solidFill>
              </a:rPr>
              <a:t>The offer of an onion in line 6 changes to a command. The speaker could be merely encouraging their lover to accept the gift, or their tone may be interpreted as confrontational, which makes the mood darker.</a:t>
            </a:r>
          </a:p>
        </p:txBody>
      </p:sp>
      <p:cxnSp>
        <p:nvCxnSpPr>
          <p:cNvPr id="12" name="Straight Arrow Connector 11">
            <a:extLst>
              <a:ext uri="{FF2B5EF4-FFF2-40B4-BE49-F238E27FC236}">
                <a16:creationId xmlns:a16="http://schemas.microsoft.com/office/drawing/2014/main" id="{72208734-743B-468C-8EC9-5D0356E76827}"/>
              </a:ext>
            </a:extLst>
          </p:cNvPr>
          <p:cNvCxnSpPr>
            <a:cxnSpLocks/>
          </p:cNvCxnSpPr>
          <p:nvPr/>
        </p:nvCxnSpPr>
        <p:spPr>
          <a:xfrm flipV="1">
            <a:off x="1994535" y="1303814"/>
            <a:ext cx="4234815" cy="166751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E2578E9-2AA6-41BE-8051-0564C7773F19}"/>
              </a:ext>
            </a:extLst>
          </p:cNvPr>
          <p:cNvSpPr txBox="1"/>
          <p:nvPr/>
        </p:nvSpPr>
        <p:spPr>
          <a:xfrm>
            <a:off x="8561070" y="2743835"/>
            <a:ext cx="2956560" cy="1200329"/>
          </a:xfrm>
          <a:prstGeom prst="rect">
            <a:avLst/>
          </a:prstGeom>
          <a:noFill/>
        </p:spPr>
        <p:txBody>
          <a:bodyPr wrap="square" rtlCol="0">
            <a:spAutoFit/>
          </a:bodyPr>
          <a:lstStyle/>
          <a:p>
            <a:r>
              <a:rPr lang="en-US" dirty="0">
                <a:solidFill>
                  <a:schemeClr val="bg1"/>
                </a:solidFill>
              </a:rPr>
              <a:t>Reference to a wedding ring could be a proposal. It’s undermined by the sense of hesitation in the next line.</a:t>
            </a:r>
          </a:p>
        </p:txBody>
      </p:sp>
      <p:cxnSp>
        <p:nvCxnSpPr>
          <p:cNvPr id="15" name="Straight Arrow Connector 14">
            <a:extLst>
              <a:ext uri="{FF2B5EF4-FFF2-40B4-BE49-F238E27FC236}">
                <a16:creationId xmlns:a16="http://schemas.microsoft.com/office/drawing/2014/main" id="{1DA81AE2-C90D-46AF-A38F-FAE73273E718}"/>
              </a:ext>
            </a:extLst>
          </p:cNvPr>
          <p:cNvCxnSpPr>
            <a:cxnSpLocks/>
          </p:cNvCxnSpPr>
          <p:nvPr/>
        </p:nvCxnSpPr>
        <p:spPr>
          <a:xfrm flipV="1">
            <a:off x="5428298" y="2971325"/>
            <a:ext cx="3223260" cy="47132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D50A7B8-E0C1-48A5-A8D7-93E850A219E4}"/>
              </a:ext>
            </a:extLst>
          </p:cNvPr>
          <p:cNvCxnSpPr>
            <a:cxnSpLocks/>
          </p:cNvCxnSpPr>
          <p:nvPr/>
        </p:nvCxnSpPr>
        <p:spPr>
          <a:xfrm flipV="1">
            <a:off x="2478406" y="3850322"/>
            <a:ext cx="5979794" cy="32139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ED1838F-3500-4F97-BEF0-FF65FEF880D6}"/>
              </a:ext>
            </a:extLst>
          </p:cNvPr>
          <p:cNvSpPr txBox="1"/>
          <p:nvPr/>
        </p:nvSpPr>
        <p:spPr>
          <a:xfrm>
            <a:off x="114299" y="806887"/>
            <a:ext cx="4234815" cy="1477328"/>
          </a:xfrm>
          <a:prstGeom prst="rect">
            <a:avLst/>
          </a:prstGeom>
          <a:noFill/>
        </p:spPr>
        <p:txBody>
          <a:bodyPr wrap="square" rtlCol="0">
            <a:spAutoFit/>
          </a:bodyPr>
          <a:lstStyle/>
          <a:p>
            <a:r>
              <a:rPr lang="en-US" dirty="0">
                <a:solidFill>
                  <a:schemeClr val="bg1"/>
                </a:solidFill>
              </a:rPr>
              <a:t>By placing ‘Lethal’ alone on an end-stopped line, the speaker emphasises the idea that the onion </a:t>
            </a:r>
            <a:r>
              <a:rPr lang="en-US" dirty="0" err="1">
                <a:solidFill>
                  <a:schemeClr val="bg1"/>
                </a:solidFill>
              </a:rPr>
              <a:t>symbolises</a:t>
            </a:r>
            <a:r>
              <a:rPr lang="en-US" dirty="0">
                <a:solidFill>
                  <a:schemeClr val="bg1"/>
                </a:solidFill>
              </a:rPr>
              <a:t> danger and death. This is shocking and unexpected in a love poem.</a:t>
            </a:r>
          </a:p>
        </p:txBody>
      </p:sp>
      <p:cxnSp>
        <p:nvCxnSpPr>
          <p:cNvPr id="20" name="Straight Arrow Connector 19">
            <a:extLst>
              <a:ext uri="{FF2B5EF4-FFF2-40B4-BE49-F238E27FC236}">
                <a16:creationId xmlns:a16="http://schemas.microsoft.com/office/drawing/2014/main" id="{A741CD9B-C2D9-44C0-9BA1-3E6961F20C0E}"/>
              </a:ext>
            </a:extLst>
          </p:cNvPr>
          <p:cNvCxnSpPr>
            <a:cxnSpLocks/>
          </p:cNvCxnSpPr>
          <p:nvPr/>
        </p:nvCxnSpPr>
        <p:spPr>
          <a:xfrm flipH="1">
            <a:off x="1104900" y="2043669"/>
            <a:ext cx="289560" cy="244181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6F6F1FF-0105-41D4-AAAB-14CC2A679645}"/>
              </a:ext>
            </a:extLst>
          </p:cNvPr>
          <p:cNvSpPr txBox="1"/>
          <p:nvPr/>
        </p:nvSpPr>
        <p:spPr>
          <a:xfrm>
            <a:off x="7010399" y="4616608"/>
            <a:ext cx="4343401" cy="1200329"/>
          </a:xfrm>
          <a:prstGeom prst="rect">
            <a:avLst/>
          </a:prstGeom>
          <a:noFill/>
        </p:spPr>
        <p:txBody>
          <a:bodyPr wrap="square" rtlCol="0">
            <a:spAutoFit/>
          </a:bodyPr>
          <a:lstStyle/>
          <a:p>
            <a:r>
              <a:rPr lang="en-US" dirty="0">
                <a:solidFill>
                  <a:schemeClr val="bg1"/>
                </a:solidFill>
              </a:rPr>
              <a:t>The repetition of ‘cling’ on two lines emphasises the inescapability of its ‘scent’. The word also has a dark double meaning- it hints love can be possessive and suffocating.</a:t>
            </a:r>
          </a:p>
        </p:txBody>
      </p:sp>
      <p:cxnSp>
        <p:nvCxnSpPr>
          <p:cNvPr id="24" name="Straight Arrow Connector 23">
            <a:extLst>
              <a:ext uri="{FF2B5EF4-FFF2-40B4-BE49-F238E27FC236}">
                <a16:creationId xmlns:a16="http://schemas.microsoft.com/office/drawing/2014/main" id="{1480EFA2-DE6D-4FFC-BD9E-427CFF348C6E}"/>
              </a:ext>
            </a:extLst>
          </p:cNvPr>
          <p:cNvCxnSpPr>
            <a:cxnSpLocks/>
          </p:cNvCxnSpPr>
          <p:nvPr/>
        </p:nvCxnSpPr>
        <p:spPr>
          <a:xfrm flipV="1">
            <a:off x="3225164" y="4818380"/>
            <a:ext cx="3785235" cy="26487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ACD35AC-E8D6-4C0C-ADED-1181C0263D0B}"/>
              </a:ext>
            </a:extLst>
          </p:cNvPr>
          <p:cNvCxnSpPr>
            <a:cxnSpLocks/>
          </p:cNvCxnSpPr>
          <p:nvPr/>
        </p:nvCxnSpPr>
        <p:spPr>
          <a:xfrm flipV="1">
            <a:off x="1448753" y="4898707"/>
            <a:ext cx="4729162" cy="63492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CD0C88A-899C-45A5-87AC-315EFA2E5C83}"/>
              </a:ext>
            </a:extLst>
          </p:cNvPr>
          <p:cNvSpPr txBox="1"/>
          <p:nvPr/>
        </p:nvSpPr>
        <p:spPr>
          <a:xfrm>
            <a:off x="4042410" y="5816937"/>
            <a:ext cx="6644640" cy="923330"/>
          </a:xfrm>
          <a:prstGeom prst="rect">
            <a:avLst/>
          </a:prstGeom>
          <a:noFill/>
        </p:spPr>
        <p:txBody>
          <a:bodyPr wrap="square" rtlCol="0">
            <a:spAutoFit/>
          </a:bodyPr>
          <a:lstStyle/>
          <a:p>
            <a:r>
              <a:rPr lang="en-US" dirty="0">
                <a:solidFill>
                  <a:schemeClr val="bg1"/>
                </a:solidFill>
              </a:rPr>
              <a:t>A powerful, disturbing final image. There’s a hint that it refers to something more sinister than chopping an onion – but exactly what is left unsaid. It implies that love has the power to wound.</a:t>
            </a:r>
          </a:p>
        </p:txBody>
      </p:sp>
      <p:cxnSp>
        <p:nvCxnSpPr>
          <p:cNvPr id="29" name="Straight Arrow Connector 28">
            <a:extLst>
              <a:ext uri="{FF2B5EF4-FFF2-40B4-BE49-F238E27FC236}">
                <a16:creationId xmlns:a16="http://schemas.microsoft.com/office/drawing/2014/main" id="{DC96674C-E34C-42EA-A488-265EA0EE8843}"/>
              </a:ext>
            </a:extLst>
          </p:cNvPr>
          <p:cNvCxnSpPr>
            <a:cxnSpLocks/>
          </p:cNvCxnSpPr>
          <p:nvPr/>
        </p:nvCxnSpPr>
        <p:spPr>
          <a:xfrm>
            <a:off x="3000374" y="5823802"/>
            <a:ext cx="1042036" cy="35316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534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02E1A-FB4B-47B6-B25A-6BA5D0EAA43A}"/>
              </a:ext>
            </a:extLst>
          </p:cNvPr>
          <p:cNvSpPr>
            <a:spLocks noGrp="1"/>
          </p:cNvSpPr>
          <p:nvPr>
            <p:ph type="title"/>
          </p:nvPr>
        </p:nvSpPr>
        <p:spPr/>
        <p:txBody>
          <a:bodyPr/>
          <a:lstStyle/>
          <a:p>
            <a:r>
              <a:rPr lang="en-US" dirty="0">
                <a:solidFill>
                  <a:schemeClr val="bg1"/>
                </a:solidFill>
              </a:rPr>
              <a:t>Comparisons?</a:t>
            </a:r>
          </a:p>
        </p:txBody>
      </p:sp>
      <p:sp>
        <p:nvSpPr>
          <p:cNvPr id="3" name="Content Placeholder 2">
            <a:extLst>
              <a:ext uri="{FF2B5EF4-FFF2-40B4-BE49-F238E27FC236}">
                <a16:creationId xmlns:a16="http://schemas.microsoft.com/office/drawing/2014/main" id="{5B499188-3B48-4FD3-AFEA-357C95FF6F9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81887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02E1A-FB4B-47B6-B25A-6BA5D0EAA43A}"/>
              </a:ext>
            </a:extLst>
          </p:cNvPr>
          <p:cNvSpPr>
            <a:spLocks noGrp="1"/>
          </p:cNvSpPr>
          <p:nvPr>
            <p:ph type="title"/>
          </p:nvPr>
        </p:nvSpPr>
        <p:spPr/>
        <p:txBody>
          <a:bodyPr/>
          <a:lstStyle/>
          <a:p>
            <a:r>
              <a:rPr lang="en-US" dirty="0">
                <a:solidFill>
                  <a:schemeClr val="bg1"/>
                </a:solidFill>
              </a:rPr>
              <a:t>Comparisons?</a:t>
            </a:r>
          </a:p>
        </p:txBody>
      </p:sp>
      <p:sp>
        <p:nvSpPr>
          <p:cNvPr id="3" name="Content Placeholder 2">
            <a:extLst>
              <a:ext uri="{FF2B5EF4-FFF2-40B4-BE49-F238E27FC236}">
                <a16:creationId xmlns:a16="http://schemas.microsoft.com/office/drawing/2014/main" id="{5B499188-3B48-4FD3-AFEA-357C95FF6F94}"/>
              </a:ext>
            </a:extLst>
          </p:cNvPr>
          <p:cNvSpPr>
            <a:spLocks noGrp="1"/>
          </p:cNvSpPr>
          <p:nvPr>
            <p:ph idx="1"/>
          </p:nvPr>
        </p:nvSpPr>
        <p:spPr/>
        <p:txBody>
          <a:bodyPr/>
          <a:lstStyle/>
          <a:p>
            <a:pPr marL="0" indent="0">
              <a:buNone/>
            </a:pPr>
            <a:r>
              <a:rPr lang="en-US" dirty="0">
                <a:solidFill>
                  <a:schemeClr val="bg1"/>
                </a:solidFill>
              </a:rPr>
              <a:t>My Last Duchess</a:t>
            </a:r>
          </a:p>
          <a:p>
            <a:pPr marL="0" indent="0">
              <a:buNone/>
            </a:pPr>
            <a:endParaRPr lang="en-US" dirty="0">
              <a:solidFill>
                <a:schemeClr val="bg1"/>
              </a:solidFill>
            </a:endParaRPr>
          </a:p>
          <a:p>
            <a:pPr marL="0" indent="0">
              <a:buNone/>
            </a:pPr>
            <a:r>
              <a:rPr lang="en-US" dirty="0">
                <a:solidFill>
                  <a:schemeClr val="bg1"/>
                </a:solidFill>
              </a:rPr>
              <a:t>Sonnet 43</a:t>
            </a:r>
          </a:p>
        </p:txBody>
      </p:sp>
    </p:spTree>
    <p:extLst>
      <p:ext uri="{BB962C8B-B14F-4D97-AF65-F5344CB8AC3E}">
        <p14:creationId xmlns:p14="http://schemas.microsoft.com/office/powerpoint/2010/main" val="2493711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DE1A-AAF6-4A67-916E-101451758DDA}"/>
              </a:ext>
            </a:extLst>
          </p:cNvPr>
          <p:cNvSpPr>
            <a:spLocks noGrp="1"/>
          </p:cNvSpPr>
          <p:nvPr>
            <p:ph type="title"/>
          </p:nvPr>
        </p:nvSpPr>
        <p:spPr/>
        <p:txBody>
          <a:bodyPr/>
          <a:lstStyle/>
          <a:p>
            <a:r>
              <a:rPr lang="en-US" dirty="0">
                <a:solidFill>
                  <a:schemeClr val="bg1"/>
                </a:solidFill>
              </a:rPr>
              <a:t>Writer’s Messages/Intentions:</a:t>
            </a:r>
          </a:p>
        </p:txBody>
      </p:sp>
      <p:sp>
        <p:nvSpPr>
          <p:cNvPr id="3" name="Content Placeholder 2">
            <a:extLst>
              <a:ext uri="{FF2B5EF4-FFF2-40B4-BE49-F238E27FC236}">
                <a16:creationId xmlns:a16="http://schemas.microsoft.com/office/drawing/2014/main" id="{01FED2BB-6686-4AB6-B234-55FFCF4E8417}"/>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141113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6508-C215-4A05-AD2E-D33615C5796F}"/>
              </a:ext>
            </a:extLst>
          </p:cNvPr>
          <p:cNvSpPr>
            <a:spLocks noGrp="1"/>
          </p:cNvSpPr>
          <p:nvPr>
            <p:ph type="title"/>
          </p:nvPr>
        </p:nvSpPr>
        <p:spPr/>
        <p:txBody>
          <a:bodyPr/>
          <a:lstStyle/>
          <a:p>
            <a:r>
              <a:rPr lang="en-US" dirty="0">
                <a:solidFill>
                  <a:schemeClr val="bg1"/>
                </a:solidFill>
              </a:rPr>
              <a:t>Assessment Question:</a:t>
            </a:r>
          </a:p>
        </p:txBody>
      </p:sp>
      <p:sp>
        <p:nvSpPr>
          <p:cNvPr id="3" name="Content Placeholder 2">
            <a:extLst>
              <a:ext uri="{FF2B5EF4-FFF2-40B4-BE49-F238E27FC236}">
                <a16:creationId xmlns:a16="http://schemas.microsoft.com/office/drawing/2014/main" id="{DED32726-E357-4F32-A76E-08A1C3AC4C0F}"/>
              </a:ext>
            </a:extLst>
          </p:cNvPr>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How does the poet portray relationships in the poem?</a:t>
            </a:r>
            <a:endParaRPr lang="en-US" dirty="0">
              <a:solidFill>
                <a:schemeClr val="bg1"/>
              </a:solidFill>
            </a:endParaRPr>
          </a:p>
        </p:txBody>
      </p:sp>
    </p:spTree>
    <p:extLst>
      <p:ext uri="{BB962C8B-B14F-4D97-AF65-F5344CB8AC3E}">
        <p14:creationId xmlns:p14="http://schemas.microsoft.com/office/powerpoint/2010/main" val="3339101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82DBF-B15B-48DC-A731-B18A75D94483}"/>
              </a:ext>
            </a:extLst>
          </p:cNvPr>
          <p:cNvSpPr>
            <a:spLocks noGrp="1"/>
          </p:cNvSpPr>
          <p:nvPr>
            <p:ph type="title"/>
          </p:nvPr>
        </p:nvSpPr>
        <p:spPr/>
        <p:txBody>
          <a:bodyPr/>
          <a:lstStyle/>
          <a:p>
            <a:r>
              <a:rPr lang="en-US" dirty="0">
                <a:solidFill>
                  <a:schemeClr val="bg1"/>
                </a:solidFill>
              </a:rPr>
              <a:t>Form:</a:t>
            </a:r>
          </a:p>
        </p:txBody>
      </p:sp>
      <p:sp>
        <p:nvSpPr>
          <p:cNvPr id="3" name="Content Placeholder 2">
            <a:extLst>
              <a:ext uri="{FF2B5EF4-FFF2-40B4-BE49-F238E27FC236}">
                <a16:creationId xmlns:a16="http://schemas.microsoft.com/office/drawing/2014/main" id="{5FED6BA9-D8F5-4EDB-962E-E593A15B4040}"/>
              </a:ext>
            </a:extLst>
          </p:cNvPr>
          <p:cNvSpPr>
            <a:spLocks noGrp="1"/>
          </p:cNvSpPr>
          <p:nvPr>
            <p:ph idx="1"/>
          </p:nvPr>
        </p:nvSpPr>
        <p:spPr/>
        <p:txBody>
          <a:bodyPr/>
          <a:lstStyle/>
          <a:p>
            <a:pPr marL="0" indent="0">
              <a:buNone/>
            </a:pPr>
            <a:r>
              <a:rPr lang="en-US" dirty="0">
                <a:solidFill>
                  <a:schemeClr val="bg1"/>
                </a:solidFill>
              </a:rPr>
              <a:t>Different to traditional love poems, Duffy’s poem is written in stanzas of irregular lengths, several of only one line, which makes the poem seem disjointed. Some lines are made up of single words, which gives emphasis to the forceful tone to the reader.</a:t>
            </a:r>
          </a:p>
          <a:p>
            <a:pPr marL="0" indent="0">
              <a:buNone/>
            </a:pPr>
            <a:endParaRPr lang="en-US" dirty="0">
              <a:solidFill>
                <a:schemeClr val="bg1"/>
              </a:solidFill>
            </a:endParaRPr>
          </a:p>
          <a:p>
            <a:pPr marL="0" indent="0">
              <a:buNone/>
            </a:pPr>
            <a:r>
              <a:rPr lang="en-US" b="1" dirty="0">
                <a:solidFill>
                  <a:schemeClr val="bg1"/>
                </a:solidFill>
              </a:rPr>
              <a:t>Activity 1</a:t>
            </a:r>
            <a:r>
              <a:rPr lang="en-US" dirty="0">
                <a:solidFill>
                  <a:schemeClr val="bg1"/>
                </a:solidFill>
              </a:rPr>
              <a:t>: In your exercise books, write down examples of form.</a:t>
            </a:r>
          </a:p>
        </p:txBody>
      </p:sp>
    </p:spTree>
    <p:extLst>
      <p:ext uri="{BB962C8B-B14F-4D97-AF65-F5344CB8AC3E}">
        <p14:creationId xmlns:p14="http://schemas.microsoft.com/office/powerpoint/2010/main" val="3983624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E7319-BA7E-4777-8C6F-794F187B3281}"/>
              </a:ext>
            </a:extLst>
          </p:cNvPr>
          <p:cNvSpPr>
            <a:spLocks noGrp="1"/>
          </p:cNvSpPr>
          <p:nvPr>
            <p:ph type="title"/>
          </p:nvPr>
        </p:nvSpPr>
        <p:spPr/>
        <p:txBody>
          <a:bodyPr/>
          <a:lstStyle/>
          <a:p>
            <a:r>
              <a:rPr lang="en-US" dirty="0">
                <a:solidFill>
                  <a:schemeClr val="bg1"/>
                </a:solidFill>
              </a:rPr>
              <a:t>Structure:</a:t>
            </a:r>
          </a:p>
        </p:txBody>
      </p:sp>
      <p:sp>
        <p:nvSpPr>
          <p:cNvPr id="3" name="Content Placeholder 2">
            <a:extLst>
              <a:ext uri="{FF2B5EF4-FFF2-40B4-BE49-F238E27FC236}">
                <a16:creationId xmlns:a16="http://schemas.microsoft.com/office/drawing/2014/main" id="{C5D37567-7CC5-40F6-98D8-E69C11A7CF64}"/>
              </a:ext>
            </a:extLst>
          </p:cNvPr>
          <p:cNvSpPr>
            <a:spLocks noGrp="1"/>
          </p:cNvSpPr>
          <p:nvPr>
            <p:ph idx="1"/>
          </p:nvPr>
        </p:nvSpPr>
        <p:spPr/>
        <p:txBody>
          <a:bodyPr>
            <a:normAutofit lnSpcReduction="10000"/>
          </a:bodyPr>
          <a:lstStyle/>
          <a:p>
            <a:pPr marL="0" indent="0">
              <a:buNone/>
            </a:pPr>
            <a:r>
              <a:rPr lang="en-US" dirty="0">
                <a:solidFill>
                  <a:schemeClr val="bg1"/>
                </a:solidFill>
              </a:rPr>
              <a:t>The poem is in a list of the ways an onion symbolizes love. Words and ideas are built-up and repeated throughout the poem. This could mirror the different layers of an onion, as the poem’s meaning is revealed gradually. </a:t>
            </a:r>
          </a:p>
          <a:p>
            <a:pPr marL="0" indent="0">
              <a:buNone/>
            </a:pPr>
            <a:endParaRPr lang="en-US" dirty="0">
              <a:solidFill>
                <a:schemeClr val="bg1"/>
              </a:solidFill>
            </a:endParaRPr>
          </a:p>
          <a:p>
            <a:pPr marL="0" indent="0">
              <a:buNone/>
            </a:pPr>
            <a:r>
              <a:rPr lang="en-US" dirty="0">
                <a:solidFill>
                  <a:schemeClr val="bg1"/>
                </a:solidFill>
              </a:rPr>
              <a:t>The tone is initially quite playful, but the speaker’s insistence that their partner accepts the gift could be read as encouraging or confrontational. </a:t>
            </a:r>
          </a:p>
          <a:p>
            <a:pPr marL="0" indent="0">
              <a:buNone/>
            </a:pPr>
            <a:endParaRPr lang="en-US" dirty="0">
              <a:solidFill>
                <a:schemeClr val="bg1"/>
              </a:solidFill>
            </a:endParaRPr>
          </a:p>
          <a:p>
            <a:pPr marL="0" indent="0">
              <a:buNone/>
            </a:pPr>
            <a:r>
              <a:rPr lang="en-US" b="1" dirty="0">
                <a:solidFill>
                  <a:schemeClr val="bg1"/>
                </a:solidFill>
              </a:rPr>
              <a:t>Activity 2</a:t>
            </a:r>
            <a:r>
              <a:rPr lang="en-US" dirty="0">
                <a:solidFill>
                  <a:schemeClr val="bg1"/>
                </a:solidFill>
              </a:rPr>
              <a:t>: Write down evidence to prove the point I’ve made on tone.</a:t>
            </a:r>
          </a:p>
        </p:txBody>
      </p:sp>
    </p:spTree>
    <p:extLst>
      <p:ext uri="{BB962C8B-B14F-4D97-AF65-F5344CB8AC3E}">
        <p14:creationId xmlns:p14="http://schemas.microsoft.com/office/powerpoint/2010/main" val="3162437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6F2F6-9431-454C-8E1D-EAC5D7331075}"/>
              </a:ext>
            </a:extLst>
          </p:cNvPr>
          <p:cNvSpPr>
            <a:spLocks noGrp="1"/>
          </p:cNvSpPr>
          <p:nvPr>
            <p:ph type="title"/>
          </p:nvPr>
        </p:nvSpPr>
        <p:spPr/>
        <p:txBody>
          <a:bodyPr/>
          <a:lstStyle/>
          <a:p>
            <a:r>
              <a:rPr lang="en-US" dirty="0">
                <a:solidFill>
                  <a:schemeClr val="bg1"/>
                </a:solidFill>
              </a:rPr>
              <a:t>Language:</a:t>
            </a:r>
          </a:p>
        </p:txBody>
      </p:sp>
      <p:sp>
        <p:nvSpPr>
          <p:cNvPr id="3" name="Content Placeholder 2">
            <a:extLst>
              <a:ext uri="{FF2B5EF4-FFF2-40B4-BE49-F238E27FC236}">
                <a16:creationId xmlns:a16="http://schemas.microsoft.com/office/drawing/2014/main" id="{C5960C61-530F-462D-8EE6-645D8988403D}"/>
              </a:ext>
            </a:extLst>
          </p:cNvPr>
          <p:cNvSpPr>
            <a:spLocks noGrp="1"/>
          </p:cNvSpPr>
          <p:nvPr>
            <p:ph idx="1"/>
          </p:nvPr>
        </p:nvSpPr>
        <p:spPr/>
        <p:txBody>
          <a:bodyPr>
            <a:normAutofit fontScale="85000" lnSpcReduction="20000"/>
          </a:bodyPr>
          <a:lstStyle/>
          <a:p>
            <a:pPr marL="0" indent="0">
              <a:buNone/>
            </a:pPr>
            <a:r>
              <a:rPr lang="en-US" b="1" dirty="0">
                <a:solidFill>
                  <a:schemeClr val="bg1"/>
                </a:solidFill>
              </a:rPr>
              <a:t>Extended Metaphor</a:t>
            </a:r>
            <a:r>
              <a:rPr lang="en-US" dirty="0">
                <a:solidFill>
                  <a:schemeClr val="bg1"/>
                </a:solidFill>
              </a:rPr>
              <a:t>: The extended metaphor of the onion is used to represent love. The speaker sees the onion as a honest symbol- it </a:t>
            </a:r>
            <a:r>
              <a:rPr lang="en-US" dirty="0" err="1">
                <a:solidFill>
                  <a:schemeClr val="bg1"/>
                </a:solidFill>
              </a:rPr>
              <a:t>symbolises</a:t>
            </a:r>
            <a:r>
              <a:rPr lang="en-US" dirty="0">
                <a:solidFill>
                  <a:schemeClr val="bg1"/>
                </a:solidFill>
              </a:rPr>
              <a:t> joy and intimacy of love, but also the pain it brings. It is an unusual metaphor, which contrasts with the more stereotypical romantic symbols of love, like roses and cards.</a:t>
            </a:r>
          </a:p>
          <a:p>
            <a:pPr marL="0" indent="0">
              <a:buNone/>
            </a:pPr>
            <a:endParaRPr lang="en-US" dirty="0">
              <a:solidFill>
                <a:schemeClr val="bg1"/>
              </a:solidFill>
            </a:endParaRPr>
          </a:p>
          <a:p>
            <a:pPr marL="0" indent="0">
              <a:buNone/>
            </a:pPr>
            <a:r>
              <a:rPr lang="en-US" b="1" dirty="0">
                <a:solidFill>
                  <a:schemeClr val="bg1"/>
                </a:solidFill>
              </a:rPr>
              <a:t>Direct Address</a:t>
            </a:r>
            <a:r>
              <a:rPr lang="en-US" dirty="0">
                <a:solidFill>
                  <a:schemeClr val="bg1"/>
                </a:solidFill>
              </a:rPr>
              <a:t>: The poem is written in first person and directly addresses an unknown partner as ‘you’- it is very personal. The speaker uses commands like “_____________”, which may be seen as forceful.</a:t>
            </a:r>
          </a:p>
          <a:p>
            <a:pPr marL="0" indent="0">
              <a:buNone/>
            </a:pPr>
            <a:endParaRPr lang="en-US" dirty="0">
              <a:solidFill>
                <a:schemeClr val="bg1"/>
              </a:solidFill>
            </a:endParaRPr>
          </a:p>
          <a:p>
            <a:pPr marL="0" indent="0">
              <a:buNone/>
            </a:pPr>
            <a:r>
              <a:rPr lang="en-US" b="1" dirty="0">
                <a:solidFill>
                  <a:schemeClr val="bg1"/>
                </a:solidFill>
              </a:rPr>
              <a:t>Dangerous Language</a:t>
            </a:r>
            <a:r>
              <a:rPr lang="en-US" dirty="0">
                <a:solidFill>
                  <a:schemeClr val="bg1"/>
                </a:solidFill>
              </a:rPr>
              <a:t>: There’s an unusual amount of negative language for a love poem. Words like ‘blind’, ‘fierce’ and ‘Lethal’ have a dark undertone. The speaker implies that this is a possessive relationship, while the word ‘knife’ at the end hints that it might be dangerous.</a:t>
            </a:r>
          </a:p>
        </p:txBody>
      </p:sp>
    </p:spTree>
    <p:extLst>
      <p:ext uri="{BB962C8B-B14F-4D97-AF65-F5344CB8AC3E}">
        <p14:creationId xmlns:p14="http://schemas.microsoft.com/office/powerpoint/2010/main" val="342470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E0133-2BD2-4E79-ACB6-34B6F80B0F55}"/>
              </a:ext>
            </a:extLst>
          </p:cNvPr>
          <p:cNvSpPr>
            <a:spLocks noGrp="1"/>
          </p:cNvSpPr>
          <p:nvPr>
            <p:ph type="title"/>
          </p:nvPr>
        </p:nvSpPr>
        <p:spPr/>
        <p:txBody>
          <a:bodyPr/>
          <a:lstStyle/>
          <a:p>
            <a:r>
              <a:rPr lang="en-US" dirty="0">
                <a:solidFill>
                  <a:schemeClr val="bg1"/>
                </a:solidFill>
              </a:rPr>
              <a:t>Themes:</a:t>
            </a:r>
          </a:p>
        </p:txBody>
      </p:sp>
      <p:sp>
        <p:nvSpPr>
          <p:cNvPr id="3" name="Content Placeholder 2">
            <a:extLst>
              <a:ext uri="{FF2B5EF4-FFF2-40B4-BE49-F238E27FC236}">
                <a16:creationId xmlns:a16="http://schemas.microsoft.com/office/drawing/2014/main" id="{9FA9FC7B-7717-4700-8E70-B2311E6CB7F3}"/>
              </a:ext>
            </a:extLst>
          </p:cNvPr>
          <p:cNvSpPr>
            <a:spLocks noGrp="1"/>
          </p:cNvSpPr>
          <p:nvPr>
            <p:ph idx="1"/>
          </p:nvPr>
        </p:nvSpPr>
        <p:spPr/>
        <p:txBody>
          <a:bodyPr/>
          <a:lstStyle/>
          <a:p>
            <a:pPr marL="0" indent="0">
              <a:buNone/>
            </a:pPr>
            <a:r>
              <a:rPr lang="en-US" b="1" dirty="0">
                <a:solidFill>
                  <a:schemeClr val="bg1"/>
                </a:solidFill>
              </a:rPr>
              <a:t>Love</a:t>
            </a:r>
            <a:r>
              <a:rPr lang="en-US" dirty="0">
                <a:solidFill>
                  <a:schemeClr val="bg1"/>
                </a:solidFill>
              </a:rPr>
              <a:t>: The poet explores different forms of love. Love can be physical or emotional. It can be ‘fierce’ and ‘possessive’ and cause pain. There are also references to marriage and being faithful.</a:t>
            </a:r>
          </a:p>
          <a:p>
            <a:pPr marL="0" indent="0">
              <a:buNone/>
            </a:pPr>
            <a:r>
              <a:rPr lang="en-US" b="1" dirty="0">
                <a:solidFill>
                  <a:schemeClr val="bg1"/>
                </a:solidFill>
              </a:rPr>
              <a:t>Honesty</a:t>
            </a:r>
            <a:r>
              <a:rPr lang="en-US" dirty="0">
                <a:solidFill>
                  <a:schemeClr val="bg1"/>
                </a:solidFill>
              </a:rPr>
              <a:t>: The speaker takes pride in being honest about love. They suggest that the traditional images of love, like red roses and cute cards don’t say anything real about love.</a:t>
            </a:r>
          </a:p>
          <a:p>
            <a:pPr marL="0" indent="0">
              <a:buNone/>
            </a:pPr>
            <a:r>
              <a:rPr lang="en-US" b="1" dirty="0">
                <a:solidFill>
                  <a:schemeClr val="bg1"/>
                </a:solidFill>
              </a:rPr>
              <a:t>Danger</a:t>
            </a:r>
            <a:r>
              <a:rPr lang="en-US" dirty="0">
                <a:solidFill>
                  <a:schemeClr val="bg1"/>
                </a:solidFill>
              </a:rPr>
              <a:t>: At the end of the poem, there is a growing sense of danger, although it is only implied.</a:t>
            </a:r>
          </a:p>
        </p:txBody>
      </p:sp>
    </p:spTree>
    <p:extLst>
      <p:ext uri="{BB962C8B-B14F-4D97-AF65-F5344CB8AC3E}">
        <p14:creationId xmlns:p14="http://schemas.microsoft.com/office/powerpoint/2010/main" val="332075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55D764B-9E93-4DFB-8834-E68BA3AF730A}"/>
              </a:ext>
            </a:extLst>
          </p:cNvPr>
          <p:cNvSpPr/>
          <p:nvPr/>
        </p:nvSpPr>
        <p:spPr>
          <a:xfrm>
            <a:off x="6663690" y="3429000"/>
            <a:ext cx="1645920" cy="331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9323B65-4352-4CD2-A7D6-8E134DF4C138}"/>
              </a:ext>
            </a:extLst>
          </p:cNvPr>
          <p:cNvSpPr/>
          <p:nvPr/>
        </p:nvSpPr>
        <p:spPr>
          <a:xfrm>
            <a:off x="4754880" y="3429000"/>
            <a:ext cx="1223010" cy="331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9CAF220-6807-4D5C-8422-540C19C9EF2F}"/>
              </a:ext>
            </a:extLst>
          </p:cNvPr>
          <p:cNvSpPr/>
          <p:nvPr/>
        </p:nvSpPr>
        <p:spPr>
          <a:xfrm>
            <a:off x="3840480" y="3429000"/>
            <a:ext cx="674370" cy="331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98476-A605-47DC-9E9B-1311832E2483}"/>
              </a:ext>
            </a:extLst>
          </p:cNvPr>
          <p:cNvSpPr>
            <a:spLocks noGrp="1"/>
          </p:cNvSpPr>
          <p:nvPr>
            <p:ph type="title"/>
          </p:nvPr>
        </p:nvSpPr>
        <p:spPr/>
        <p:txBody>
          <a:bodyPr/>
          <a:lstStyle/>
          <a:p>
            <a:pPr algn="ctr"/>
            <a:r>
              <a:rPr lang="en-US" dirty="0">
                <a:solidFill>
                  <a:schemeClr val="bg1"/>
                </a:solidFill>
              </a:rPr>
              <a:t>Valentine:</a:t>
            </a:r>
          </a:p>
        </p:txBody>
      </p:sp>
      <p:sp>
        <p:nvSpPr>
          <p:cNvPr id="3" name="Content Placeholder 2">
            <a:extLst>
              <a:ext uri="{FF2B5EF4-FFF2-40B4-BE49-F238E27FC236}">
                <a16:creationId xmlns:a16="http://schemas.microsoft.com/office/drawing/2014/main" id="{0E0B9899-F618-4EF1-B038-92051E0CFC64}"/>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pPr marL="0" indent="0" algn="ctr">
              <a:buNone/>
            </a:pPr>
            <a:r>
              <a:rPr lang="en-US" dirty="0">
                <a:solidFill>
                  <a:schemeClr val="bg1"/>
                </a:solidFill>
              </a:rPr>
              <a:t>Not a red rose or a satin heart.</a:t>
            </a:r>
          </a:p>
        </p:txBody>
      </p:sp>
      <p:sp>
        <p:nvSpPr>
          <p:cNvPr id="7" name="TextBox 6">
            <a:extLst>
              <a:ext uri="{FF2B5EF4-FFF2-40B4-BE49-F238E27FC236}">
                <a16:creationId xmlns:a16="http://schemas.microsoft.com/office/drawing/2014/main" id="{219B52CA-D939-48E8-8148-008D3A2727DF}"/>
              </a:ext>
            </a:extLst>
          </p:cNvPr>
          <p:cNvSpPr txBox="1"/>
          <p:nvPr/>
        </p:nvSpPr>
        <p:spPr>
          <a:xfrm>
            <a:off x="1314450" y="1690688"/>
            <a:ext cx="3440430" cy="646331"/>
          </a:xfrm>
          <a:prstGeom prst="rect">
            <a:avLst/>
          </a:prstGeom>
          <a:noFill/>
        </p:spPr>
        <p:txBody>
          <a:bodyPr wrap="square" rtlCol="0">
            <a:spAutoFit/>
          </a:bodyPr>
          <a:lstStyle/>
          <a:p>
            <a:r>
              <a:rPr lang="en-US" dirty="0">
                <a:solidFill>
                  <a:schemeClr val="bg1"/>
                </a:solidFill>
              </a:rPr>
              <a:t>Immediately clear this is not a traditional love poem.</a:t>
            </a:r>
          </a:p>
        </p:txBody>
      </p:sp>
      <p:cxnSp>
        <p:nvCxnSpPr>
          <p:cNvPr id="9" name="Straight Arrow Connector 8">
            <a:extLst>
              <a:ext uri="{FF2B5EF4-FFF2-40B4-BE49-F238E27FC236}">
                <a16:creationId xmlns:a16="http://schemas.microsoft.com/office/drawing/2014/main" id="{876EF562-642C-4DEF-A114-9494EE25D55F}"/>
              </a:ext>
            </a:extLst>
          </p:cNvPr>
          <p:cNvCxnSpPr/>
          <p:nvPr/>
        </p:nvCxnSpPr>
        <p:spPr>
          <a:xfrm>
            <a:off x="2388870" y="2337019"/>
            <a:ext cx="1451610" cy="109198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6D38BA0-CDE6-4133-A5E7-0A071E25AE1D}"/>
              </a:ext>
            </a:extLst>
          </p:cNvPr>
          <p:cNvSpPr txBox="1"/>
          <p:nvPr/>
        </p:nvSpPr>
        <p:spPr>
          <a:xfrm>
            <a:off x="6572250" y="1965960"/>
            <a:ext cx="3440430" cy="923330"/>
          </a:xfrm>
          <a:prstGeom prst="rect">
            <a:avLst/>
          </a:prstGeom>
          <a:noFill/>
        </p:spPr>
        <p:txBody>
          <a:bodyPr wrap="square" rtlCol="0">
            <a:spAutoFit/>
          </a:bodyPr>
          <a:lstStyle/>
          <a:p>
            <a:r>
              <a:rPr lang="en-US" dirty="0">
                <a:solidFill>
                  <a:schemeClr val="bg1"/>
                </a:solidFill>
              </a:rPr>
              <a:t>Stereotypical symbols of love. The speaker implies these are cliched and lack meaning.</a:t>
            </a:r>
          </a:p>
        </p:txBody>
      </p:sp>
      <p:cxnSp>
        <p:nvCxnSpPr>
          <p:cNvPr id="11" name="Straight Arrow Connector 10">
            <a:extLst>
              <a:ext uri="{FF2B5EF4-FFF2-40B4-BE49-F238E27FC236}">
                <a16:creationId xmlns:a16="http://schemas.microsoft.com/office/drawing/2014/main" id="{FC681D87-33E5-456E-B2CB-F9BB14951BA2}"/>
              </a:ext>
            </a:extLst>
          </p:cNvPr>
          <p:cNvCxnSpPr>
            <a:cxnSpLocks/>
          </p:cNvCxnSpPr>
          <p:nvPr/>
        </p:nvCxnSpPr>
        <p:spPr>
          <a:xfrm flipH="1">
            <a:off x="5657850" y="2867643"/>
            <a:ext cx="1312545" cy="5613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D4CAAE19-9ECF-49DB-AE3E-0BAE73C92691}"/>
              </a:ext>
            </a:extLst>
          </p:cNvPr>
          <p:cNvCxnSpPr>
            <a:cxnSpLocks/>
          </p:cNvCxnSpPr>
          <p:nvPr/>
        </p:nvCxnSpPr>
        <p:spPr>
          <a:xfrm>
            <a:off x="6984682" y="2867643"/>
            <a:ext cx="501968" cy="48134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8816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95BE41E-11B6-4AA9-8287-4B942864BE96}"/>
              </a:ext>
            </a:extLst>
          </p:cNvPr>
          <p:cNvSpPr/>
          <p:nvPr/>
        </p:nvSpPr>
        <p:spPr>
          <a:xfrm>
            <a:off x="2068830" y="4444047"/>
            <a:ext cx="388620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64F026A-9FC7-439E-AF12-56A60DE1EF39}"/>
              </a:ext>
            </a:extLst>
          </p:cNvPr>
          <p:cNvSpPr/>
          <p:nvPr/>
        </p:nvSpPr>
        <p:spPr>
          <a:xfrm>
            <a:off x="838200" y="4444047"/>
            <a:ext cx="61341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9C84DDD-78E5-4B3A-B5C8-8B271CECFE1B}"/>
              </a:ext>
            </a:extLst>
          </p:cNvPr>
          <p:cNvSpPr/>
          <p:nvPr/>
        </p:nvSpPr>
        <p:spPr>
          <a:xfrm>
            <a:off x="2640330" y="3941127"/>
            <a:ext cx="685800" cy="3679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8492D73-0BC5-41CA-B75D-96ED98E5CB9E}"/>
              </a:ext>
            </a:extLst>
          </p:cNvPr>
          <p:cNvSpPr/>
          <p:nvPr/>
        </p:nvSpPr>
        <p:spPr>
          <a:xfrm>
            <a:off x="4389120" y="3429000"/>
            <a:ext cx="1943100" cy="37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C2AFBC1-D8FC-4ABD-BB1B-BC59306313D1}"/>
              </a:ext>
            </a:extLst>
          </p:cNvPr>
          <p:cNvSpPr/>
          <p:nvPr/>
        </p:nvSpPr>
        <p:spPr>
          <a:xfrm>
            <a:off x="1760220" y="3438207"/>
            <a:ext cx="880110" cy="3679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125464B-97A8-48D6-81FE-3A5E8D1796B4}"/>
              </a:ext>
            </a:extLst>
          </p:cNvPr>
          <p:cNvSpPr/>
          <p:nvPr/>
        </p:nvSpPr>
        <p:spPr>
          <a:xfrm>
            <a:off x="2834640" y="2903220"/>
            <a:ext cx="82296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A669F4B-A723-4B20-942F-6A26983B955B}"/>
              </a:ext>
            </a:extLst>
          </p:cNvPr>
          <p:cNvSpPr/>
          <p:nvPr/>
        </p:nvSpPr>
        <p:spPr>
          <a:xfrm>
            <a:off x="1760220" y="2994660"/>
            <a:ext cx="537210" cy="2171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1C31220-E1C1-4727-A236-625C0E520DBE}"/>
              </a:ext>
            </a:extLst>
          </p:cNvPr>
          <p:cNvSpPr/>
          <p:nvPr/>
        </p:nvSpPr>
        <p:spPr>
          <a:xfrm>
            <a:off x="838200" y="2903220"/>
            <a:ext cx="24765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9990A4-BB21-4C06-BFA2-32EA66F38C77}"/>
              </a:ext>
            </a:extLst>
          </p:cNvPr>
          <p:cNvSpPr>
            <a:spLocks noGrp="1"/>
          </p:cNvSpPr>
          <p:nvPr>
            <p:ph type="title"/>
          </p:nvPr>
        </p:nvSpPr>
        <p:spPr/>
        <p:txBody>
          <a:bodyPr/>
          <a:lstStyle/>
          <a:p>
            <a:r>
              <a:rPr lang="en-US" dirty="0">
                <a:solidFill>
                  <a:schemeClr val="bg1"/>
                </a:solidFill>
              </a:rPr>
              <a:t>Valentine: stanza 2</a:t>
            </a:r>
          </a:p>
        </p:txBody>
      </p:sp>
      <p:sp>
        <p:nvSpPr>
          <p:cNvPr id="3" name="Content Placeholder 2">
            <a:extLst>
              <a:ext uri="{FF2B5EF4-FFF2-40B4-BE49-F238E27FC236}">
                <a16:creationId xmlns:a16="http://schemas.microsoft.com/office/drawing/2014/main" id="{34069FC6-5848-4D5E-BAB9-CC4E1E5D3B81}"/>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I give you an onion.</a:t>
            </a:r>
          </a:p>
          <a:p>
            <a:pPr marL="0" indent="0">
              <a:buNone/>
            </a:pPr>
            <a:r>
              <a:rPr lang="en-US" dirty="0">
                <a:solidFill>
                  <a:schemeClr val="bg1"/>
                </a:solidFill>
              </a:rPr>
              <a:t>It is a moon wrapped in brown paper.</a:t>
            </a:r>
          </a:p>
          <a:p>
            <a:pPr marL="0" indent="0">
              <a:buNone/>
            </a:pPr>
            <a:r>
              <a:rPr lang="en-US" dirty="0">
                <a:solidFill>
                  <a:schemeClr val="bg1"/>
                </a:solidFill>
              </a:rPr>
              <a:t>It promises light</a:t>
            </a:r>
          </a:p>
          <a:p>
            <a:pPr marL="0" indent="0">
              <a:buNone/>
            </a:pPr>
            <a:r>
              <a:rPr lang="en-US" dirty="0">
                <a:solidFill>
                  <a:schemeClr val="bg1"/>
                </a:solidFill>
              </a:rPr>
              <a:t>like the careful undressing of love.</a:t>
            </a:r>
          </a:p>
        </p:txBody>
      </p:sp>
      <p:sp>
        <p:nvSpPr>
          <p:cNvPr id="12" name="TextBox 11">
            <a:extLst>
              <a:ext uri="{FF2B5EF4-FFF2-40B4-BE49-F238E27FC236}">
                <a16:creationId xmlns:a16="http://schemas.microsoft.com/office/drawing/2014/main" id="{6E42D92A-DEB3-4EAF-995F-2C0D7E35EA2A}"/>
              </a:ext>
            </a:extLst>
          </p:cNvPr>
          <p:cNvSpPr txBox="1"/>
          <p:nvPr/>
        </p:nvSpPr>
        <p:spPr>
          <a:xfrm>
            <a:off x="662940" y="1661794"/>
            <a:ext cx="2663190" cy="923330"/>
          </a:xfrm>
          <a:prstGeom prst="rect">
            <a:avLst/>
          </a:prstGeom>
          <a:noFill/>
        </p:spPr>
        <p:txBody>
          <a:bodyPr wrap="square" rtlCol="0">
            <a:spAutoFit/>
          </a:bodyPr>
          <a:lstStyle/>
          <a:p>
            <a:r>
              <a:rPr lang="en-US" dirty="0">
                <a:solidFill>
                  <a:schemeClr val="bg1"/>
                </a:solidFill>
              </a:rPr>
              <a:t>Personal pronouns highlight that this poem is for a specific person.</a:t>
            </a:r>
          </a:p>
        </p:txBody>
      </p:sp>
      <p:cxnSp>
        <p:nvCxnSpPr>
          <p:cNvPr id="13" name="Straight Arrow Connector 12">
            <a:extLst>
              <a:ext uri="{FF2B5EF4-FFF2-40B4-BE49-F238E27FC236}">
                <a16:creationId xmlns:a16="http://schemas.microsoft.com/office/drawing/2014/main" id="{82BBBDA0-944B-4966-B64F-5B04DC57CC3D}"/>
              </a:ext>
            </a:extLst>
          </p:cNvPr>
          <p:cNvCxnSpPr>
            <a:cxnSpLocks/>
          </p:cNvCxnSpPr>
          <p:nvPr/>
        </p:nvCxnSpPr>
        <p:spPr>
          <a:xfrm flipH="1">
            <a:off x="838200" y="2585124"/>
            <a:ext cx="247650" cy="31809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5D69A6D-2EE5-4EC1-A6E2-B990944FEC60}"/>
              </a:ext>
            </a:extLst>
          </p:cNvPr>
          <p:cNvCxnSpPr>
            <a:cxnSpLocks/>
          </p:cNvCxnSpPr>
          <p:nvPr/>
        </p:nvCxnSpPr>
        <p:spPr>
          <a:xfrm>
            <a:off x="1451610" y="2585124"/>
            <a:ext cx="617220" cy="40953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C2805A79-AF95-44E7-A663-DE3151A7A12E}"/>
              </a:ext>
            </a:extLst>
          </p:cNvPr>
          <p:cNvSpPr txBox="1"/>
          <p:nvPr/>
        </p:nvSpPr>
        <p:spPr>
          <a:xfrm>
            <a:off x="6743700" y="1120140"/>
            <a:ext cx="3394710" cy="1477328"/>
          </a:xfrm>
          <a:prstGeom prst="rect">
            <a:avLst/>
          </a:prstGeom>
          <a:noFill/>
        </p:spPr>
        <p:txBody>
          <a:bodyPr wrap="square" rtlCol="0">
            <a:spAutoFit/>
          </a:bodyPr>
          <a:lstStyle/>
          <a:p>
            <a:r>
              <a:rPr lang="en-US" dirty="0">
                <a:solidFill>
                  <a:schemeClr val="bg1"/>
                </a:solidFill>
              </a:rPr>
              <a:t>Introduces the gift of an onion, which becomes an extended metaphor for love. It’s an unexpected contrast with the first line.</a:t>
            </a:r>
          </a:p>
        </p:txBody>
      </p:sp>
      <p:cxnSp>
        <p:nvCxnSpPr>
          <p:cNvPr id="21" name="Straight Arrow Connector 20">
            <a:extLst>
              <a:ext uri="{FF2B5EF4-FFF2-40B4-BE49-F238E27FC236}">
                <a16:creationId xmlns:a16="http://schemas.microsoft.com/office/drawing/2014/main" id="{54E07455-7B54-43A4-949F-F24BA7C434EB}"/>
              </a:ext>
            </a:extLst>
          </p:cNvPr>
          <p:cNvCxnSpPr>
            <a:cxnSpLocks/>
          </p:cNvCxnSpPr>
          <p:nvPr/>
        </p:nvCxnSpPr>
        <p:spPr>
          <a:xfrm flipH="1">
            <a:off x="3501390" y="2240935"/>
            <a:ext cx="3348990" cy="66228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BEB9C72B-C4A9-479F-AB36-DD7147D9A58B}"/>
              </a:ext>
            </a:extLst>
          </p:cNvPr>
          <p:cNvSpPr txBox="1"/>
          <p:nvPr/>
        </p:nvSpPr>
        <p:spPr>
          <a:xfrm>
            <a:off x="3516630" y="1394639"/>
            <a:ext cx="1943100" cy="1200329"/>
          </a:xfrm>
          <a:prstGeom prst="rect">
            <a:avLst/>
          </a:prstGeom>
          <a:noFill/>
        </p:spPr>
        <p:txBody>
          <a:bodyPr wrap="square" rtlCol="0">
            <a:spAutoFit/>
          </a:bodyPr>
          <a:lstStyle/>
          <a:p>
            <a:r>
              <a:rPr lang="en-US" dirty="0">
                <a:solidFill>
                  <a:schemeClr val="bg1"/>
                </a:solidFill>
              </a:rPr>
              <a:t>The moon is a traditional symbol of love and fertility.</a:t>
            </a:r>
          </a:p>
        </p:txBody>
      </p:sp>
      <p:cxnSp>
        <p:nvCxnSpPr>
          <p:cNvPr id="24" name="Straight Arrow Connector 23">
            <a:extLst>
              <a:ext uri="{FF2B5EF4-FFF2-40B4-BE49-F238E27FC236}">
                <a16:creationId xmlns:a16="http://schemas.microsoft.com/office/drawing/2014/main" id="{2F4A292B-F943-4F23-9975-D8E709965FB2}"/>
              </a:ext>
            </a:extLst>
          </p:cNvPr>
          <p:cNvCxnSpPr>
            <a:cxnSpLocks/>
          </p:cNvCxnSpPr>
          <p:nvPr/>
        </p:nvCxnSpPr>
        <p:spPr>
          <a:xfrm flipH="1">
            <a:off x="2200275" y="2294709"/>
            <a:ext cx="1424940" cy="117415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6631DC1E-614E-42F7-B843-4BB7BB75B951}"/>
              </a:ext>
            </a:extLst>
          </p:cNvPr>
          <p:cNvSpPr txBox="1"/>
          <p:nvPr/>
        </p:nvSpPr>
        <p:spPr>
          <a:xfrm>
            <a:off x="8113395" y="2699118"/>
            <a:ext cx="3581400" cy="646331"/>
          </a:xfrm>
          <a:prstGeom prst="rect">
            <a:avLst/>
          </a:prstGeom>
          <a:noFill/>
        </p:spPr>
        <p:txBody>
          <a:bodyPr wrap="square" rtlCol="0">
            <a:spAutoFit/>
          </a:bodyPr>
          <a:lstStyle/>
          <a:p>
            <a:r>
              <a:rPr lang="en-US" dirty="0">
                <a:solidFill>
                  <a:schemeClr val="bg1"/>
                </a:solidFill>
              </a:rPr>
              <a:t>This emphasises that the onion is a plain, unsentimental gift.</a:t>
            </a:r>
          </a:p>
        </p:txBody>
      </p:sp>
      <p:cxnSp>
        <p:nvCxnSpPr>
          <p:cNvPr id="27" name="Straight Arrow Connector 26">
            <a:extLst>
              <a:ext uri="{FF2B5EF4-FFF2-40B4-BE49-F238E27FC236}">
                <a16:creationId xmlns:a16="http://schemas.microsoft.com/office/drawing/2014/main" id="{197C4843-5DCF-4829-9353-C26F9D793A39}"/>
              </a:ext>
            </a:extLst>
          </p:cNvPr>
          <p:cNvCxnSpPr>
            <a:cxnSpLocks/>
          </p:cNvCxnSpPr>
          <p:nvPr/>
        </p:nvCxnSpPr>
        <p:spPr>
          <a:xfrm flipH="1">
            <a:off x="6332220" y="3031898"/>
            <a:ext cx="1818323" cy="48065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FA5E0DA5-0E0C-4651-BC2F-690B33D14117}"/>
              </a:ext>
            </a:extLst>
          </p:cNvPr>
          <p:cNvSpPr txBox="1"/>
          <p:nvPr/>
        </p:nvSpPr>
        <p:spPr>
          <a:xfrm>
            <a:off x="7703820" y="3994012"/>
            <a:ext cx="3581400" cy="2031325"/>
          </a:xfrm>
          <a:prstGeom prst="rect">
            <a:avLst/>
          </a:prstGeom>
          <a:noFill/>
        </p:spPr>
        <p:txBody>
          <a:bodyPr wrap="square" rtlCol="0">
            <a:spAutoFit/>
          </a:bodyPr>
          <a:lstStyle/>
          <a:p>
            <a:r>
              <a:rPr lang="en-US" dirty="0">
                <a:solidFill>
                  <a:schemeClr val="bg1"/>
                </a:solidFill>
              </a:rPr>
              <a:t>Enjambment breaks these similes up, making the poem feel disjointed. The separation also emphasises how unpredictable the similes are- the comparisons don’t necessarily end in the way the reader expects.</a:t>
            </a:r>
          </a:p>
        </p:txBody>
      </p:sp>
      <p:cxnSp>
        <p:nvCxnSpPr>
          <p:cNvPr id="30" name="Straight Arrow Connector 29">
            <a:extLst>
              <a:ext uri="{FF2B5EF4-FFF2-40B4-BE49-F238E27FC236}">
                <a16:creationId xmlns:a16="http://schemas.microsoft.com/office/drawing/2014/main" id="{E1237528-3B00-49C3-AA25-11CFF11C9875}"/>
              </a:ext>
            </a:extLst>
          </p:cNvPr>
          <p:cNvCxnSpPr>
            <a:cxnSpLocks/>
          </p:cNvCxnSpPr>
          <p:nvPr/>
        </p:nvCxnSpPr>
        <p:spPr>
          <a:xfrm>
            <a:off x="3348990" y="4194251"/>
            <a:ext cx="4408170" cy="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2933393-1E69-4C5F-BD68-24E677347266}"/>
              </a:ext>
            </a:extLst>
          </p:cNvPr>
          <p:cNvCxnSpPr>
            <a:cxnSpLocks/>
          </p:cNvCxnSpPr>
          <p:nvPr/>
        </p:nvCxnSpPr>
        <p:spPr>
          <a:xfrm flipV="1">
            <a:off x="1313498" y="4192448"/>
            <a:ext cx="3509962" cy="2620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02750DE-EB06-41CA-B43C-3E2ACDCBE703}"/>
              </a:ext>
            </a:extLst>
          </p:cNvPr>
          <p:cNvSpPr txBox="1"/>
          <p:nvPr/>
        </p:nvSpPr>
        <p:spPr>
          <a:xfrm>
            <a:off x="3068479" y="5383530"/>
            <a:ext cx="2391251" cy="646331"/>
          </a:xfrm>
          <a:prstGeom prst="rect">
            <a:avLst/>
          </a:prstGeom>
          <a:noFill/>
        </p:spPr>
        <p:txBody>
          <a:bodyPr wrap="square" rtlCol="0">
            <a:spAutoFit/>
          </a:bodyPr>
          <a:lstStyle/>
          <a:p>
            <a:r>
              <a:rPr lang="en-US" dirty="0">
                <a:solidFill>
                  <a:schemeClr val="bg1"/>
                </a:solidFill>
              </a:rPr>
              <a:t>Hints at sexual love and physical intimacy.</a:t>
            </a:r>
          </a:p>
        </p:txBody>
      </p:sp>
      <p:cxnSp>
        <p:nvCxnSpPr>
          <p:cNvPr id="35" name="Straight Arrow Connector 34">
            <a:extLst>
              <a:ext uri="{FF2B5EF4-FFF2-40B4-BE49-F238E27FC236}">
                <a16:creationId xmlns:a16="http://schemas.microsoft.com/office/drawing/2014/main" id="{3F9D1483-E1A4-4D64-92C4-4F7A3615564F}"/>
              </a:ext>
            </a:extLst>
          </p:cNvPr>
          <p:cNvCxnSpPr>
            <a:cxnSpLocks/>
          </p:cNvCxnSpPr>
          <p:nvPr/>
        </p:nvCxnSpPr>
        <p:spPr>
          <a:xfrm>
            <a:off x="3760470" y="4889124"/>
            <a:ext cx="201930" cy="57423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8803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62956A6-4EDB-4364-8F33-ACC67E1D129D}"/>
              </a:ext>
            </a:extLst>
          </p:cNvPr>
          <p:cNvSpPr/>
          <p:nvPr/>
        </p:nvSpPr>
        <p:spPr>
          <a:xfrm>
            <a:off x="3840480" y="4903470"/>
            <a:ext cx="868680" cy="4832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776BA09-1660-4BA2-BE64-F29B03A10C6A}"/>
              </a:ext>
            </a:extLst>
          </p:cNvPr>
          <p:cNvSpPr/>
          <p:nvPr/>
        </p:nvSpPr>
        <p:spPr>
          <a:xfrm>
            <a:off x="838200" y="3918267"/>
            <a:ext cx="670560" cy="354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CD962FC-7D6B-4C2F-9E8D-3A548C813FA1}"/>
              </a:ext>
            </a:extLst>
          </p:cNvPr>
          <p:cNvSpPr/>
          <p:nvPr/>
        </p:nvSpPr>
        <p:spPr>
          <a:xfrm>
            <a:off x="3920490" y="3429000"/>
            <a:ext cx="708660" cy="354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C723A3B-A9B8-4AA5-9CCE-B5988EFE4C95}"/>
              </a:ext>
            </a:extLst>
          </p:cNvPr>
          <p:cNvSpPr/>
          <p:nvPr/>
        </p:nvSpPr>
        <p:spPr>
          <a:xfrm>
            <a:off x="1805940" y="3429000"/>
            <a:ext cx="708660" cy="354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75D928B-6B3F-4A69-857F-D885B74A9EB2}"/>
              </a:ext>
            </a:extLst>
          </p:cNvPr>
          <p:cNvSpPr/>
          <p:nvPr/>
        </p:nvSpPr>
        <p:spPr>
          <a:xfrm>
            <a:off x="838200" y="3429000"/>
            <a:ext cx="327660" cy="354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FDD1AF-8B3C-4CD9-B9E3-DC6462CF3E78}"/>
              </a:ext>
            </a:extLst>
          </p:cNvPr>
          <p:cNvSpPr>
            <a:spLocks noGrp="1"/>
          </p:cNvSpPr>
          <p:nvPr>
            <p:ph type="title"/>
          </p:nvPr>
        </p:nvSpPr>
        <p:spPr/>
        <p:txBody>
          <a:bodyPr/>
          <a:lstStyle/>
          <a:p>
            <a:r>
              <a:rPr lang="en-US" dirty="0">
                <a:solidFill>
                  <a:schemeClr val="bg1"/>
                </a:solidFill>
              </a:rPr>
              <a:t>Valentine: stanza 3</a:t>
            </a:r>
          </a:p>
        </p:txBody>
      </p:sp>
      <p:sp>
        <p:nvSpPr>
          <p:cNvPr id="3" name="Content Placeholder 2">
            <a:extLst>
              <a:ext uri="{FF2B5EF4-FFF2-40B4-BE49-F238E27FC236}">
                <a16:creationId xmlns:a16="http://schemas.microsoft.com/office/drawing/2014/main" id="{FABE93E7-E728-43B7-BF0B-96419D5BB0C6}"/>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Here.</a:t>
            </a:r>
          </a:p>
          <a:p>
            <a:pPr marL="0" indent="0">
              <a:buNone/>
            </a:pPr>
            <a:r>
              <a:rPr lang="en-US" dirty="0">
                <a:solidFill>
                  <a:schemeClr val="bg1"/>
                </a:solidFill>
              </a:rPr>
              <a:t>It will blind you with tears </a:t>
            </a:r>
          </a:p>
          <a:p>
            <a:pPr marL="0" indent="0">
              <a:buNone/>
            </a:pPr>
            <a:r>
              <a:rPr lang="en-US" dirty="0">
                <a:solidFill>
                  <a:schemeClr val="bg1"/>
                </a:solidFill>
              </a:rPr>
              <a:t>like a lover.</a:t>
            </a:r>
          </a:p>
          <a:p>
            <a:pPr marL="0" indent="0">
              <a:buNone/>
            </a:pPr>
            <a:r>
              <a:rPr lang="en-US" dirty="0">
                <a:solidFill>
                  <a:schemeClr val="bg1"/>
                </a:solidFill>
              </a:rPr>
              <a:t>It will make your reflection </a:t>
            </a:r>
          </a:p>
          <a:p>
            <a:pPr marL="0" indent="0">
              <a:buNone/>
            </a:pPr>
            <a:r>
              <a:rPr lang="en-US" dirty="0">
                <a:solidFill>
                  <a:schemeClr val="bg1"/>
                </a:solidFill>
              </a:rPr>
              <a:t>a wobbling photo of grief.</a:t>
            </a:r>
          </a:p>
        </p:txBody>
      </p:sp>
      <p:sp>
        <p:nvSpPr>
          <p:cNvPr id="9" name="TextBox 8">
            <a:extLst>
              <a:ext uri="{FF2B5EF4-FFF2-40B4-BE49-F238E27FC236}">
                <a16:creationId xmlns:a16="http://schemas.microsoft.com/office/drawing/2014/main" id="{384778A7-F84A-4BF3-AFF2-7493EFD4CF24}"/>
              </a:ext>
            </a:extLst>
          </p:cNvPr>
          <p:cNvSpPr txBox="1"/>
          <p:nvPr/>
        </p:nvSpPr>
        <p:spPr>
          <a:xfrm>
            <a:off x="1013460" y="1426984"/>
            <a:ext cx="2705100" cy="1200329"/>
          </a:xfrm>
          <a:prstGeom prst="rect">
            <a:avLst/>
          </a:prstGeom>
          <a:noFill/>
        </p:spPr>
        <p:txBody>
          <a:bodyPr wrap="square" rtlCol="0">
            <a:spAutoFit/>
          </a:bodyPr>
          <a:lstStyle/>
          <a:p>
            <a:r>
              <a:rPr lang="en-US" dirty="0">
                <a:solidFill>
                  <a:schemeClr val="bg1"/>
                </a:solidFill>
              </a:rPr>
              <a:t>The use of ‘It’ makes it unclear whether the speaker means the onion or love itself.</a:t>
            </a:r>
          </a:p>
        </p:txBody>
      </p:sp>
      <p:cxnSp>
        <p:nvCxnSpPr>
          <p:cNvPr id="10" name="Straight Arrow Connector 9">
            <a:extLst>
              <a:ext uri="{FF2B5EF4-FFF2-40B4-BE49-F238E27FC236}">
                <a16:creationId xmlns:a16="http://schemas.microsoft.com/office/drawing/2014/main" id="{7A058D6E-42FB-49B7-8FAD-321A37B43836}"/>
              </a:ext>
            </a:extLst>
          </p:cNvPr>
          <p:cNvCxnSpPr>
            <a:cxnSpLocks/>
          </p:cNvCxnSpPr>
          <p:nvPr/>
        </p:nvCxnSpPr>
        <p:spPr>
          <a:xfrm flipH="1">
            <a:off x="1002030" y="2585124"/>
            <a:ext cx="449580" cy="84387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99D0DDBA-9A2F-4886-B36D-B7C0E97B00D9}"/>
              </a:ext>
            </a:extLst>
          </p:cNvPr>
          <p:cNvSpPr txBox="1"/>
          <p:nvPr/>
        </p:nvSpPr>
        <p:spPr>
          <a:xfrm>
            <a:off x="5766434" y="1149985"/>
            <a:ext cx="3320415" cy="1477328"/>
          </a:xfrm>
          <a:prstGeom prst="rect">
            <a:avLst/>
          </a:prstGeom>
          <a:noFill/>
        </p:spPr>
        <p:txBody>
          <a:bodyPr wrap="square" rtlCol="0">
            <a:spAutoFit/>
          </a:bodyPr>
          <a:lstStyle/>
          <a:p>
            <a:r>
              <a:rPr lang="en-US" dirty="0">
                <a:solidFill>
                  <a:schemeClr val="bg1"/>
                </a:solidFill>
              </a:rPr>
              <a:t>The onion </a:t>
            </a:r>
            <a:r>
              <a:rPr lang="en-US" dirty="0" err="1">
                <a:solidFill>
                  <a:schemeClr val="bg1"/>
                </a:solidFill>
              </a:rPr>
              <a:t>symbolises</a:t>
            </a:r>
            <a:r>
              <a:rPr lang="en-US" dirty="0">
                <a:solidFill>
                  <a:schemeClr val="bg1"/>
                </a:solidFill>
              </a:rPr>
              <a:t> the way love can cause pain. Language like ‘blind’ and ‘grief’ is strongly negative unlike traditional Valentine’s Day messages. </a:t>
            </a:r>
          </a:p>
        </p:txBody>
      </p:sp>
      <p:cxnSp>
        <p:nvCxnSpPr>
          <p:cNvPr id="13" name="Straight Arrow Connector 12">
            <a:extLst>
              <a:ext uri="{FF2B5EF4-FFF2-40B4-BE49-F238E27FC236}">
                <a16:creationId xmlns:a16="http://schemas.microsoft.com/office/drawing/2014/main" id="{ED3CB15A-6573-4A29-9681-47D203E74020}"/>
              </a:ext>
            </a:extLst>
          </p:cNvPr>
          <p:cNvCxnSpPr>
            <a:cxnSpLocks/>
          </p:cNvCxnSpPr>
          <p:nvPr/>
        </p:nvCxnSpPr>
        <p:spPr>
          <a:xfrm flipV="1">
            <a:off x="2160270" y="1690688"/>
            <a:ext cx="3606164" cy="1711642"/>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CF19A90A-0541-4F69-88BE-53108C7BA4C1}"/>
              </a:ext>
            </a:extLst>
          </p:cNvPr>
          <p:cNvCxnSpPr>
            <a:cxnSpLocks/>
          </p:cNvCxnSpPr>
          <p:nvPr/>
        </p:nvCxnSpPr>
        <p:spPr>
          <a:xfrm flipV="1">
            <a:off x="4709160" y="1690688"/>
            <a:ext cx="1057274" cy="3421418"/>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827DAE96-18E8-404A-938D-B2F707E96C84}"/>
              </a:ext>
            </a:extLst>
          </p:cNvPr>
          <p:cNvSpPr txBox="1"/>
          <p:nvPr/>
        </p:nvSpPr>
        <p:spPr>
          <a:xfrm>
            <a:off x="7703820" y="3994012"/>
            <a:ext cx="3581400" cy="2031325"/>
          </a:xfrm>
          <a:prstGeom prst="rect">
            <a:avLst/>
          </a:prstGeom>
          <a:noFill/>
        </p:spPr>
        <p:txBody>
          <a:bodyPr wrap="square" rtlCol="0">
            <a:spAutoFit/>
          </a:bodyPr>
          <a:lstStyle/>
          <a:p>
            <a:r>
              <a:rPr lang="en-US" dirty="0">
                <a:solidFill>
                  <a:schemeClr val="bg1"/>
                </a:solidFill>
              </a:rPr>
              <a:t>Enjambment breaks these similes up, making the poem feel disjointed. The separation also emphasises how unpredictable the similes are- the comparisons don’t necessarily end in the way the reader expects.</a:t>
            </a:r>
          </a:p>
        </p:txBody>
      </p:sp>
      <p:cxnSp>
        <p:nvCxnSpPr>
          <p:cNvPr id="19" name="Straight Arrow Connector 18">
            <a:extLst>
              <a:ext uri="{FF2B5EF4-FFF2-40B4-BE49-F238E27FC236}">
                <a16:creationId xmlns:a16="http://schemas.microsoft.com/office/drawing/2014/main" id="{F5B303C8-93E4-4F3D-A5F0-E763C52F66C1}"/>
              </a:ext>
            </a:extLst>
          </p:cNvPr>
          <p:cNvCxnSpPr>
            <a:cxnSpLocks/>
          </p:cNvCxnSpPr>
          <p:nvPr/>
        </p:nvCxnSpPr>
        <p:spPr>
          <a:xfrm>
            <a:off x="4488181" y="3783330"/>
            <a:ext cx="3329939" cy="6286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865452D-8F30-42F6-B400-596F4F0754EC}"/>
              </a:ext>
            </a:extLst>
          </p:cNvPr>
          <p:cNvCxnSpPr>
            <a:cxnSpLocks/>
          </p:cNvCxnSpPr>
          <p:nvPr/>
        </p:nvCxnSpPr>
        <p:spPr>
          <a:xfrm>
            <a:off x="1508760" y="3994012"/>
            <a:ext cx="6195060" cy="417968"/>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30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E572991-C936-4DC7-82F9-578E5C36DDCE}"/>
              </a:ext>
            </a:extLst>
          </p:cNvPr>
          <p:cNvSpPr/>
          <p:nvPr/>
        </p:nvSpPr>
        <p:spPr>
          <a:xfrm>
            <a:off x="3337560" y="2926080"/>
            <a:ext cx="1291590" cy="388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580CC1-AD33-49A9-93D9-B462716753D2}"/>
              </a:ext>
            </a:extLst>
          </p:cNvPr>
          <p:cNvSpPr>
            <a:spLocks noGrp="1"/>
          </p:cNvSpPr>
          <p:nvPr>
            <p:ph type="title"/>
          </p:nvPr>
        </p:nvSpPr>
        <p:spPr/>
        <p:txBody>
          <a:bodyPr/>
          <a:lstStyle/>
          <a:p>
            <a:r>
              <a:rPr lang="en-US" dirty="0">
                <a:solidFill>
                  <a:schemeClr val="bg1"/>
                </a:solidFill>
              </a:rPr>
              <a:t>Valentine: stanza 4</a:t>
            </a:r>
          </a:p>
        </p:txBody>
      </p:sp>
      <p:sp>
        <p:nvSpPr>
          <p:cNvPr id="3" name="Content Placeholder 2">
            <a:extLst>
              <a:ext uri="{FF2B5EF4-FFF2-40B4-BE49-F238E27FC236}">
                <a16:creationId xmlns:a16="http://schemas.microsoft.com/office/drawing/2014/main" id="{7A64FE8B-8FB7-4EB2-9CE6-96754A476AA1}"/>
              </a:ext>
            </a:extLst>
          </p:cNvPr>
          <p:cNvSpPr>
            <a:spLocks noGrp="1"/>
          </p:cNvSpPr>
          <p:nvPr>
            <p:ph idx="1"/>
          </p:nvPr>
        </p:nvSpPr>
        <p:spPr/>
        <p:txBody>
          <a:bodyPr/>
          <a:lstStyle/>
          <a:p>
            <a:pPr marL="0" indent="0">
              <a:buNone/>
            </a:pPr>
            <a:endParaRPr lang="en-US" dirty="0">
              <a:solidFill>
                <a:schemeClr val="bg1"/>
              </a:solidFill>
            </a:endParaRPr>
          </a:p>
          <a:p>
            <a:pPr marL="0" indent="0">
              <a:buNone/>
            </a:pPr>
            <a:endParaRPr lang="en-US" dirty="0">
              <a:solidFill>
                <a:schemeClr val="bg1"/>
              </a:solidFill>
            </a:endParaRPr>
          </a:p>
          <a:p>
            <a:pPr marL="0" indent="0">
              <a:buNone/>
            </a:pPr>
            <a:r>
              <a:rPr lang="en-US" dirty="0">
                <a:solidFill>
                  <a:schemeClr val="bg1"/>
                </a:solidFill>
              </a:rPr>
              <a:t>I am trying to be truthful.</a:t>
            </a:r>
          </a:p>
        </p:txBody>
      </p:sp>
      <p:sp>
        <p:nvSpPr>
          <p:cNvPr id="5" name="TextBox 4">
            <a:extLst>
              <a:ext uri="{FF2B5EF4-FFF2-40B4-BE49-F238E27FC236}">
                <a16:creationId xmlns:a16="http://schemas.microsoft.com/office/drawing/2014/main" id="{EFF4E6EB-4167-4395-84C3-53DB83DCAB7F}"/>
              </a:ext>
            </a:extLst>
          </p:cNvPr>
          <p:cNvSpPr txBox="1"/>
          <p:nvPr/>
        </p:nvSpPr>
        <p:spPr>
          <a:xfrm>
            <a:off x="6560820" y="2125980"/>
            <a:ext cx="3188970" cy="1754326"/>
          </a:xfrm>
          <a:prstGeom prst="rect">
            <a:avLst/>
          </a:prstGeom>
          <a:noFill/>
        </p:spPr>
        <p:txBody>
          <a:bodyPr wrap="square" rtlCol="0">
            <a:spAutoFit/>
          </a:bodyPr>
          <a:lstStyle/>
          <a:p>
            <a:r>
              <a:rPr lang="en-US" dirty="0">
                <a:solidFill>
                  <a:schemeClr val="bg1"/>
                </a:solidFill>
              </a:rPr>
              <a:t>This line is unconnected to any others and almost divides the poem in two. It could represent the ‘heart’ of the poem- the speaker is trying to find the true meaning of love.</a:t>
            </a:r>
          </a:p>
        </p:txBody>
      </p:sp>
      <p:cxnSp>
        <p:nvCxnSpPr>
          <p:cNvPr id="6" name="Straight Arrow Connector 5">
            <a:extLst>
              <a:ext uri="{FF2B5EF4-FFF2-40B4-BE49-F238E27FC236}">
                <a16:creationId xmlns:a16="http://schemas.microsoft.com/office/drawing/2014/main" id="{06AD810C-BCD9-44AA-86D5-99FB54ED1005}"/>
              </a:ext>
            </a:extLst>
          </p:cNvPr>
          <p:cNvCxnSpPr>
            <a:cxnSpLocks/>
            <a:endCxn id="5" idx="1"/>
          </p:cNvCxnSpPr>
          <p:nvPr/>
        </p:nvCxnSpPr>
        <p:spPr>
          <a:xfrm flipV="1">
            <a:off x="4709160" y="3003143"/>
            <a:ext cx="1851660" cy="11724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3170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BEFFD93DCD34C9DFD9EDA71363422" ma:contentTypeVersion="9" ma:contentTypeDescription="Create a new document." ma:contentTypeScope="" ma:versionID="74072fa05df56a21de0a5e75b0070cc7">
  <xsd:schema xmlns:xsd="http://www.w3.org/2001/XMLSchema" xmlns:xs="http://www.w3.org/2001/XMLSchema" xmlns:p="http://schemas.microsoft.com/office/2006/metadata/properties" xmlns:ns3="69a525e7-6623-4432-b7e7-3316d4bd21e7" targetNamespace="http://schemas.microsoft.com/office/2006/metadata/properties" ma:root="true" ma:fieldsID="75b7ffd96ee831ce499f2ec05cb94cbf" ns3:_="">
    <xsd:import namespace="69a525e7-6623-4432-b7e7-3316d4bd21e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a525e7-6623-4432-b7e7-3316d4bd21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336497-EA00-4872-BFF3-35949FD82A3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D540996-00D8-4A09-BA75-FD06EEEC9949}">
  <ds:schemaRefs>
    <ds:schemaRef ds:uri="http://schemas.microsoft.com/sharepoint/v3/contenttype/forms"/>
  </ds:schemaRefs>
</ds:datastoreItem>
</file>

<file path=customXml/itemProps3.xml><?xml version="1.0" encoding="utf-8"?>
<ds:datastoreItem xmlns:ds="http://schemas.openxmlformats.org/officeDocument/2006/customXml" ds:itemID="{78E08A2C-1F87-492C-B5F6-23A5ADEA7E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a525e7-6623-4432-b7e7-3316d4bd21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116</TotalTime>
  <Words>1095</Words>
  <Application>Microsoft Office PowerPoint</Application>
  <PresentationFormat>Widescreen</PresentationFormat>
  <Paragraphs>97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Valentine: Carol Ann Duffy</vt:lpstr>
      <vt:lpstr>Form:</vt:lpstr>
      <vt:lpstr>Structure:</vt:lpstr>
      <vt:lpstr>Language:</vt:lpstr>
      <vt:lpstr>Themes:</vt:lpstr>
      <vt:lpstr>Valentine:</vt:lpstr>
      <vt:lpstr>Valentine: stanza 2</vt:lpstr>
      <vt:lpstr>Valentine: stanza 3</vt:lpstr>
      <vt:lpstr>Valentine: stanza 4</vt:lpstr>
      <vt:lpstr>Valentine: stanza 5</vt:lpstr>
      <vt:lpstr>Valentine: stanza 6</vt:lpstr>
      <vt:lpstr>Valentine: stanza 7</vt:lpstr>
      <vt:lpstr>Comparisons?</vt:lpstr>
      <vt:lpstr>Comparisons?</vt:lpstr>
      <vt:lpstr>Writer’s Messages/Intentions:</vt:lpstr>
      <vt:lpstr>Assessment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Valentine: Carol Ann Duffy</dc:title>
  <dc:creator>Verinder Kaur</dc:creator>
  <cp:lastModifiedBy>Toni-Louise Younger</cp:lastModifiedBy>
  <cp:revision>15</cp:revision>
  <dcterms:created xsi:type="dcterms:W3CDTF">2019-11-15T09:06:40Z</dcterms:created>
  <dcterms:modified xsi:type="dcterms:W3CDTF">2020-04-20T07:55:52Z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0x0101003AABEFFD93DCD34C9DFD9EDA71363422</vt:lpwstr>
  </property>
</Properties>
</file>