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0" d="100"/>
          <a:sy n="40" d="100"/>
        </p:scale>
        <p:origin x="1386"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0E675A-7E13-47C7-B8E6-2D88EA7B4656}" type="datetimeFigureOut">
              <a:rPr lang="en-GB" smtClean="0"/>
              <a:t>20/04/2020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131395-D94B-4F75-BAC4-CC7EDE399578}" type="slidenum">
              <a:rPr lang="en-GB" smtClean="0"/>
              <a:t>‹#›</a:t>
            </a:fld>
            <a:endParaRPr lang="en-GB"/>
          </a:p>
        </p:txBody>
      </p:sp>
    </p:spTree>
    <p:extLst>
      <p:ext uri="{BB962C8B-B14F-4D97-AF65-F5344CB8AC3E}">
        <p14:creationId xmlns:p14="http://schemas.microsoft.com/office/powerpoint/2010/main" val="1746503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D49BAC1-481D-4C33-AC83-174004798940}" type="datetimeFigureOut">
              <a:rPr lang="en-GB" smtClean="0"/>
              <a:t>20/04/2020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85A40F-021A-4911-888F-3501AE687C48}" type="slidenum">
              <a:rPr lang="en-GB" smtClean="0"/>
              <a:t>‹#›</a:t>
            </a:fld>
            <a:endParaRPr lang="en-GB"/>
          </a:p>
        </p:txBody>
      </p:sp>
    </p:spTree>
    <p:extLst>
      <p:ext uri="{BB962C8B-B14F-4D97-AF65-F5344CB8AC3E}">
        <p14:creationId xmlns:p14="http://schemas.microsoft.com/office/powerpoint/2010/main" val="1633524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49BAC1-481D-4C33-AC83-174004798940}" type="datetimeFigureOut">
              <a:rPr lang="en-GB" smtClean="0"/>
              <a:t>20/04/2020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85A40F-021A-4911-888F-3501AE687C48}" type="slidenum">
              <a:rPr lang="en-GB" smtClean="0"/>
              <a:t>‹#›</a:t>
            </a:fld>
            <a:endParaRPr lang="en-GB"/>
          </a:p>
        </p:txBody>
      </p:sp>
    </p:spTree>
    <p:extLst>
      <p:ext uri="{BB962C8B-B14F-4D97-AF65-F5344CB8AC3E}">
        <p14:creationId xmlns:p14="http://schemas.microsoft.com/office/powerpoint/2010/main" val="923837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49BAC1-481D-4C33-AC83-174004798940}" type="datetimeFigureOut">
              <a:rPr lang="en-GB" smtClean="0"/>
              <a:t>20/04/2020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85A40F-021A-4911-888F-3501AE687C48}" type="slidenum">
              <a:rPr lang="en-GB" smtClean="0"/>
              <a:t>‹#›</a:t>
            </a:fld>
            <a:endParaRPr lang="en-GB"/>
          </a:p>
        </p:txBody>
      </p:sp>
    </p:spTree>
    <p:extLst>
      <p:ext uri="{BB962C8B-B14F-4D97-AF65-F5344CB8AC3E}">
        <p14:creationId xmlns:p14="http://schemas.microsoft.com/office/powerpoint/2010/main" val="1261012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49BAC1-481D-4C33-AC83-174004798940}" type="datetimeFigureOut">
              <a:rPr lang="en-GB" smtClean="0"/>
              <a:t>20/04/2020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85A40F-021A-4911-888F-3501AE687C48}" type="slidenum">
              <a:rPr lang="en-GB" smtClean="0"/>
              <a:t>‹#›</a:t>
            </a:fld>
            <a:endParaRPr lang="en-GB"/>
          </a:p>
        </p:txBody>
      </p:sp>
    </p:spTree>
    <p:extLst>
      <p:ext uri="{BB962C8B-B14F-4D97-AF65-F5344CB8AC3E}">
        <p14:creationId xmlns:p14="http://schemas.microsoft.com/office/powerpoint/2010/main" val="2597534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49BAC1-481D-4C33-AC83-174004798940}" type="datetimeFigureOut">
              <a:rPr lang="en-GB" smtClean="0"/>
              <a:t>20/04/2020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85A40F-021A-4911-888F-3501AE687C48}" type="slidenum">
              <a:rPr lang="en-GB" smtClean="0"/>
              <a:t>‹#›</a:t>
            </a:fld>
            <a:endParaRPr lang="en-GB"/>
          </a:p>
        </p:txBody>
      </p:sp>
    </p:spTree>
    <p:extLst>
      <p:ext uri="{BB962C8B-B14F-4D97-AF65-F5344CB8AC3E}">
        <p14:creationId xmlns:p14="http://schemas.microsoft.com/office/powerpoint/2010/main" val="400280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D49BAC1-481D-4C33-AC83-174004798940}" type="datetimeFigureOut">
              <a:rPr lang="en-GB" smtClean="0"/>
              <a:t>20/04/2020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85A40F-021A-4911-888F-3501AE687C48}" type="slidenum">
              <a:rPr lang="en-GB" smtClean="0"/>
              <a:t>‹#›</a:t>
            </a:fld>
            <a:endParaRPr lang="en-GB"/>
          </a:p>
        </p:txBody>
      </p:sp>
    </p:spTree>
    <p:extLst>
      <p:ext uri="{BB962C8B-B14F-4D97-AF65-F5344CB8AC3E}">
        <p14:creationId xmlns:p14="http://schemas.microsoft.com/office/powerpoint/2010/main" val="242460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D49BAC1-481D-4C33-AC83-174004798940}" type="datetimeFigureOut">
              <a:rPr lang="en-GB" smtClean="0"/>
              <a:t>20/04/2020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85A40F-021A-4911-888F-3501AE687C48}" type="slidenum">
              <a:rPr lang="en-GB" smtClean="0"/>
              <a:t>‹#›</a:t>
            </a:fld>
            <a:endParaRPr lang="en-GB"/>
          </a:p>
        </p:txBody>
      </p:sp>
    </p:spTree>
    <p:extLst>
      <p:ext uri="{BB962C8B-B14F-4D97-AF65-F5344CB8AC3E}">
        <p14:creationId xmlns:p14="http://schemas.microsoft.com/office/powerpoint/2010/main" val="2341573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D49BAC1-481D-4C33-AC83-174004798940}" type="datetimeFigureOut">
              <a:rPr lang="en-GB" smtClean="0"/>
              <a:t>20/04/2020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385A40F-021A-4911-888F-3501AE687C48}" type="slidenum">
              <a:rPr lang="en-GB" smtClean="0"/>
              <a:t>‹#›</a:t>
            </a:fld>
            <a:endParaRPr lang="en-GB"/>
          </a:p>
        </p:txBody>
      </p:sp>
    </p:spTree>
    <p:extLst>
      <p:ext uri="{BB962C8B-B14F-4D97-AF65-F5344CB8AC3E}">
        <p14:creationId xmlns:p14="http://schemas.microsoft.com/office/powerpoint/2010/main" val="85143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9BAC1-481D-4C33-AC83-174004798940}" type="datetimeFigureOut">
              <a:rPr lang="en-GB" smtClean="0"/>
              <a:t>20/04/2020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385A40F-021A-4911-888F-3501AE687C48}" type="slidenum">
              <a:rPr lang="en-GB" smtClean="0"/>
              <a:t>‹#›</a:t>
            </a:fld>
            <a:endParaRPr lang="en-GB"/>
          </a:p>
        </p:txBody>
      </p:sp>
    </p:spTree>
    <p:extLst>
      <p:ext uri="{BB962C8B-B14F-4D97-AF65-F5344CB8AC3E}">
        <p14:creationId xmlns:p14="http://schemas.microsoft.com/office/powerpoint/2010/main" val="276467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49BAC1-481D-4C33-AC83-174004798940}" type="datetimeFigureOut">
              <a:rPr lang="en-GB" smtClean="0"/>
              <a:t>20/04/2020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85A40F-021A-4911-888F-3501AE687C48}" type="slidenum">
              <a:rPr lang="en-GB" smtClean="0"/>
              <a:t>‹#›</a:t>
            </a:fld>
            <a:endParaRPr lang="en-GB"/>
          </a:p>
        </p:txBody>
      </p:sp>
    </p:spTree>
    <p:extLst>
      <p:ext uri="{BB962C8B-B14F-4D97-AF65-F5344CB8AC3E}">
        <p14:creationId xmlns:p14="http://schemas.microsoft.com/office/powerpoint/2010/main" val="4210893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49BAC1-481D-4C33-AC83-174004798940}" type="datetimeFigureOut">
              <a:rPr lang="en-GB" smtClean="0"/>
              <a:t>20/04/2020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85A40F-021A-4911-888F-3501AE687C48}" type="slidenum">
              <a:rPr lang="en-GB" smtClean="0"/>
              <a:t>‹#›</a:t>
            </a:fld>
            <a:endParaRPr lang="en-GB"/>
          </a:p>
        </p:txBody>
      </p:sp>
    </p:spTree>
    <p:extLst>
      <p:ext uri="{BB962C8B-B14F-4D97-AF65-F5344CB8AC3E}">
        <p14:creationId xmlns:p14="http://schemas.microsoft.com/office/powerpoint/2010/main" val="3124707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9BAC1-481D-4C33-AC83-174004798940}" type="datetimeFigureOut">
              <a:rPr lang="en-GB" smtClean="0"/>
              <a:t>20/04/2020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5A40F-021A-4911-888F-3501AE687C48}" type="slidenum">
              <a:rPr lang="en-GB" smtClean="0"/>
              <a:t>‹#›</a:t>
            </a:fld>
            <a:endParaRPr lang="en-GB"/>
          </a:p>
        </p:txBody>
      </p:sp>
    </p:spTree>
    <p:extLst>
      <p:ext uri="{BB962C8B-B14F-4D97-AF65-F5344CB8AC3E}">
        <p14:creationId xmlns:p14="http://schemas.microsoft.com/office/powerpoint/2010/main" val="3800997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T7j0V1AHvBU" TargetMode="Externa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www.youtube.com/watch?v=64qMWtLgCtY"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www.artrenewal.org/pages/artwork.php?artworkid=228&amp;size=large"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www.artrenewal.org/pages/artwork.php?artworkid=228&amp;size=large"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1179" y="0"/>
            <a:ext cx="499589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a:xfrm>
            <a:off x="238326" y="304800"/>
            <a:ext cx="3800274" cy="6248400"/>
          </a:xfrm>
        </p:spPr>
        <p:txBody>
          <a:bodyPr/>
          <a:lstStyle/>
          <a:p>
            <a:pPr algn="l"/>
            <a:r>
              <a:rPr lang="en-GB" b="1" dirty="0"/>
              <a:t>Learning objective: </a:t>
            </a:r>
            <a:endParaRPr lang="en-GB" dirty="0"/>
          </a:p>
          <a:p>
            <a:pPr algn="l"/>
            <a:r>
              <a:rPr lang="en-GB" dirty="0"/>
              <a:t>to understand how Keats uses the conventions and language of the ballad form in his poem ‘La Belle Dame Sans </a:t>
            </a:r>
            <a:r>
              <a:rPr lang="en-GB" dirty="0" err="1"/>
              <a:t>Merci</a:t>
            </a:r>
            <a:r>
              <a:rPr lang="en-GB" dirty="0"/>
              <a:t>’.</a:t>
            </a:r>
          </a:p>
        </p:txBody>
      </p:sp>
    </p:spTree>
    <p:extLst>
      <p:ext uri="{BB962C8B-B14F-4D97-AF65-F5344CB8AC3E}">
        <p14:creationId xmlns:p14="http://schemas.microsoft.com/office/powerpoint/2010/main" val="1860682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8326" y="304800"/>
            <a:ext cx="5095674" cy="6248400"/>
          </a:xfrm>
        </p:spPr>
        <p:txBody>
          <a:bodyPr>
            <a:normAutofit lnSpcReduction="10000"/>
          </a:bodyPr>
          <a:lstStyle/>
          <a:p>
            <a:pPr algn="l"/>
            <a:r>
              <a:rPr lang="en-GB" sz="2000" dirty="0">
                <a:solidFill>
                  <a:schemeClr val="tx1"/>
                </a:solidFill>
              </a:rPr>
              <a:t>Learning objective: </a:t>
            </a:r>
          </a:p>
          <a:p>
            <a:pPr algn="l"/>
            <a:r>
              <a:rPr lang="en-GB" sz="2000" dirty="0">
                <a:solidFill>
                  <a:schemeClr val="tx1"/>
                </a:solidFill>
              </a:rPr>
              <a:t>to understand how Keats uses the conventions and language of the ballad form in his poem ‘La Belle Dame Sans </a:t>
            </a:r>
            <a:r>
              <a:rPr lang="en-GB" sz="2000" dirty="0" err="1">
                <a:solidFill>
                  <a:schemeClr val="tx1"/>
                </a:solidFill>
              </a:rPr>
              <a:t>Merci</a:t>
            </a:r>
            <a:r>
              <a:rPr lang="en-GB" sz="2000" dirty="0">
                <a:solidFill>
                  <a:schemeClr val="tx1"/>
                </a:solidFill>
              </a:rPr>
              <a:t>’.</a:t>
            </a:r>
          </a:p>
          <a:p>
            <a:pPr algn="l"/>
            <a:endParaRPr lang="en-GB" sz="2000" dirty="0">
              <a:solidFill>
                <a:schemeClr val="tx1"/>
              </a:solidFill>
            </a:endParaRPr>
          </a:p>
          <a:p>
            <a:pPr algn="l"/>
            <a:r>
              <a:rPr lang="en-GB" sz="2400" dirty="0">
                <a:solidFill>
                  <a:schemeClr val="tx1"/>
                </a:solidFill>
              </a:rPr>
              <a:t>Introduction: Context: Make notes on a word document from the following: </a:t>
            </a:r>
          </a:p>
          <a:p>
            <a:pPr algn="l"/>
            <a:r>
              <a:rPr lang="en-GB" sz="2400" dirty="0">
                <a:solidFill>
                  <a:schemeClr val="tx1"/>
                </a:solidFill>
              </a:rPr>
              <a:t>The Medieval tradition of the ballad genre. </a:t>
            </a:r>
          </a:p>
          <a:p>
            <a:pPr algn="l"/>
            <a:endParaRPr lang="en-GB" sz="2400" dirty="0">
              <a:solidFill>
                <a:schemeClr val="tx1"/>
              </a:solidFill>
            </a:endParaRPr>
          </a:p>
          <a:p>
            <a:pPr algn="l"/>
            <a:r>
              <a:rPr lang="en-GB" sz="2400" dirty="0">
                <a:solidFill>
                  <a:schemeClr val="tx1"/>
                </a:solidFill>
              </a:rPr>
              <a:t>Ballads have their roots within the world of Medieval literature and were intended to be sung. The narratives often came from folklore origins and so it is not surprising that Keats focuses on the Medieval, chivalric world of knights and damsels.</a:t>
            </a:r>
          </a:p>
          <a:p>
            <a:pPr algn="l"/>
            <a:endParaRPr lang="en-GB" sz="2000"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395" y="-54560"/>
            <a:ext cx="3473605" cy="691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1007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09364"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ubtitle 1"/>
          <p:cNvSpPr>
            <a:spLocks noGrp="1"/>
          </p:cNvSpPr>
          <p:nvPr>
            <p:ph type="subTitle" idx="1"/>
          </p:nvPr>
        </p:nvSpPr>
        <p:spPr>
          <a:xfrm>
            <a:off x="304800" y="4038600"/>
            <a:ext cx="8305800" cy="2362200"/>
          </a:xfrm>
          <a:solidFill>
            <a:schemeClr val="bg2"/>
          </a:solidFill>
        </p:spPr>
        <p:txBody>
          <a:bodyPr>
            <a:normAutofit/>
          </a:bodyPr>
          <a:lstStyle/>
          <a:p>
            <a:pPr algn="l"/>
            <a:r>
              <a:rPr lang="en-GB" dirty="0">
                <a:solidFill>
                  <a:schemeClr val="tx1"/>
                </a:solidFill>
              </a:rPr>
              <a:t>Add your answers to your word document: </a:t>
            </a:r>
          </a:p>
          <a:p>
            <a:pPr algn="l"/>
            <a:r>
              <a:rPr lang="en-GB" dirty="0">
                <a:solidFill>
                  <a:schemeClr val="tx1"/>
                </a:solidFill>
              </a:rPr>
              <a:t>Have you read a ballad before?</a:t>
            </a:r>
          </a:p>
          <a:p>
            <a:pPr algn="l"/>
            <a:r>
              <a:rPr lang="en-GB" dirty="0">
                <a:solidFill>
                  <a:schemeClr val="tx1"/>
                </a:solidFill>
              </a:rPr>
              <a:t>What do you think the stylistic conventions of a ballad are? </a:t>
            </a:r>
          </a:p>
        </p:txBody>
      </p:sp>
    </p:spTree>
    <p:extLst>
      <p:ext uri="{BB962C8B-B14F-4D97-AF65-F5344CB8AC3E}">
        <p14:creationId xmlns:p14="http://schemas.microsoft.com/office/powerpoint/2010/main" val="3341053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0"/>
            <a:ext cx="3657600" cy="6858000"/>
          </a:xfrm>
          <a:solidFill>
            <a:schemeClr val="bg2"/>
          </a:solidFill>
        </p:spPr>
        <p:txBody>
          <a:bodyPr>
            <a:normAutofit fontScale="77500" lnSpcReduction="20000"/>
          </a:bodyPr>
          <a:lstStyle/>
          <a:p>
            <a:pPr algn="l"/>
            <a:r>
              <a:rPr lang="en-GB" dirty="0">
                <a:solidFill>
                  <a:schemeClr val="tx1"/>
                </a:solidFill>
              </a:rPr>
              <a:t>Common stylistic conventions of the ballad: </a:t>
            </a:r>
          </a:p>
          <a:p>
            <a:pPr marL="457200" indent="-457200" algn="l">
              <a:buFont typeface="Arial" pitchFamily="34" charset="0"/>
              <a:buChar char="•"/>
            </a:pPr>
            <a:r>
              <a:rPr lang="en-GB" dirty="0">
                <a:solidFill>
                  <a:schemeClr val="tx1"/>
                </a:solidFill>
              </a:rPr>
              <a:t>Compelling story</a:t>
            </a:r>
          </a:p>
          <a:p>
            <a:pPr marL="457200" indent="-457200" algn="l">
              <a:buFont typeface="Arial" pitchFamily="34" charset="0"/>
              <a:buChar char="•"/>
            </a:pPr>
            <a:r>
              <a:rPr lang="en-GB" dirty="0">
                <a:solidFill>
                  <a:schemeClr val="tx1"/>
                </a:solidFill>
              </a:rPr>
              <a:t>anonymous protagonists</a:t>
            </a:r>
          </a:p>
          <a:p>
            <a:pPr marL="457200" indent="-457200" algn="l">
              <a:buFont typeface="Arial" pitchFamily="34" charset="0"/>
              <a:buChar char="•"/>
            </a:pPr>
            <a:r>
              <a:rPr lang="en-GB" dirty="0">
                <a:solidFill>
                  <a:schemeClr val="tx1"/>
                </a:solidFill>
              </a:rPr>
              <a:t>quatrain verse form</a:t>
            </a:r>
          </a:p>
          <a:p>
            <a:pPr marL="457200" indent="-457200" algn="l">
              <a:buFont typeface="Arial" pitchFamily="34" charset="0"/>
              <a:buChar char="•"/>
            </a:pPr>
            <a:r>
              <a:rPr lang="en-GB" dirty="0">
                <a:solidFill>
                  <a:schemeClr val="tx1"/>
                </a:solidFill>
              </a:rPr>
              <a:t>repetitive refrain</a:t>
            </a:r>
          </a:p>
          <a:p>
            <a:pPr marL="457200" indent="-457200" algn="l">
              <a:buFont typeface="Arial" pitchFamily="34" charset="0"/>
              <a:buChar char="•"/>
            </a:pPr>
            <a:r>
              <a:rPr lang="en-GB" dirty="0">
                <a:solidFill>
                  <a:schemeClr val="tx1"/>
                </a:solidFill>
              </a:rPr>
              <a:t>simple rhyme scheme</a:t>
            </a:r>
          </a:p>
          <a:p>
            <a:pPr marL="457200" indent="-457200" algn="l">
              <a:buFont typeface="Arial" pitchFamily="34" charset="0"/>
              <a:buChar char="•"/>
            </a:pPr>
            <a:r>
              <a:rPr lang="en-GB" dirty="0">
                <a:solidFill>
                  <a:schemeClr val="tx1"/>
                </a:solidFill>
              </a:rPr>
              <a:t>song-like rhythm</a:t>
            </a:r>
          </a:p>
          <a:p>
            <a:pPr marL="457200" indent="-457200" algn="l">
              <a:buFont typeface="Arial" pitchFamily="34" charset="0"/>
              <a:buChar char="•"/>
            </a:pPr>
            <a:r>
              <a:rPr lang="en-GB" dirty="0">
                <a:solidFill>
                  <a:schemeClr val="tx1"/>
                </a:solidFill>
              </a:rPr>
              <a:t>archaic language</a:t>
            </a:r>
          </a:p>
          <a:p>
            <a:pPr marL="457200" indent="-457200" algn="l">
              <a:buFont typeface="Arial" pitchFamily="34" charset="0"/>
              <a:buChar char="•"/>
            </a:pPr>
            <a:r>
              <a:rPr lang="en-GB" dirty="0">
                <a:solidFill>
                  <a:schemeClr val="tx1"/>
                </a:solidFill>
              </a:rPr>
              <a:t>few descriptive details.</a:t>
            </a:r>
          </a:p>
          <a:p>
            <a:pPr marL="457200" indent="-457200" algn="l">
              <a:buFont typeface="Arial" pitchFamily="34" charset="0"/>
              <a:buChar char="•"/>
            </a:pPr>
            <a:endParaRPr lang="en-GB" dirty="0">
              <a:solidFill>
                <a:schemeClr val="tx1"/>
              </a:solidFill>
            </a:endParaRPr>
          </a:p>
          <a:p>
            <a:pPr marL="457200" indent="-457200" algn="l">
              <a:buFont typeface="Arial" pitchFamily="34" charset="0"/>
              <a:buChar char="•"/>
            </a:pPr>
            <a:r>
              <a:rPr lang="en-GB" dirty="0">
                <a:solidFill>
                  <a:schemeClr val="tx1"/>
                </a:solidFill>
              </a:rPr>
              <a:t>Google anything you don’t understand or ask me! Write the conventions, with definitions, on your word document.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69792"/>
            <a:ext cx="5334000" cy="6643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8004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145" y="76200"/>
            <a:ext cx="571500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ubtitle 1"/>
          <p:cNvSpPr>
            <a:spLocks noGrp="1"/>
          </p:cNvSpPr>
          <p:nvPr>
            <p:ph type="subTitle" idx="1"/>
          </p:nvPr>
        </p:nvSpPr>
        <p:spPr>
          <a:xfrm>
            <a:off x="0" y="0"/>
            <a:ext cx="3657600" cy="6858000"/>
          </a:xfrm>
          <a:solidFill>
            <a:schemeClr val="bg2"/>
          </a:solidFill>
        </p:spPr>
        <p:txBody>
          <a:bodyPr>
            <a:normAutofit/>
          </a:bodyPr>
          <a:lstStyle/>
          <a:p>
            <a:pPr algn="l"/>
            <a:r>
              <a:rPr lang="en-GB" dirty="0">
                <a:solidFill>
                  <a:schemeClr val="tx1"/>
                </a:solidFill>
              </a:rPr>
              <a:t>What do you know about the world of courtly romance and the chivalric tradition? Watch the videos below. </a:t>
            </a:r>
          </a:p>
          <a:p>
            <a:pPr algn="l"/>
            <a:r>
              <a:rPr lang="en-GB" dirty="0">
                <a:solidFill>
                  <a:schemeClr val="tx1"/>
                </a:solidFill>
                <a:hlinkClick r:id="rId3"/>
              </a:rPr>
              <a:t>https://www.youtube.com/watch?v=T7j0V1AHvBU</a:t>
            </a:r>
            <a:endParaRPr lang="en-GB" dirty="0">
              <a:solidFill>
                <a:schemeClr val="tx1"/>
              </a:solidFill>
            </a:endParaRPr>
          </a:p>
          <a:p>
            <a:pPr algn="l"/>
            <a:endParaRPr lang="en-GB" dirty="0">
              <a:solidFill>
                <a:schemeClr val="tx1"/>
              </a:solidFill>
            </a:endParaRPr>
          </a:p>
          <a:p>
            <a:pPr algn="l"/>
            <a:r>
              <a:rPr lang="en-GB" dirty="0">
                <a:solidFill>
                  <a:schemeClr val="tx1"/>
                </a:solidFill>
                <a:hlinkClick r:id="rId4"/>
              </a:rPr>
              <a:t>https://www.youtube.com/watch?v=64qMWtLgCtY</a:t>
            </a:r>
            <a:endParaRPr lang="en-GB" dirty="0">
              <a:solidFill>
                <a:schemeClr val="tx1"/>
              </a:solidFill>
            </a:endParaRPr>
          </a:p>
          <a:p>
            <a:pPr algn="l"/>
            <a:endParaRPr lang="en-GB" dirty="0">
              <a:solidFill>
                <a:schemeClr val="tx1"/>
              </a:solidFill>
            </a:endParaRPr>
          </a:p>
        </p:txBody>
      </p:sp>
    </p:spTree>
    <p:extLst>
      <p:ext uri="{BB962C8B-B14F-4D97-AF65-F5344CB8AC3E}">
        <p14:creationId xmlns:p14="http://schemas.microsoft.com/office/powerpoint/2010/main" val="1670637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4691" y="1600200"/>
            <a:ext cx="9019309" cy="5105400"/>
          </a:xfrm>
          <a:solidFill>
            <a:schemeClr val="bg2"/>
          </a:solidFill>
        </p:spPr>
        <p:txBody>
          <a:bodyPr>
            <a:normAutofit/>
          </a:bodyPr>
          <a:lstStyle/>
          <a:p>
            <a:pPr algn="l"/>
            <a:r>
              <a:rPr lang="en-GB" dirty="0">
                <a:solidFill>
                  <a:schemeClr val="tx1"/>
                </a:solidFill>
              </a:rPr>
              <a:t>The pictures on all the slides are some paintings of the Pre-Raphaelite Brotherhood, who were preoccupied with medievalism. Many of their works derived from Arthurian legend (e.g. the Lady of </a:t>
            </a:r>
            <a:r>
              <a:rPr lang="en-GB" dirty="0" err="1">
                <a:solidFill>
                  <a:schemeClr val="tx1"/>
                </a:solidFill>
              </a:rPr>
              <a:t>Shalott</a:t>
            </a:r>
            <a:r>
              <a:rPr lang="en-GB" dirty="0">
                <a:solidFill>
                  <a:schemeClr val="tx1"/>
                </a:solidFill>
              </a:rPr>
              <a:t>) and the artist Frank </a:t>
            </a:r>
            <a:r>
              <a:rPr lang="en-GB" dirty="0" err="1">
                <a:solidFill>
                  <a:schemeClr val="tx1"/>
                </a:solidFill>
              </a:rPr>
              <a:t>Dicksee</a:t>
            </a:r>
            <a:r>
              <a:rPr lang="en-GB" dirty="0">
                <a:solidFill>
                  <a:schemeClr val="tx1"/>
                </a:solidFill>
              </a:rPr>
              <a:t> portrayed La Belle Dame Sans </a:t>
            </a:r>
            <a:r>
              <a:rPr lang="en-GB" dirty="0" err="1">
                <a:solidFill>
                  <a:schemeClr val="tx1"/>
                </a:solidFill>
              </a:rPr>
              <a:t>Merci</a:t>
            </a:r>
            <a:r>
              <a:rPr lang="en-GB" dirty="0">
                <a:solidFill>
                  <a:schemeClr val="tx1"/>
                </a:solidFill>
              </a:rPr>
              <a:t> herself. </a:t>
            </a:r>
          </a:p>
          <a:p>
            <a:pPr algn="l"/>
            <a:r>
              <a:rPr lang="en-GB" dirty="0">
                <a:solidFill>
                  <a:schemeClr val="tx1"/>
                </a:solidFill>
              </a:rPr>
              <a:t>Click on the link above. Why does </a:t>
            </a:r>
            <a:r>
              <a:rPr lang="en-GB" dirty="0" err="1">
                <a:solidFill>
                  <a:schemeClr val="tx1"/>
                </a:solidFill>
              </a:rPr>
              <a:t>Dicksee</a:t>
            </a:r>
            <a:r>
              <a:rPr lang="en-GB" dirty="0">
                <a:solidFill>
                  <a:schemeClr val="tx1"/>
                </a:solidFill>
              </a:rPr>
              <a:t> depict the Belle Dame wearing red? Write your thoughts on your word document. </a:t>
            </a:r>
          </a:p>
        </p:txBody>
      </p:sp>
      <p:sp>
        <p:nvSpPr>
          <p:cNvPr id="3" name="Rectangle 2"/>
          <p:cNvSpPr/>
          <p:nvPr/>
        </p:nvSpPr>
        <p:spPr>
          <a:xfrm>
            <a:off x="838200" y="152400"/>
            <a:ext cx="7723909" cy="1477328"/>
          </a:xfrm>
          <a:prstGeom prst="rect">
            <a:avLst/>
          </a:prstGeom>
        </p:spPr>
        <p:txBody>
          <a:bodyPr wrap="square">
            <a:spAutoFit/>
          </a:bodyPr>
          <a:lstStyle/>
          <a:p>
            <a:r>
              <a:rPr lang="en-GB" dirty="0"/>
              <a:t>Link to Pre-Raphaelite artist Frank </a:t>
            </a:r>
            <a:r>
              <a:rPr lang="en-GB" dirty="0" err="1"/>
              <a:t>Dicksee’s</a:t>
            </a:r>
            <a:r>
              <a:rPr lang="en-GB" dirty="0"/>
              <a:t> painting of La Belle Dame Sans </a:t>
            </a:r>
            <a:r>
              <a:rPr lang="en-GB" dirty="0" err="1"/>
              <a:t>Merci</a:t>
            </a:r>
            <a:r>
              <a:rPr lang="en-GB" dirty="0"/>
              <a:t>:</a:t>
            </a:r>
          </a:p>
          <a:p>
            <a:endParaRPr lang="en-GB" dirty="0"/>
          </a:p>
          <a:p>
            <a:r>
              <a:rPr lang="en-GB" dirty="0">
                <a:hlinkClick r:id="rId2"/>
              </a:rPr>
              <a:t>http://www.artrenewal.org/pages/artwork.php?artworkid=228&amp;size=large</a:t>
            </a:r>
            <a:endParaRPr lang="en-GB" dirty="0"/>
          </a:p>
          <a:p>
            <a:endParaRPr lang="en-GB" dirty="0"/>
          </a:p>
        </p:txBody>
      </p:sp>
    </p:spTree>
    <p:extLst>
      <p:ext uri="{BB962C8B-B14F-4D97-AF65-F5344CB8AC3E}">
        <p14:creationId xmlns:p14="http://schemas.microsoft.com/office/powerpoint/2010/main" val="1333247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4691" y="1600200"/>
            <a:ext cx="9019309" cy="5105400"/>
          </a:xfrm>
          <a:solidFill>
            <a:schemeClr val="bg2"/>
          </a:solidFill>
        </p:spPr>
        <p:txBody>
          <a:bodyPr>
            <a:normAutofit/>
          </a:bodyPr>
          <a:lstStyle/>
          <a:p>
            <a:pPr algn="l"/>
            <a:r>
              <a:rPr lang="en-GB" dirty="0" err="1">
                <a:solidFill>
                  <a:schemeClr val="tx1"/>
                </a:solidFill>
              </a:rPr>
              <a:t>Dicksee’s</a:t>
            </a:r>
            <a:r>
              <a:rPr lang="en-GB" dirty="0">
                <a:solidFill>
                  <a:schemeClr val="tx1"/>
                </a:solidFill>
              </a:rPr>
              <a:t> painting evokes connotations of a ‘scarlet woman’, femme fatale, etc.</a:t>
            </a:r>
          </a:p>
          <a:p>
            <a:pPr algn="l"/>
            <a:endParaRPr lang="en-GB" dirty="0">
              <a:solidFill>
                <a:schemeClr val="tx1"/>
              </a:solidFill>
            </a:endParaRPr>
          </a:p>
          <a:p>
            <a:pPr algn="l"/>
            <a:r>
              <a:rPr lang="en-GB" dirty="0">
                <a:solidFill>
                  <a:schemeClr val="tx1"/>
                </a:solidFill>
              </a:rPr>
              <a:t>What is a ‘</a:t>
            </a:r>
            <a:r>
              <a:rPr lang="en-GB" dirty="0" err="1">
                <a:solidFill>
                  <a:schemeClr val="tx1"/>
                </a:solidFill>
              </a:rPr>
              <a:t>scarlett</a:t>
            </a:r>
            <a:r>
              <a:rPr lang="en-GB" dirty="0">
                <a:solidFill>
                  <a:schemeClr val="tx1"/>
                </a:solidFill>
              </a:rPr>
              <a:t> woman’ and a ‘femme fatale’?</a:t>
            </a:r>
          </a:p>
          <a:p>
            <a:pPr algn="l"/>
            <a:r>
              <a:rPr lang="en-GB" dirty="0">
                <a:solidFill>
                  <a:schemeClr val="tx1"/>
                </a:solidFill>
              </a:rPr>
              <a:t>Write your definitions onto your word document. </a:t>
            </a:r>
          </a:p>
          <a:p>
            <a:pPr algn="l"/>
            <a:endParaRPr lang="en-GB" dirty="0">
              <a:solidFill>
                <a:schemeClr val="tx1"/>
              </a:solidFill>
            </a:endParaRPr>
          </a:p>
          <a:p>
            <a:pPr algn="l"/>
            <a:endParaRPr lang="en-GB" dirty="0">
              <a:solidFill>
                <a:schemeClr val="tx1"/>
              </a:solidFill>
            </a:endParaRPr>
          </a:p>
          <a:p>
            <a:pPr algn="l"/>
            <a:endParaRPr lang="en-GB" dirty="0">
              <a:solidFill>
                <a:schemeClr val="tx1"/>
              </a:solidFill>
            </a:endParaRPr>
          </a:p>
        </p:txBody>
      </p:sp>
      <p:sp>
        <p:nvSpPr>
          <p:cNvPr id="3" name="Rectangle 2"/>
          <p:cNvSpPr/>
          <p:nvPr/>
        </p:nvSpPr>
        <p:spPr>
          <a:xfrm>
            <a:off x="838200" y="152400"/>
            <a:ext cx="7723909" cy="1477328"/>
          </a:xfrm>
          <a:prstGeom prst="rect">
            <a:avLst/>
          </a:prstGeom>
        </p:spPr>
        <p:txBody>
          <a:bodyPr wrap="square">
            <a:spAutoFit/>
          </a:bodyPr>
          <a:lstStyle/>
          <a:p>
            <a:r>
              <a:rPr lang="en-GB" dirty="0"/>
              <a:t>Link to Pre-Raphaelite artist Frank </a:t>
            </a:r>
            <a:r>
              <a:rPr lang="en-GB" dirty="0" err="1"/>
              <a:t>Dicksee’s</a:t>
            </a:r>
            <a:r>
              <a:rPr lang="en-GB" dirty="0"/>
              <a:t> painting of La Belle Dame Sans </a:t>
            </a:r>
            <a:r>
              <a:rPr lang="en-GB" dirty="0" err="1"/>
              <a:t>Merci</a:t>
            </a:r>
            <a:r>
              <a:rPr lang="en-GB" dirty="0"/>
              <a:t>:</a:t>
            </a:r>
          </a:p>
          <a:p>
            <a:endParaRPr lang="en-GB" dirty="0"/>
          </a:p>
          <a:p>
            <a:r>
              <a:rPr lang="en-GB" dirty="0">
                <a:hlinkClick r:id="rId2"/>
              </a:rPr>
              <a:t>http://www.artrenewal.org/pages/artwork.php?artworkid=228&amp;size=large</a:t>
            </a:r>
            <a:endParaRPr lang="en-GB" dirty="0"/>
          </a:p>
          <a:p>
            <a:endParaRPr lang="en-GB" dirty="0"/>
          </a:p>
        </p:txBody>
      </p:sp>
    </p:spTree>
    <p:extLst>
      <p:ext uri="{BB962C8B-B14F-4D97-AF65-F5344CB8AC3E}">
        <p14:creationId xmlns:p14="http://schemas.microsoft.com/office/powerpoint/2010/main" val="1952039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0"/>
            <a:ext cx="5181600" cy="6858000"/>
          </a:xfrm>
          <a:solidFill>
            <a:schemeClr val="bg2"/>
          </a:solidFill>
        </p:spPr>
        <p:txBody>
          <a:bodyPr>
            <a:normAutofit fontScale="77500" lnSpcReduction="20000"/>
          </a:bodyPr>
          <a:lstStyle/>
          <a:p>
            <a:pPr algn="l"/>
            <a:r>
              <a:rPr lang="en-GB" dirty="0">
                <a:solidFill>
                  <a:schemeClr val="tx1"/>
                </a:solidFill>
              </a:rPr>
              <a:t>Write notes (on your word document) on the following facts about Keats within the context of the poem.</a:t>
            </a:r>
          </a:p>
          <a:p>
            <a:pPr algn="l"/>
            <a:endParaRPr lang="en-GB" dirty="0">
              <a:solidFill>
                <a:schemeClr val="tx1"/>
              </a:solidFill>
            </a:endParaRPr>
          </a:p>
          <a:p>
            <a:pPr algn="l"/>
            <a:r>
              <a:rPr lang="en-GB" dirty="0">
                <a:solidFill>
                  <a:schemeClr val="tx1"/>
                </a:solidFill>
              </a:rPr>
              <a:t>•	Keats was part of the 19th-century Romantic Movement that reacted against 18th-century society’s new interest in science and focused more on nature and the imagination and emotions.</a:t>
            </a:r>
          </a:p>
          <a:p>
            <a:pPr algn="l"/>
            <a:r>
              <a:rPr lang="en-GB" dirty="0">
                <a:solidFill>
                  <a:schemeClr val="tx1"/>
                </a:solidFill>
              </a:rPr>
              <a:t>•	He composed this poem after an autumnal walk through Winchester in 1819, the year that marked the end of his poetic career: financial troubles were mounting in his personal life and he needed to turn to more lucrative work. </a:t>
            </a:r>
          </a:p>
          <a:p>
            <a:pPr algn="l"/>
            <a:r>
              <a:rPr lang="en-GB" dirty="0">
                <a:solidFill>
                  <a:schemeClr val="tx1"/>
                </a:solidFill>
              </a:rPr>
              <a:t>•	‘La Belle Dame Sans </a:t>
            </a:r>
            <a:r>
              <a:rPr lang="en-GB" dirty="0" err="1">
                <a:solidFill>
                  <a:schemeClr val="tx1"/>
                </a:solidFill>
              </a:rPr>
              <a:t>Merci</a:t>
            </a:r>
            <a:r>
              <a:rPr lang="en-GB" dirty="0">
                <a:solidFill>
                  <a:schemeClr val="tx1"/>
                </a:solidFill>
              </a:rPr>
              <a:t>’ was written when Keats was just 24. Less than two years later he died of tuberculosis. </a:t>
            </a:r>
          </a:p>
          <a:p>
            <a:pPr algn="l"/>
            <a:endParaRPr lang="en-GB" dirty="0">
              <a:solidFill>
                <a:schemeClr val="tx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3753"/>
            <a:ext cx="3962400" cy="6971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02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0"/>
            <a:ext cx="6324600" cy="6895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ubtitle 1"/>
          <p:cNvSpPr>
            <a:spLocks noGrp="1"/>
          </p:cNvSpPr>
          <p:nvPr>
            <p:ph type="subTitle" idx="1"/>
          </p:nvPr>
        </p:nvSpPr>
        <p:spPr>
          <a:xfrm>
            <a:off x="0" y="0"/>
            <a:ext cx="4953000" cy="6858000"/>
          </a:xfrm>
          <a:solidFill>
            <a:schemeClr val="bg2"/>
          </a:solidFill>
        </p:spPr>
        <p:txBody>
          <a:bodyPr>
            <a:normAutofit/>
          </a:bodyPr>
          <a:lstStyle/>
          <a:p>
            <a:pPr algn="l"/>
            <a:r>
              <a:rPr lang="en-GB" dirty="0">
                <a:solidFill>
                  <a:schemeClr val="tx1"/>
                </a:solidFill>
              </a:rPr>
              <a:t>Before reading:</a:t>
            </a:r>
          </a:p>
          <a:p>
            <a:pPr algn="l"/>
            <a:r>
              <a:rPr lang="en-GB" dirty="0">
                <a:solidFill>
                  <a:schemeClr val="tx1"/>
                </a:solidFill>
              </a:rPr>
              <a:t>Before the first reading of the poem, you should review and revise your knowledge and understanding of the ballad form. Make sure you know what a ballad is. </a:t>
            </a:r>
          </a:p>
          <a:p>
            <a:pPr algn="l"/>
            <a:endParaRPr lang="en-GB" dirty="0">
              <a:solidFill>
                <a:schemeClr val="tx1"/>
              </a:solidFill>
            </a:endParaRPr>
          </a:p>
          <a:p>
            <a:pPr algn="l"/>
            <a:r>
              <a:rPr lang="en-GB" dirty="0">
                <a:solidFill>
                  <a:schemeClr val="tx1"/>
                </a:solidFill>
              </a:rPr>
              <a:t>Look back at the conventions of a ballad and check you understand all the terminology. </a:t>
            </a:r>
          </a:p>
          <a:p>
            <a:pPr algn="l"/>
            <a:endParaRPr lang="en-GB" dirty="0">
              <a:solidFill>
                <a:schemeClr val="tx1"/>
              </a:solidFill>
            </a:endParaRPr>
          </a:p>
        </p:txBody>
      </p:sp>
    </p:spTree>
    <p:extLst>
      <p:ext uri="{BB962C8B-B14F-4D97-AF65-F5344CB8AC3E}">
        <p14:creationId xmlns:p14="http://schemas.microsoft.com/office/powerpoint/2010/main" val="256533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592</Words>
  <Application>Microsoft Office PowerPoint</Application>
  <PresentationFormat>On-screen Show (4:3)</PresentationFormat>
  <Paragraphs>49</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oveycowandco</dc:creator>
  <cp:lastModifiedBy>Toni-Louise Younger</cp:lastModifiedBy>
  <cp:revision>25</cp:revision>
  <dcterms:created xsi:type="dcterms:W3CDTF">2017-01-10T20:08:26Z</dcterms:created>
  <dcterms:modified xsi:type="dcterms:W3CDTF">2020-04-20T08:32:05Z</dcterms:modified>
</cp:coreProperties>
</file>