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61790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341373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740409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75632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045226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08901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09241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36913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260481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197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8222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2214445025"/>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xStyles>
    <p:titleStyle>
      <a:lvl1pPr algn="l" defTabSz="914400" rtl="0" eaLnBrk="1" latinLnBrk="0" hangingPunct="1">
        <a:lnSpc>
          <a:spcPct val="100000"/>
        </a:lnSpc>
        <a:spcBef>
          <a:spcPct val="0"/>
        </a:spcBef>
        <a:buNone/>
        <a:defRPr sz="5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2">
            <a:extLst>
              <a:ext uri="{FF2B5EF4-FFF2-40B4-BE49-F238E27FC236}">
                <a16:creationId xmlns:a16="http://schemas.microsoft.com/office/drawing/2014/main" id="{AD35AE2F-5E3A-49D9-8DE1-8A333BA40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4F17166-4366-4966-A55C-9F4DD9903677}"/>
              </a:ext>
            </a:extLst>
          </p:cNvPr>
          <p:cNvPicPr>
            <a:picLocks noChangeAspect="1"/>
          </p:cNvPicPr>
          <p:nvPr/>
        </p:nvPicPr>
        <p:blipFill rotWithShape="1">
          <a:blip r:embed="rId2">
            <a:alphaModFix amt="50000"/>
          </a:blip>
          <a:srcRect t="6908" r="-1" b="8800"/>
          <a:stretch/>
        </p:blipFill>
        <p:spPr>
          <a:xfrm>
            <a:off x="20" y="10"/>
            <a:ext cx="12188930" cy="6857990"/>
          </a:xfrm>
          <a:prstGeom prst="rect">
            <a:avLst/>
          </a:prstGeom>
        </p:spPr>
      </p:pic>
      <p:sp>
        <p:nvSpPr>
          <p:cNvPr id="2" name="Title 1">
            <a:extLst>
              <a:ext uri="{FF2B5EF4-FFF2-40B4-BE49-F238E27FC236}">
                <a16:creationId xmlns:a16="http://schemas.microsoft.com/office/drawing/2014/main" id="{ED0DA9A4-E698-42CF-BA00-F480083B033B}"/>
              </a:ext>
            </a:extLst>
          </p:cNvPr>
          <p:cNvSpPr>
            <a:spLocks noGrp="1"/>
          </p:cNvSpPr>
          <p:nvPr>
            <p:ph type="ctrTitle"/>
          </p:nvPr>
        </p:nvSpPr>
        <p:spPr>
          <a:xfrm>
            <a:off x="1524000" y="1122363"/>
            <a:ext cx="9144000" cy="3063240"/>
          </a:xfrm>
        </p:spPr>
        <p:txBody>
          <a:bodyPr>
            <a:normAutofit/>
          </a:bodyPr>
          <a:lstStyle/>
          <a:p>
            <a:pPr algn="ctr"/>
            <a:r>
              <a:rPr lang="en-GB"/>
              <a:t>KS3 DRAMA SKILLS TASKS</a:t>
            </a:r>
          </a:p>
        </p:txBody>
      </p:sp>
      <p:sp>
        <p:nvSpPr>
          <p:cNvPr id="3" name="Subtitle 2">
            <a:extLst>
              <a:ext uri="{FF2B5EF4-FFF2-40B4-BE49-F238E27FC236}">
                <a16:creationId xmlns:a16="http://schemas.microsoft.com/office/drawing/2014/main" id="{328D3B49-9A4F-4BAD-99F9-C2DCCD11BB89}"/>
              </a:ext>
            </a:extLst>
          </p:cNvPr>
          <p:cNvSpPr>
            <a:spLocks noGrp="1"/>
          </p:cNvSpPr>
          <p:nvPr>
            <p:ph type="subTitle" idx="1"/>
          </p:nvPr>
        </p:nvSpPr>
        <p:spPr>
          <a:xfrm>
            <a:off x="1524000" y="4599432"/>
            <a:ext cx="9144000" cy="1225296"/>
          </a:xfrm>
        </p:spPr>
        <p:txBody>
          <a:bodyPr>
            <a:normAutofit/>
          </a:bodyPr>
          <a:lstStyle/>
          <a:p>
            <a:pPr algn="ctr"/>
            <a:r>
              <a:rPr lang="en-GB" sz="5400" b="1" dirty="0"/>
              <a:t>#2</a:t>
            </a:r>
          </a:p>
        </p:txBody>
      </p:sp>
      <p:sp>
        <p:nvSpPr>
          <p:cNvPr id="29" name="Rectangle 6">
            <a:extLst>
              <a:ext uri="{FF2B5EF4-FFF2-40B4-BE49-F238E27FC236}">
                <a16:creationId xmlns:a16="http://schemas.microsoft.com/office/drawing/2014/main" id="{04D8AD8F-EF7F-481F-B99A-B85138970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41942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
            <a:extLst>
              <a:ext uri="{FF2B5EF4-FFF2-40B4-BE49-F238E27FC236}">
                <a16:creationId xmlns:a16="http://schemas.microsoft.com/office/drawing/2014/main" id="{79EB4626-023C-436D-9F57-9EB460809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902700 h 5416094"/>
              <a:gd name="connsiteX1" fmla="*/ 902700 w 10515600"/>
              <a:gd name="connsiteY1" fmla="*/ 0 h 5416094"/>
              <a:gd name="connsiteX2" fmla="*/ 1746919 w 10515600"/>
              <a:gd name="connsiteY2" fmla="*/ 0 h 5416094"/>
              <a:gd name="connsiteX3" fmla="*/ 2329833 w 10515600"/>
              <a:gd name="connsiteY3" fmla="*/ 0 h 5416094"/>
              <a:gd name="connsiteX4" fmla="*/ 2825644 w 10515600"/>
              <a:gd name="connsiteY4" fmla="*/ 0 h 5416094"/>
              <a:gd name="connsiteX5" fmla="*/ 3582762 w 10515600"/>
              <a:gd name="connsiteY5" fmla="*/ 0 h 5416094"/>
              <a:gd name="connsiteX6" fmla="*/ 4165675 w 10515600"/>
              <a:gd name="connsiteY6" fmla="*/ 0 h 5416094"/>
              <a:gd name="connsiteX7" fmla="*/ 5009894 w 10515600"/>
              <a:gd name="connsiteY7" fmla="*/ 0 h 5416094"/>
              <a:gd name="connsiteX8" fmla="*/ 5505706 w 10515600"/>
              <a:gd name="connsiteY8" fmla="*/ 0 h 5416094"/>
              <a:gd name="connsiteX9" fmla="*/ 6349925 w 10515600"/>
              <a:gd name="connsiteY9" fmla="*/ 0 h 5416094"/>
              <a:gd name="connsiteX10" fmla="*/ 6758634 w 10515600"/>
              <a:gd name="connsiteY10" fmla="*/ 0 h 5416094"/>
              <a:gd name="connsiteX11" fmla="*/ 7428650 w 10515600"/>
              <a:gd name="connsiteY11" fmla="*/ 0 h 5416094"/>
              <a:gd name="connsiteX12" fmla="*/ 8098665 w 10515600"/>
              <a:gd name="connsiteY12" fmla="*/ 0 h 5416094"/>
              <a:gd name="connsiteX13" fmla="*/ 8681579 w 10515600"/>
              <a:gd name="connsiteY13" fmla="*/ 0 h 5416094"/>
              <a:gd name="connsiteX14" fmla="*/ 9612900 w 10515600"/>
              <a:gd name="connsiteY14" fmla="*/ 0 h 5416094"/>
              <a:gd name="connsiteX15" fmla="*/ 10515600 w 10515600"/>
              <a:gd name="connsiteY15" fmla="*/ 902700 h 5416094"/>
              <a:gd name="connsiteX16" fmla="*/ 10515600 w 10515600"/>
              <a:gd name="connsiteY16" fmla="*/ 1504482 h 5416094"/>
              <a:gd name="connsiteX17" fmla="*/ 10515600 w 10515600"/>
              <a:gd name="connsiteY17" fmla="*/ 2178479 h 5416094"/>
              <a:gd name="connsiteX18" fmla="*/ 10515600 w 10515600"/>
              <a:gd name="connsiteY18" fmla="*/ 2780261 h 5416094"/>
              <a:gd name="connsiteX19" fmla="*/ 10515600 w 10515600"/>
              <a:gd name="connsiteY19" fmla="*/ 3273722 h 5416094"/>
              <a:gd name="connsiteX20" fmla="*/ 10515600 w 10515600"/>
              <a:gd name="connsiteY20" fmla="*/ 3803291 h 5416094"/>
              <a:gd name="connsiteX21" fmla="*/ 10515600 w 10515600"/>
              <a:gd name="connsiteY21" fmla="*/ 4513394 h 5416094"/>
              <a:gd name="connsiteX22" fmla="*/ 9612900 w 10515600"/>
              <a:gd name="connsiteY22" fmla="*/ 5416094 h 5416094"/>
              <a:gd name="connsiteX23" fmla="*/ 9117089 w 10515600"/>
              <a:gd name="connsiteY23" fmla="*/ 5416094 h 5416094"/>
              <a:gd name="connsiteX24" fmla="*/ 8708379 w 10515600"/>
              <a:gd name="connsiteY24" fmla="*/ 5416094 h 5416094"/>
              <a:gd name="connsiteX25" fmla="*/ 8299670 w 10515600"/>
              <a:gd name="connsiteY25" fmla="*/ 5416094 h 5416094"/>
              <a:gd name="connsiteX26" fmla="*/ 7629654 w 10515600"/>
              <a:gd name="connsiteY26" fmla="*/ 5416094 h 5416094"/>
              <a:gd name="connsiteX27" fmla="*/ 7133843 w 10515600"/>
              <a:gd name="connsiteY27" fmla="*/ 5416094 h 5416094"/>
              <a:gd name="connsiteX28" fmla="*/ 6376726 w 10515600"/>
              <a:gd name="connsiteY28" fmla="*/ 5416094 h 5416094"/>
              <a:gd name="connsiteX29" fmla="*/ 5880914 w 10515600"/>
              <a:gd name="connsiteY29" fmla="*/ 5416094 h 5416094"/>
              <a:gd name="connsiteX30" fmla="*/ 5123797 w 10515600"/>
              <a:gd name="connsiteY30" fmla="*/ 5416094 h 5416094"/>
              <a:gd name="connsiteX31" fmla="*/ 4715088 w 10515600"/>
              <a:gd name="connsiteY31" fmla="*/ 5416094 h 5416094"/>
              <a:gd name="connsiteX32" fmla="*/ 3957970 w 10515600"/>
              <a:gd name="connsiteY32" fmla="*/ 5416094 h 5416094"/>
              <a:gd name="connsiteX33" fmla="*/ 3462159 w 10515600"/>
              <a:gd name="connsiteY33" fmla="*/ 5416094 h 5416094"/>
              <a:gd name="connsiteX34" fmla="*/ 3053449 w 10515600"/>
              <a:gd name="connsiteY34" fmla="*/ 5416094 h 5416094"/>
              <a:gd name="connsiteX35" fmla="*/ 2557638 w 10515600"/>
              <a:gd name="connsiteY35" fmla="*/ 5416094 h 5416094"/>
              <a:gd name="connsiteX36" fmla="*/ 1800521 w 10515600"/>
              <a:gd name="connsiteY36" fmla="*/ 5416094 h 5416094"/>
              <a:gd name="connsiteX37" fmla="*/ 902700 w 10515600"/>
              <a:gd name="connsiteY37" fmla="*/ 5416094 h 5416094"/>
              <a:gd name="connsiteX38" fmla="*/ 0 w 10515600"/>
              <a:gd name="connsiteY38" fmla="*/ 4513394 h 5416094"/>
              <a:gd name="connsiteX39" fmla="*/ 0 w 10515600"/>
              <a:gd name="connsiteY39" fmla="*/ 3911612 h 5416094"/>
              <a:gd name="connsiteX40" fmla="*/ 0 w 10515600"/>
              <a:gd name="connsiteY40" fmla="*/ 3309829 h 5416094"/>
              <a:gd name="connsiteX41" fmla="*/ 0 w 10515600"/>
              <a:gd name="connsiteY41" fmla="*/ 2780261 h 5416094"/>
              <a:gd name="connsiteX42" fmla="*/ 0 w 10515600"/>
              <a:gd name="connsiteY42" fmla="*/ 2106265 h 5416094"/>
              <a:gd name="connsiteX43" fmla="*/ 0 w 10515600"/>
              <a:gd name="connsiteY43" fmla="*/ 1504482 h 5416094"/>
              <a:gd name="connsiteX44" fmla="*/ 0 w 10515600"/>
              <a:gd name="connsiteY44" fmla="*/ 90270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0515600" h="5416094" extrusionOk="0">
                <a:moveTo>
                  <a:pt x="0" y="902700"/>
                </a:moveTo>
                <a:cubicBezTo>
                  <a:pt x="-57306" y="368805"/>
                  <a:pt x="305054" y="37193"/>
                  <a:pt x="902700" y="0"/>
                </a:cubicBezTo>
                <a:cubicBezTo>
                  <a:pt x="1280419" y="-35006"/>
                  <a:pt x="1407743" y="-35339"/>
                  <a:pt x="1746919" y="0"/>
                </a:cubicBezTo>
                <a:cubicBezTo>
                  <a:pt x="2086095" y="35339"/>
                  <a:pt x="2146539" y="-12333"/>
                  <a:pt x="2329833" y="0"/>
                </a:cubicBezTo>
                <a:cubicBezTo>
                  <a:pt x="2513127" y="12333"/>
                  <a:pt x="2706706" y="12952"/>
                  <a:pt x="2825644" y="0"/>
                </a:cubicBezTo>
                <a:cubicBezTo>
                  <a:pt x="2944582" y="-12952"/>
                  <a:pt x="3420817" y="-27100"/>
                  <a:pt x="3582762" y="0"/>
                </a:cubicBezTo>
                <a:cubicBezTo>
                  <a:pt x="3744707" y="27100"/>
                  <a:pt x="4023584" y="-9167"/>
                  <a:pt x="4165675" y="0"/>
                </a:cubicBezTo>
                <a:cubicBezTo>
                  <a:pt x="4307766" y="9167"/>
                  <a:pt x="4770188" y="27031"/>
                  <a:pt x="5009894" y="0"/>
                </a:cubicBezTo>
                <a:cubicBezTo>
                  <a:pt x="5249600" y="-27031"/>
                  <a:pt x="5349881" y="-194"/>
                  <a:pt x="5505706" y="0"/>
                </a:cubicBezTo>
                <a:cubicBezTo>
                  <a:pt x="5661531" y="194"/>
                  <a:pt x="6129254" y="-29363"/>
                  <a:pt x="6349925" y="0"/>
                </a:cubicBezTo>
                <a:cubicBezTo>
                  <a:pt x="6570596" y="29363"/>
                  <a:pt x="6581199" y="-14617"/>
                  <a:pt x="6758634" y="0"/>
                </a:cubicBezTo>
                <a:cubicBezTo>
                  <a:pt x="6936069" y="14617"/>
                  <a:pt x="7246491" y="25675"/>
                  <a:pt x="7428650" y="0"/>
                </a:cubicBezTo>
                <a:cubicBezTo>
                  <a:pt x="7610809" y="-25675"/>
                  <a:pt x="7825190" y="-17078"/>
                  <a:pt x="8098665" y="0"/>
                </a:cubicBezTo>
                <a:cubicBezTo>
                  <a:pt x="8372141" y="17078"/>
                  <a:pt x="8559625" y="-21568"/>
                  <a:pt x="8681579" y="0"/>
                </a:cubicBezTo>
                <a:cubicBezTo>
                  <a:pt x="8803533" y="21568"/>
                  <a:pt x="9307226" y="-46066"/>
                  <a:pt x="9612900" y="0"/>
                </a:cubicBezTo>
                <a:cubicBezTo>
                  <a:pt x="10119954" y="-10560"/>
                  <a:pt x="10418674" y="366684"/>
                  <a:pt x="10515600" y="902700"/>
                </a:cubicBezTo>
                <a:cubicBezTo>
                  <a:pt x="10494548" y="1140809"/>
                  <a:pt x="10524881" y="1252168"/>
                  <a:pt x="10515600" y="1504482"/>
                </a:cubicBezTo>
                <a:cubicBezTo>
                  <a:pt x="10506319" y="1756796"/>
                  <a:pt x="10494309" y="1995078"/>
                  <a:pt x="10515600" y="2178479"/>
                </a:cubicBezTo>
                <a:cubicBezTo>
                  <a:pt x="10536891" y="2361880"/>
                  <a:pt x="10522845" y="2487483"/>
                  <a:pt x="10515600" y="2780261"/>
                </a:cubicBezTo>
                <a:cubicBezTo>
                  <a:pt x="10508355" y="3073039"/>
                  <a:pt x="10533694" y="3138252"/>
                  <a:pt x="10515600" y="3273722"/>
                </a:cubicBezTo>
                <a:cubicBezTo>
                  <a:pt x="10497506" y="3409192"/>
                  <a:pt x="10514952" y="3569910"/>
                  <a:pt x="10515600" y="3803291"/>
                </a:cubicBezTo>
                <a:cubicBezTo>
                  <a:pt x="10516248" y="4036672"/>
                  <a:pt x="10499126" y="4317688"/>
                  <a:pt x="10515600" y="4513394"/>
                </a:cubicBezTo>
                <a:cubicBezTo>
                  <a:pt x="10585499" y="4997151"/>
                  <a:pt x="10115437" y="5453981"/>
                  <a:pt x="9612900" y="5416094"/>
                </a:cubicBezTo>
                <a:cubicBezTo>
                  <a:pt x="9473271" y="5418358"/>
                  <a:pt x="9316384" y="5423764"/>
                  <a:pt x="9117089" y="5416094"/>
                </a:cubicBezTo>
                <a:cubicBezTo>
                  <a:pt x="8917794" y="5408424"/>
                  <a:pt x="8902141" y="5433256"/>
                  <a:pt x="8708379" y="5416094"/>
                </a:cubicBezTo>
                <a:cubicBezTo>
                  <a:pt x="8514617" y="5398933"/>
                  <a:pt x="8454700" y="5422387"/>
                  <a:pt x="8299670" y="5416094"/>
                </a:cubicBezTo>
                <a:cubicBezTo>
                  <a:pt x="8144640" y="5409801"/>
                  <a:pt x="7907022" y="5398388"/>
                  <a:pt x="7629654" y="5416094"/>
                </a:cubicBezTo>
                <a:cubicBezTo>
                  <a:pt x="7352286" y="5433800"/>
                  <a:pt x="7244777" y="5409877"/>
                  <a:pt x="7133843" y="5416094"/>
                </a:cubicBezTo>
                <a:cubicBezTo>
                  <a:pt x="7022909" y="5422311"/>
                  <a:pt x="6748865" y="5379753"/>
                  <a:pt x="6376726" y="5416094"/>
                </a:cubicBezTo>
                <a:cubicBezTo>
                  <a:pt x="6004587" y="5452435"/>
                  <a:pt x="5991442" y="5438860"/>
                  <a:pt x="5880914" y="5416094"/>
                </a:cubicBezTo>
                <a:cubicBezTo>
                  <a:pt x="5770386" y="5393328"/>
                  <a:pt x="5294303" y="5440618"/>
                  <a:pt x="5123797" y="5416094"/>
                </a:cubicBezTo>
                <a:cubicBezTo>
                  <a:pt x="4953291" y="5391570"/>
                  <a:pt x="4828705" y="5430421"/>
                  <a:pt x="4715088" y="5416094"/>
                </a:cubicBezTo>
                <a:cubicBezTo>
                  <a:pt x="4601471" y="5401767"/>
                  <a:pt x="4227806" y="5381491"/>
                  <a:pt x="3957970" y="5416094"/>
                </a:cubicBezTo>
                <a:cubicBezTo>
                  <a:pt x="3688134" y="5450697"/>
                  <a:pt x="3670638" y="5425309"/>
                  <a:pt x="3462159" y="5416094"/>
                </a:cubicBezTo>
                <a:cubicBezTo>
                  <a:pt x="3253680" y="5406879"/>
                  <a:pt x="3167443" y="5432031"/>
                  <a:pt x="3053449" y="5416094"/>
                </a:cubicBezTo>
                <a:cubicBezTo>
                  <a:pt x="2939455" y="5400158"/>
                  <a:pt x="2701485" y="5433995"/>
                  <a:pt x="2557638" y="5416094"/>
                </a:cubicBezTo>
                <a:cubicBezTo>
                  <a:pt x="2413791" y="5398193"/>
                  <a:pt x="2168647" y="5424510"/>
                  <a:pt x="1800521" y="5416094"/>
                </a:cubicBezTo>
                <a:cubicBezTo>
                  <a:pt x="1432395" y="5407678"/>
                  <a:pt x="1261364" y="5454497"/>
                  <a:pt x="902700" y="5416094"/>
                </a:cubicBezTo>
                <a:cubicBezTo>
                  <a:pt x="519468" y="5419760"/>
                  <a:pt x="63003" y="5077223"/>
                  <a:pt x="0" y="4513394"/>
                </a:cubicBezTo>
                <a:cubicBezTo>
                  <a:pt x="-20265" y="4243495"/>
                  <a:pt x="27650" y="4053844"/>
                  <a:pt x="0" y="3911612"/>
                </a:cubicBezTo>
                <a:cubicBezTo>
                  <a:pt x="-27650" y="3769380"/>
                  <a:pt x="24988" y="3469350"/>
                  <a:pt x="0" y="3309829"/>
                </a:cubicBezTo>
                <a:cubicBezTo>
                  <a:pt x="-24988" y="3150308"/>
                  <a:pt x="-16973" y="2933511"/>
                  <a:pt x="0" y="2780261"/>
                </a:cubicBezTo>
                <a:cubicBezTo>
                  <a:pt x="16973" y="2627011"/>
                  <a:pt x="-11552" y="2315258"/>
                  <a:pt x="0" y="2106265"/>
                </a:cubicBezTo>
                <a:cubicBezTo>
                  <a:pt x="11552" y="1897272"/>
                  <a:pt x="-9167" y="1726905"/>
                  <a:pt x="0" y="1504482"/>
                </a:cubicBezTo>
                <a:cubicBezTo>
                  <a:pt x="9167" y="1282059"/>
                  <a:pt x="10972" y="1160784"/>
                  <a:pt x="0" y="902700"/>
                </a:cubicBezTo>
                <a:close/>
              </a:path>
            </a:pathLst>
          </a:custGeom>
          <a:noFill/>
          <a:ln w="60325" cap="rnd">
            <a:solidFill>
              <a:schemeClr val="tx1"/>
            </a:solidFill>
            <a:round/>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779283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rgbClr val="C34D8F"/>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5ADB1ECF-0309-4609-9E6B-E18368EC43D0}"/>
              </a:ext>
            </a:extLst>
          </p:cNvPr>
          <p:cNvSpPr>
            <a:spLocks noGrp="1"/>
          </p:cNvSpPr>
          <p:nvPr>
            <p:ph type="title"/>
          </p:nvPr>
        </p:nvSpPr>
        <p:spPr>
          <a:xfrm>
            <a:off x="838200" y="401221"/>
            <a:ext cx="10515600" cy="1348065"/>
          </a:xfrm>
        </p:spPr>
        <p:txBody>
          <a:bodyPr>
            <a:normAutofit/>
          </a:bodyPr>
          <a:lstStyle/>
          <a:p>
            <a:r>
              <a:rPr lang="en-GB" sz="6800" dirty="0">
                <a:solidFill>
                  <a:schemeClr val="bg1"/>
                </a:solidFill>
              </a:rPr>
              <a:t>SKILLS TASK 2</a:t>
            </a:r>
          </a:p>
        </p:txBody>
      </p:sp>
      <p:sp>
        <p:nvSpPr>
          <p:cNvPr id="3" name="Content Placeholder 2">
            <a:extLst>
              <a:ext uri="{FF2B5EF4-FFF2-40B4-BE49-F238E27FC236}">
                <a16:creationId xmlns:a16="http://schemas.microsoft.com/office/drawing/2014/main" id="{3BAB1D15-ECCB-418A-B67D-8BD601AF40D1}"/>
              </a:ext>
            </a:extLst>
          </p:cNvPr>
          <p:cNvSpPr>
            <a:spLocks noGrp="1"/>
          </p:cNvSpPr>
          <p:nvPr>
            <p:ph idx="1"/>
          </p:nvPr>
        </p:nvSpPr>
        <p:spPr>
          <a:xfrm>
            <a:off x="836676" y="2347414"/>
            <a:ext cx="10515600" cy="4500880"/>
          </a:xfrm>
        </p:spPr>
        <p:txBody>
          <a:bodyPr>
            <a:normAutofit fontScale="92500" lnSpcReduction="20000"/>
          </a:bodyPr>
          <a:lstStyle/>
          <a:p>
            <a:pPr marL="0" indent="0">
              <a:buNone/>
            </a:pPr>
            <a:r>
              <a:rPr lang="en-GB" sz="4000" b="1" u="sng" dirty="0"/>
              <a:t>Create a presentation that explains at least 5 drama explorative strategies.</a:t>
            </a:r>
          </a:p>
          <a:p>
            <a:pPr marL="0" indent="0">
              <a:buNone/>
            </a:pPr>
            <a:endParaRPr lang="en-GB" sz="4000" b="1" u="sng" dirty="0"/>
          </a:p>
          <a:p>
            <a:pPr marL="0" indent="0">
              <a:buNone/>
            </a:pPr>
            <a:r>
              <a:rPr lang="en-GB" sz="4000" b="1" u="sng" dirty="0"/>
              <a:t>As a challenge- </a:t>
            </a:r>
            <a:r>
              <a:rPr lang="en-GB" sz="4000" b="1" dirty="0"/>
              <a:t>Embed videos into your presentation that shows the strategies being used. You can film yourself doing the techniques or search examples up on YouTube. Submit all work into the Assignment on TEAMS- Not via email.</a:t>
            </a:r>
          </a:p>
          <a:p>
            <a:pPr marL="0" indent="0">
              <a:buNone/>
            </a:pPr>
            <a:endParaRPr lang="en-GB" sz="4000" b="1" dirty="0"/>
          </a:p>
          <a:p>
            <a:pPr marL="0" indent="0">
              <a:buNone/>
            </a:pPr>
            <a:r>
              <a:rPr lang="en-GB" sz="4000" b="1" u="sng" dirty="0"/>
              <a:t>See next slide for information about drama strategies. </a:t>
            </a:r>
          </a:p>
        </p:txBody>
      </p:sp>
    </p:spTree>
    <p:extLst>
      <p:ext uri="{BB962C8B-B14F-4D97-AF65-F5344CB8AC3E}">
        <p14:creationId xmlns:p14="http://schemas.microsoft.com/office/powerpoint/2010/main" val="2944466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 name="Rectangle 6">
            <a:extLst>
              <a:ext uri="{FF2B5EF4-FFF2-40B4-BE49-F238E27FC236}">
                <a16:creationId xmlns:a16="http://schemas.microsoft.com/office/drawing/2014/main" id="{DA381740-063A-41A4-836D-85D14980EE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65" name="Rectangle 58">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C2F761-9E52-4B12-BD94-01E43D6E2FF9}"/>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5800" dirty="0"/>
              <a:t>What are THE DRAMA STATEGIES? </a:t>
            </a:r>
          </a:p>
        </p:txBody>
      </p:sp>
      <p:sp>
        <p:nvSpPr>
          <p:cNvPr id="66" name="Rectangle 6">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27432"/>
          </a:xfrm>
          <a:custGeom>
            <a:avLst/>
            <a:gdLst>
              <a:gd name="connsiteX0" fmla="*/ 0 w 3255095"/>
              <a:gd name="connsiteY0" fmla="*/ 0 h 27432"/>
              <a:gd name="connsiteX1" fmla="*/ 618468 w 3255095"/>
              <a:gd name="connsiteY1" fmla="*/ 0 h 27432"/>
              <a:gd name="connsiteX2" fmla="*/ 1269487 w 3255095"/>
              <a:gd name="connsiteY2" fmla="*/ 0 h 27432"/>
              <a:gd name="connsiteX3" fmla="*/ 1953057 w 3255095"/>
              <a:gd name="connsiteY3" fmla="*/ 0 h 27432"/>
              <a:gd name="connsiteX4" fmla="*/ 2636627 w 3255095"/>
              <a:gd name="connsiteY4" fmla="*/ 0 h 27432"/>
              <a:gd name="connsiteX5" fmla="*/ 3255095 w 3255095"/>
              <a:gd name="connsiteY5" fmla="*/ 0 h 27432"/>
              <a:gd name="connsiteX6" fmla="*/ 3255095 w 3255095"/>
              <a:gd name="connsiteY6" fmla="*/ 27432 h 27432"/>
              <a:gd name="connsiteX7" fmla="*/ 2538974 w 3255095"/>
              <a:gd name="connsiteY7" fmla="*/ 27432 h 27432"/>
              <a:gd name="connsiteX8" fmla="*/ 1822853 w 3255095"/>
              <a:gd name="connsiteY8" fmla="*/ 27432 h 27432"/>
              <a:gd name="connsiteX9" fmla="*/ 1171834 w 3255095"/>
              <a:gd name="connsiteY9" fmla="*/ 27432 h 27432"/>
              <a:gd name="connsiteX10" fmla="*/ 0 w 3255095"/>
              <a:gd name="connsiteY10" fmla="*/ 27432 h 27432"/>
              <a:gd name="connsiteX11" fmla="*/ 0 w 3255095"/>
              <a:gd name="connsiteY11"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27432"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3929" y="7395"/>
                  <a:pt x="3255140" y="21864"/>
                  <a:pt x="3255095" y="27432"/>
                </a:cubicBezTo>
                <a:cubicBezTo>
                  <a:pt x="3088545" y="32347"/>
                  <a:pt x="2687475" y="16563"/>
                  <a:pt x="2538974" y="27432"/>
                </a:cubicBezTo>
                <a:cubicBezTo>
                  <a:pt x="2390473" y="38301"/>
                  <a:pt x="2137381" y="185"/>
                  <a:pt x="1822853" y="27432"/>
                </a:cubicBezTo>
                <a:cubicBezTo>
                  <a:pt x="1508325" y="54679"/>
                  <a:pt x="1466437" y="29529"/>
                  <a:pt x="1171834" y="27432"/>
                </a:cubicBezTo>
                <a:cubicBezTo>
                  <a:pt x="877231" y="25335"/>
                  <a:pt x="561097" y="46787"/>
                  <a:pt x="0" y="27432"/>
                </a:cubicBezTo>
                <a:cubicBezTo>
                  <a:pt x="-503" y="20663"/>
                  <a:pt x="1168" y="5855"/>
                  <a:pt x="0" y="0"/>
                </a:cubicBezTo>
                <a:close/>
              </a:path>
              <a:path w="3255095" h="27432"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5288" y="12649"/>
                  <a:pt x="3254107" y="17989"/>
                  <a:pt x="3255095" y="27432"/>
                </a:cubicBezTo>
                <a:cubicBezTo>
                  <a:pt x="3120743" y="25834"/>
                  <a:pt x="2759628" y="51606"/>
                  <a:pt x="2604076" y="27432"/>
                </a:cubicBezTo>
                <a:cubicBezTo>
                  <a:pt x="2448524" y="3258"/>
                  <a:pt x="2184336" y="28743"/>
                  <a:pt x="1887955" y="27432"/>
                </a:cubicBezTo>
                <a:cubicBezTo>
                  <a:pt x="1591574" y="26121"/>
                  <a:pt x="1548845" y="16014"/>
                  <a:pt x="1334589" y="27432"/>
                </a:cubicBezTo>
                <a:cubicBezTo>
                  <a:pt x="1120333" y="38850"/>
                  <a:pt x="996014" y="18806"/>
                  <a:pt x="683570" y="27432"/>
                </a:cubicBezTo>
                <a:cubicBezTo>
                  <a:pt x="371126" y="36058"/>
                  <a:pt x="198687" y="25311"/>
                  <a:pt x="0" y="27432"/>
                </a:cubicBezTo>
                <a:cubicBezTo>
                  <a:pt x="1300" y="19678"/>
                  <a:pt x="-86" y="12044"/>
                  <a:pt x="0" y="0"/>
                </a:cubicBezTo>
                <a:close/>
              </a:path>
            </a:pathLst>
          </a:custGeom>
          <a:solidFill>
            <a:srgbClr val="C34D8F"/>
          </a:solidFill>
          <a:ln w="38100" cap="rnd">
            <a:solidFill>
              <a:srgbClr val="C34D8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Content Placeholder 11">
            <a:extLst>
              <a:ext uri="{FF2B5EF4-FFF2-40B4-BE49-F238E27FC236}">
                <a16:creationId xmlns:a16="http://schemas.microsoft.com/office/drawing/2014/main" id="{BC9A5631-0F0A-4EDD-8AD4-BB70106D8786}"/>
              </a:ext>
            </a:extLst>
          </p:cNvPr>
          <p:cNvPicPr>
            <a:picLocks noGrp="1" noChangeAspect="1"/>
          </p:cNvPicPr>
          <p:nvPr>
            <p:ph idx="1"/>
          </p:nvPr>
        </p:nvPicPr>
        <p:blipFill rotWithShape="1">
          <a:blip r:embed="rId2">
            <a:duotone>
              <a:schemeClr val="accent1">
                <a:shade val="45000"/>
                <a:satMod val="135000"/>
              </a:schemeClr>
              <a:prstClr val="white"/>
            </a:duotone>
          </a:blip>
          <a:srcRect t="22732" r="53104" b="1290"/>
          <a:stretch/>
        </p:blipFill>
        <p:spPr>
          <a:xfrm>
            <a:off x="4654296" y="709803"/>
            <a:ext cx="7214616" cy="5410962"/>
          </a:xfrm>
          <a:prstGeom prst="rect">
            <a:avLst/>
          </a:prstGeom>
        </p:spPr>
      </p:pic>
    </p:spTree>
    <p:extLst>
      <p:ext uri="{BB962C8B-B14F-4D97-AF65-F5344CB8AC3E}">
        <p14:creationId xmlns:p14="http://schemas.microsoft.com/office/powerpoint/2010/main" val="3085644600"/>
      </p:ext>
    </p:extLst>
  </p:cSld>
  <p:clrMapOvr>
    <a:masterClrMapping/>
  </p:clrMapOvr>
</p:sld>
</file>

<file path=ppt/theme/theme1.xml><?xml version="1.0" encoding="utf-8"?>
<a:theme xmlns:a="http://schemas.openxmlformats.org/drawingml/2006/main" name="SketchyVTI">
  <a:themeElements>
    <a:clrScheme name="AnalogousFromDarkSeedLeftStep">
      <a:dk1>
        <a:srgbClr val="000000"/>
      </a:dk1>
      <a:lt1>
        <a:srgbClr val="FFFFFF"/>
      </a:lt1>
      <a:dk2>
        <a:srgbClr val="242B41"/>
      </a:dk2>
      <a:lt2>
        <a:srgbClr val="E2E8E5"/>
      </a:lt2>
      <a:accent1>
        <a:srgbClr val="C34D8F"/>
      </a:accent1>
      <a:accent2>
        <a:srgbClr val="B13BAE"/>
      </a:accent2>
      <a:accent3>
        <a:srgbClr val="954DC3"/>
      </a:accent3>
      <a:accent4>
        <a:srgbClr val="5C47B6"/>
      </a:accent4>
      <a:accent5>
        <a:srgbClr val="4D67C3"/>
      </a:accent5>
      <a:accent6>
        <a:srgbClr val="3B87B1"/>
      </a:accent6>
      <a:hlink>
        <a:srgbClr val="676DCC"/>
      </a:hlink>
      <a:folHlink>
        <a:srgbClr val="7F7F7F"/>
      </a:folHlink>
    </a:clrScheme>
    <a:fontScheme name="Sketchy_SerifHand">
      <a:majorFont>
        <a:latin typeface="The Serif Hand Black"/>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otalTime>7</TotalTime>
  <Words>77</Words>
  <Application>Microsoft Office PowerPoint</Application>
  <PresentationFormat>Widescreen</PresentationFormat>
  <Paragraphs>9</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The Hand</vt:lpstr>
      <vt:lpstr>The Serif Hand Black</vt:lpstr>
      <vt:lpstr>SketchyVTI</vt:lpstr>
      <vt:lpstr>KS3 DRAMA SKILLS TASKS</vt:lpstr>
      <vt:lpstr>SKILLS TASK 2</vt:lpstr>
      <vt:lpstr>What are THE DRAMA STATEGIES?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KS3 DRAMA SKILLS TASKS</dc:title>
  <dc:creator>serena harrington</dc:creator>
  <cp:lastModifiedBy>Toni-Louise Younger</cp:lastModifiedBy>
  <cp:revision>1</cp:revision>
  <dcterms:created xsi:type="dcterms:W3CDTF">2020-06-07T13:36:20Z</dcterms:created>
  <dcterms:modified xsi:type="dcterms:W3CDTF">2020-06-23T10:41:34Z</dcterms:modified>
</cp:coreProperties>
</file>