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69" r:id="rId5"/>
    <p:sldId id="270" r:id="rId6"/>
    <p:sldId id="259" r:id="rId7"/>
    <p:sldId id="260" r:id="rId8"/>
    <p:sldId id="261" r:id="rId9"/>
    <p:sldId id="262" r:id="rId10"/>
    <p:sldId id="263" r:id="rId11"/>
    <p:sldId id="264" r:id="rId12"/>
    <p:sldId id="265" r:id="rId13"/>
    <p:sldId id="266" r:id="rId14"/>
    <p:sldId id="267" r:id="rId15"/>
    <p:sldId id="268"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2" d="100"/>
          <a:sy n="32" d="100"/>
        </p:scale>
        <p:origin x="1572" y="4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90BA049-F938-4961-9BEF-EB968A38F31A}" type="doc">
      <dgm:prSet loTypeId="urn:microsoft.com/office/officeart/2005/8/layout/arrow2" loCatId="process" qsTypeId="urn:microsoft.com/office/officeart/2005/8/quickstyle/simple1" qsCatId="simple" csTypeId="urn:microsoft.com/office/officeart/2005/8/colors/accent0_1" csCatId="mainScheme" phldr="1"/>
      <dgm:spPr/>
    </dgm:pt>
    <dgm:pt modelId="{FFEDEEF2-BA91-45BD-8D8E-C804AD41874F}">
      <dgm:prSet phldrT="[Text]"/>
      <dgm:spPr/>
      <dgm:t>
        <a:bodyPr/>
        <a:lstStyle/>
        <a:p>
          <a:r>
            <a:rPr lang="en-GB" dirty="0"/>
            <a:t>Identify</a:t>
          </a:r>
        </a:p>
      </dgm:t>
    </dgm:pt>
    <dgm:pt modelId="{18C25216-EB9F-424C-9925-75C7D1DD6C4A}" type="parTrans" cxnId="{55A130AE-4030-451D-909D-35585B83912B}">
      <dgm:prSet/>
      <dgm:spPr/>
      <dgm:t>
        <a:bodyPr/>
        <a:lstStyle/>
        <a:p>
          <a:endParaRPr lang="en-GB"/>
        </a:p>
      </dgm:t>
    </dgm:pt>
    <dgm:pt modelId="{7E083971-2732-479B-B2C6-C450FEA93DDF}" type="sibTrans" cxnId="{55A130AE-4030-451D-909D-35585B83912B}">
      <dgm:prSet/>
      <dgm:spPr/>
      <dgm:t>
        <a:bodyPr/>
        <a:lstStyle/>
        <a:p>
          <a:endParaRPr lang="en-GB"/>
        </a:p>
      </dgm:t>
    </dgm:pt>
    <dgm:pt modelId="{0500438D-48DF-4030-9507-8CF163A879DB}">
      <dgm:prSet phldrT="[Text]"/>
      <dgm:spPr/>
      <dgm:t>
        <a:bodyPr/>
        <a:lstStyle/>
        <a:p>
          <a:r>
            <a:rPr lang="en-GB" dirty="0"/>
            <a:t>Describe</a:t>
          </a:r>
        </a:p>
      </dgm:t>
    </dgm:pt>
    <dgm:pt modelId="{C889DA65-124C-4A7A-9B3E-AD9129B51530}" type="parTrans" cxnId="{82FBE49D-E318-49FF-856B-05D92EDC549B}">
      <dgm:prSet/>
      <dgm:spPr/>
      <dgm:t>
        <a:bodyPr/>
        <a:lstStyle/>
        <a:p>
          <a:endParaRPr lang="en-GB"/>
        </a:p>
      </dgm:t>
    </dgm:pt>
    <dgm:pt modelId="{ED8B2FBE-15EB-4317-B832-CF3F610E876D}" type="sibTrans" cxnId="{82FBE49D-E318-49FF-856B-05D92EDC549B}">
      <dgm:prSet/>
      <dgm:spPr/>
      <dgm:t>
        <a:bodyPr/>
        <a:lstStyle/>
        <a:p>
          <a:endParaRPr lang="en-GB"/>
        </a:p>
      </dgm:t>
    </dgm:pt>
    <dgm:pt modelId="{B4EF82A4-D753-44EB-88C4-5826601F3212}">
      <dgm:prSet phldrT="[Text]"/>
      <dgm:spPr/>
      <dgm:t>
        <a:bodyPr/>
        <a:lstStyle/>
        <a:p>
          <a:r>
            <a:rPr lang="en-GB" dirty="0"/>
            <a:t>Evaluate</a:t>
          </a:r>
        </a:p>
      </dgm:t>
    </dgm:pt>
    <dgm:pt modelId="{B8787C18-B30D-4890-97B3-7DDA356D51E9}" type="parTrans" cxnId="{CCFACC2F-B82C-4CA1-9C86-59C2380F18C6}">
      <dgm:prSet/>
      <dgm:spPr/>
      <dgm:t>
        <a:bodyPr/>
        <a:lstStyle/>
        <a:p>
          <a:endParaRPr lang="en-GB"/>
        </a:p>
      </dgm:t>
    </dgm:pt>
    <dgm:pt modelId="{4A091EC7-1F74-4163-A50B-B41FD780C655}" type="sibTrans" cxnId="{CCFACC2F-B82C-4CA1-9C86-59C2380F18C6}">
      <dgm:prSet/>
      <dgm:spPr/>
      <dgm:t>
        <a:bodyPr/>
        <a:lstStyle/>
        <a:p>
          <a:endParaRPr lang="en-GB"/>
        </a:p>
      </dgm:t>
    </dgm:pt>
    <dgm:pt modelId="{D63A8B59-DB30-499E-A742-F453DF99DC1D}">
      <dgm:prSet phldrT="[Text]"/>
      <dgm:spPr/>
      <dgm:t>
        <a:bodyPr/>
        <a:lstStyle/>
        <a:p>
          <a:r>
            <a:rPr lang="en-GB" dirty="0"/>
            <a:t>Justify</a:t>
          </a:r>
        </a:p>
      </dgm:t>
    </dgm:pt>
    <dgm:pt modelId="{CF4FDF4B-F3D0-43B6-B018-5782270591DD}" type="parTrans" cxnId="{56C8E41E-07CA-4C02-BFA4-E657C1130816}">
      <dgm:prSet/>
      <dgm:spPr/>
      <dgm:t>
        <a:bodyPr/>
        <a:lstStyle/>
        <a:p>
          <a:endParaRPr lang="en-GB"/>
        </a:p>
      </dgm:t>
    </dgm:pt>
    <dgm:pt modelId="{6D7891BE-8E21-4014-B41C-2236C04BF9F8}" type="sibTrans" cxnId="{56C8E41E-07CA-4C02-BFA4-E657C1130816}">
      <dgm:prSet/>
      <dgm:spPr/>
      <dgm:t>
        <a:bodyPr/>
        <a:lstStyle/>
        <a:p>
          <a:endParaRPr lang="en-GB"/>
        </a:p>
      </dgm:t>
    </dgm:pt>
    <dgm:pt modelId="{0836AEB3-DC95-4DD2-8704-3BB986333632}" type="pres">
      <dgm:prSet presAssocID="{490BA049-F938-4961-9BEF-EB968A38F31A}" presName="arrowDiagram" presStyleCnt="0">
        <dgm:presLayoutVars>
          <dgm:chMax val="5"/>
          <dgm:dir/>
          <dgm:resizeHandles val="exact"/>
        </dgm:presLayoutVars>
      </dgm:prSet>
      <dgm:spPr/>
    </dgm:pt>
    <dgm:pt modelId="{0CAC80AD-2D0C-4046-BBC3-ABDA7314FFBD}" type="pres">
      <dgm:prSet presAssocID="{490BA049-F938-4961-9BEF-EB968A38F31A}" presName="arrow" presStyleLbl="bgShp" presStyleIdx="0" presStyleCnt="1"/>
      <dgm:spPr/>
    </dgm:pt>
    <dgm:pt modelId="{092B3FE1-B912-4705-BC24-EA6D20740A55}" type="pres">
      <dgm:prSet presAssocID="{490BA049-F938-4961-9BEF-EB968A38F31A}" presName="arrowDiagram4" presStyleCnt="0"/>
      <dgm:spPr/>
    </dgm:pt>
    <dgm:pt modelId="{591CCA44-8075-46FF-A91F-B4DA40EB025B}" type="pres">
      <dgm:prSet presAssocID="{FFEDEEF2-BA91-45BD-8D8E-C804AD41874F}" presName="bullet4a" presStyleLbl="node1" presStyleIdx="0" presStyleCnt="4"/>
      <dgm:spPr>
        <a:solidFill>
          <a:srgbClr val="FF0000"/>
        </a:solidFill>
      </dgm:spPr>
    </dgm:pt>
    <dgm:pt modelId="{9A79A947-8E83-4DC0-9C4E-FE7FA1BD2964}" type="pres">
      <dgm:prSet presAssocID="{FFEDEEF2-BA91-45BD-8D8E-C804AD41874F}" presName="textBox4a" presStyleLbl="revTx" presStyleIdx="0" presStyleCnt="4">
        <dgm:presLayoutVars>
          <dgm:bulletEnabled val="1"/>
        </dgm:presLayoutVars>
      </dgm:prSet>
      <dgm:spPr/>
    </dgm:pt>
    <dgm:pt modelId="{557FE3A2-91C7-4257-8BCD-C68A74A4836D}" type="pres">
      <dgm:prSet presAssocID="{0500438D-48DF-4030-9507-8CF163A879DB}" presName="bullet4b" presStyleLbl="node1" presStyleIdx="1" presStyleCnt="4"/>
      <dgm:spPr>
        <a:solidFill>
          <a:srgbClr val="FFFF00"/>
        </a:solidFill>
      </dgm:spPr>
    </dgm:pt>
    <dgm:pt modelId="{874BD903-E076-4D80-9447-1B2B0BE8966D}" type="pres">
      <dgm:prSet presAssocID="{0500438D-48DF-4030-9507-8CF163A879DB}" presName="textBox4b" presStyleLbl="revTx" presStyleIdx="1" presStyleCnt="4">
        <dgm:presLayoutVars>
          <dgm:bulletEnabled val="1"/>
        </dgm:presLayoutVars>
      </dgm:prSet>
      <dgm:spPr/>
    </dgm:pt>
    <dgm:pt modelId="{1563AA89-A3DA-4704-AB66-D3CC1D83894B}" type="pres">
      <dgm:prSet presAssocID="{B4EF82A4-D753-44EB-88C4-5826601F3212}" presName="bullet4c" presStyleLbl="node1" presStyleIdx="2" presStyleCnt="4"/>
      <dgm:spPr>
        <a:solidFill>
          <a:srgbClr val="00B050"/>
        </a:solidFill>
      </dgm:spPr>
    </dgm:pt>
    <dgm:pt modelId="{637E0A61-00B1-49D1-91A7-E536FE848207}" type="pres">
      <dgm:prSet presAssocID="{B4EF82A4-D753-44EB-88C4-5826601F3212}" presName="textBox4c" presStyleLbl="revTx" presStyleIdx="2" presStyleCnt="4">
        <dgm:presLayoutVars>
          <dgm:bulletEnabled val="1"/>
        </dgm:presLayoutVars>
      </dgm:prSet>
      <dgm:spPr/>
    </dgm:pt>
    <dgm:pt modelId="{A79C4321-1445-4679-AF65-9522A8FC0426}" type="pres">
      <dgm:prSet presAssocID="{D63A8B59-DB30-499E-A742-F453DF99DC1D}" presName="bullet4d" presStyleLbl="node1" presStyleIdx="3" presStyleCnt="4"/>
      <dgm:spPr>
        <a:solidFill>
          <a:srgbClr val="00B0F0"/>
        </a:solidFill>
      </dgm:spPr>
    </dgm:pt>
    <dgm:pt modelId="{D7963520-9CFA-471E-B29F-BC7145FFB91E}" type="pres">
      <dgm:prSet presAssocID="{D63A8B59-DB30-499E-A742-F453DF99DC1D}" presName="textBox4d" presStyleLbl="revTx" presStyleIdx="3" presStyleCnt="4">
        <dgm:presLayoutVars>
          <dgm:bulletEnabled val="1"/>
        </dgm:presLayoutVars>
      </dgm:prSet>
      <dgm:spPr/>
    </dgm:pt>
  </dgm:ptLst>
  <dgm:cxnLst>
    <dgm:cxn modelId="{56C8E41E-07CA-4C02-BFA4-E657C1130816}" srcId="{490BA049-F938-4961-9BEF-EB968A38F31A}" destId="{D63A8B59-DB30-499E-A742-F453DF99DC1D}" srcOrd="3" destOrd="0" parTransId="{CF4FDF4B-F3D0-43B6-B018-5782270591DD}" sibTransId="{6D7891BE-8E21-4014-B41C-2236C04BF9F8}"/>
    <dgm:cxn modelId="{106AA326-68D1-476D-936A-F5C6C76453A0}" type="presOf" srcId="{490BA049-F938-4961-9BEF-EB968A38F31A}" destId="{0836AEB3-DC95-4DD2-8704-3BB986333632}" srcOrd="0" destOrd="0" presId="urn:microsoft.com/office/officeart/2005/8/layout/arrow2"/>
    <dgm:cxn modelId="{CCFACC2F-B82C-4CA1-9C86-59C2380F18C6}" srcId="{490BA049-F938-4961-9BEF-EB968A38F31A}" destId="{B4EF82A4-D753-44EB-88C4-5826601F3212}" srcOrd="2" destOrd="0" parTransId="{B8787C18-B30D-4890-97B3-7DDA356D51E9}" sibTransId="{4A091EC7-1F74-4163-A50B-B41FD780C655}"/>
    <dgm:cxn modelId="{A4512838-7778-42E7-9158-CCC43C034C37}" type="presOf" srcId="{FFEDEEF2-BA91-45BD-8D8E-C804AD41874F}" destId="{9A79A947-8E83-4DC0-9C4E-FE7FA1BD2964}" srcOrd="0" destOrd="0" presId="urn:microsoft.com/office/officeart/2005/8/layout/arrow2"/>
    <dgm:cxn modelId="{E0252B4C-D393-4949-A665-3505B590B09C}" type="presOf" srcId="{0500438D-48DF-4030-9507-8CF163A879DB}" destId="{874BD903-E076-4D80-9447-1B2B0BE8966D}" srcOrd="0" destOrd="0" presId="urn:microsoft.com/office/officeart/2005/8/layout/arrow2"/>
    <dgm:cxn modelId="{2096F781-BF49-4EE6-8C2C-813903FD6732}" type="presOf" srcId="{D63A8B59-DB30-499E-A742-F453DF99DC1D}" destId="{D7963520-9CFA-471E-B29F-BC7145FFB91E}" srcOrd="0" destOrd="0" presId="urn:microsoft.com/office/officeart/2005/8/layout/arrow2"/>
    <dgm:cxn modelId="{82FBE49D-E318-49FF-856B-05D92EDC549B}" srcId="{490BA049-F938-4961-9BEF-EB968A38F31A}" destId="{0500438D-48DF-4030-9507-8CF163A879DB}" srcOrd="1" destOrd="0" parTransId="{C889DA65-124C-4A7A-9B3E-AD9129B51530}" sibTransId="{ED8B2FBE-15EB-4317-B832-CF3F610E876D}"/>
    <dgm:cxn modelId="{55A130AE-4030-451D-909D-35585B83912B}" srcId="{490BA049-F938-4961-9BEF-EB968A38F31A}" destId="{FFEDEEF2-BA91-45BD-8D8E-C804AD41874F}" srcOrd="0" destOrd="0" parTransId="{18C25216-EB9F-424C-9925-75C7D1DD6C4A}" sibTransId="{7E083971-2732-479B-B2C6-C450FEA93DDF}"/>
    <dgm:cxn modelId="{615B04DF-2F61-4885-8300-8D07F644D1F1}" type="presOf" srcId="{B4EF82A4-D753-44EB-88C4-5826601F3212}" destId="{637E0A61-00B1-49D1-91A7-E536FE848207}" srcOrd="0" destOrd="0" presId="urn:microsoft.com/office/officeart/2005/8/layout/arrow2"/>
    <dgm:cxn modelId="{ADF304E3-D957-4CBC-8FFE-DA2EA9D4541F}" type="presParOf" srcId="{0836AEB3-DC95-4DD2-8704-3BB986333632}" destId="{0CAC80AD-2D0C-4046-BBC3-ABDA7314FFBD}" srcOrd="0" destOrd="0" presId="urn:microsoft.com/office/officeart/2005/8/layout/arrow2"/>
    <dgm:cxn modelId="{1A5DE3A8-2190-4917-9B02-FC275E7EEE13}" type="presParOf" srcId="{0836AEB3-DC95-4DD2-8704-3BB986333632}" destId="{092B3FE1-B912-4705-BC24-EA6D20740A55}" srcOrd="1" destOrd="0" presId="urn:microsoft.com/office/officeart/2005/8/layout/arrow2"/>
    <dgm:cxn modelId="{2CADCE57-E786-47D7-A09F-AC2F1F174A7C}" type="presParOf" srcId="{092B3FE1-B912-4705-BC24-EA6D20740A55}" destId="{591CCA44-8075-46FF-A91F-B4DA40EB025B}" srcOrd="0" destOrd="0" presId="urn:microsoft.com/office/officeart/2005/8/layout/arrow2"/>
    <dgm:cxn modelId="{7C9BBD7E-776E-46A8-800E-892AD38F67F1}" type="presParOf" srcId="{092B3FE1-B912-4705-BC24-EA6D20740A55}" destId="{9A79A947-8E83-4DC0-9C4E-FE7FA1BD2964}" srcOrd="1" destOrd="0" presId="urn:microsoft.com/office/officeart/2005/8/layout/arrow2"/>
    <dgm:cxn modelId="{E1F236FC-464D-4207-B2C7-A69B64D148DF}" type="presParOf" srcId="{092B3FE1-B912-4705-BC24-EA6D20740A55}" destId="{557FE3A2-91C7-4257-8BCD-C68A74A4836D}" srcOrd="2" destOrd="0" presId="urn:microsoft.com/office/officeart/2005/8/layout/arrow2"/>
    <dgm:cxn modelId="{C03E770B-2D19-4278-9C0C-31225EF8AB90}" type="presParOf" srcId="{092B3FE1-B912-4705-BC24-EA6D20740A55}" destId="{874BD903-E076-4D80-9447-1B2B0BE8966D}" srcOrd="3" destOrd="0" presId="urn:microsoft.com/office/officeart/2005/8/layout/arrow2"/>
    <dgm:cxn modelId="{B46765EB-4900-4EA9-AA70-D3B46ED8EB90}" type="presParOf" srcId="{092B3FE1-B912-4705-BC24-EA6D20740A55}" destId="{1563AA89-A3DA-4704-AB66-D3CC1D83894B}" srcOrd="4" destOrd="0" presId="urn:microsoft.com/office/officeart/2005/8/layout/arrow2"/>
    <dgm:cxn modelId="{F90F6AB4-737F-4211-BCC4-FED0C76801F2}" type="presParOf" srcId="{092B3FE1-B912-4705-BC24-EA6D20740A55}" destId="{637E0A61-00B1-49D1-91A7-E536FE848207}" srcOrd="5" destOrd="0" presId="urn:microsoft.com/office/officeart/2005/8/layout/arrow2"/>
    <dgm:cxn modelId="{3E621506-D6A3-4295-9C24-2C313232860E}" type="presParOf" srcId="{092B3FE1-B912-4705-BC24-EA6D20740A55}" destId="{A79C4321-1445-4679-AF65-9522A8FC0426}" srcOrd="6" destOrd="0" presId="urn:microsoft.com/office/officeart/2005/8/layout/arrow2"/>
    <dgm:cxn modelId="{57971453-092D-44B8-9537-DAB3EF23DABB}" type="presParOf" srcId="{092B3FE1-B912-4705-BC24-EA6D20740A55}" destId="{D7963520-9CFA-471E-B29F-BC7145FFB91E}" srcOrd="7" destOrd="0" presId="urn:microsoft.com/office/officeart/2005/8/layout/arrow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AC80AD-2D0C-4046-BBC3-ABDA7314FFBD}">
      <dsp:nvSpPr>
        <dsp:cNvPr id="0" name=""/>
        <dsp:cNvSpPr/>
      </dsp:nvSpPr>
      <dsp:spPr>
        <a:xfrm>
          <a:off x="494029" y="0"/>
          <a:ext cx="7241540" cy="4525963"/>
        </a:xfrm>
        <a:prstGeom prst="swooshArrow">
          <a:avLst>
            <a:gd name="adj1" fmla="val 25000"/>
            <a:gd name="adj2" fmla="val 25000"/>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91CCA44-8075-46FF-A91F-B4DA40EB025B}">
      <dsp:nvSpPr>
        <dsp:cNvPr id="0" name=""/>
        <dsp:cNvSpPr/>
      </dsp:nvSpPr>
      <dsp:spPr>
        <a:xfrm>
          <a:off x="1207321" y="3365506"/>
          <a:ext cx="166555" cy="166555"/>
        </a:xfrm>
        <a:prstGeom prst="ellipse">
          <a:avLst/>
        </a:prstGeom>
        <a:solidFill>
          <a:srgbClr val="FF0000"/>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A79A947-8E83-4DC0-9C4E-FE7FA1BD2964}">
      <dsp:nvSpPr>
        <dsp:cNvPr id="0" name=""/>
        <dsp:cNvSpPr/>
      </dsp:nvSpPr>
      <dsp:spPr>
        <a:xfrm>
          <a:off x="1290599" y="3448783"/>
          <a:ext cx="1238303" cy="10771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254" tIns="0" rIns="0" bIns="0" numCol="1" spcCol="1270" anchor="t" anchorCtr="0">
          <a:noAutofit/>
        </a:bodyPr>
        <a:lstStyle/>
        <a:p>
          <a:pPr marL="0" lvl="0" indent="0" algn="l" defTabSz="1289050">
            <a:lnSpc>
              <a:spcPct val="90000"/>
            </a:lnSpc>
            <a:spcBef>
              <a:spcPct val="0"/>
            </a:spcBef>
            <a:spcAft>
              <a:spcPct val="35000"/>
            </a:spcAft>
            <a:buNone/>
          </a:pPr>
          <a:r>
            <a:rPr lang="en-GB" sz="2900" kern="1200" dirty="0"/>
            <a:t>Identify</a:t>
          </a:r>
        </a:p>
      </dsp:txBody>
      <dsp:txXfrm>
        <a:off x="1290599" y="3448783"/>
        <a:ext cx="1238303" cy="1077179"/>
      </dsp:txXfrm>
    </dsp:sp>
    <dsp:sp modelId="{557FE3A2-91C7-4257-8BCD-C68A74A4836D}">
      <dsp:nvSpPr>
        <dsp:cNvPr id="0" name=""/>
        <dsp:cNvSpPr/>
      </dsp:nvSpPr>
      <dsp:spPr>
        <a:xfrm>
          <a:off x="2384071" y="2312767"/>
          <a:ext cx="289661" cy="289661"/>
        </a:xfrm>
        <a:prstGeom prst="ellipse">
          <a:avLst/>
        </a:prstGeom>
        <a:solidFill>
          <a:srgbClr val="FFFF00"/>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74BD903-E076-4D80-9447-1B2B0BE8966D}">
      <dsp:nvSpPr>
        <dsp:cNvPr id="0" name=""/>
        <dsp:cNvSpPr/>
      </dsp:nvSpPr>
      <dsp:spPr>
        <a:xfrm>
          <a:off x="2528902" y="2457597"/>
          <a:ext cx="1520723" cy="20683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3486" tIns="0" rIns="0" bIns="0" numCol="1" spcCol="1270" anchor="t" anchorCtr="0">
          <a:noAutofit/>
        </a:bodyPr>
        <a:lstStyle/>
        <a:p>
          <a:pPr marL="0" lvl="0" indent="0" algn="l" defTabSz="1289050">
            <a:lnSpc>
              <a:spcPct val="90000"/>
            </a:lnSpc>
            <a:spcBef>
              <a:spcPct val="0"/>
            </a:spcBef>
            <a:spcAft>
              <a:spcPct val="35000"/>
            </a:spcAft>
            <a:buNone/>
          </a:pPr>
          <a:r>
            <a:rPr lang="en-GB" sz="2900" kern="1200" dirty="0"/>
            <a:t>Describe</a:t>
          </a:r>
        </a:p>
      </dsp:txBody>
      <dsp:txXfrm>
        <a:off x="2528902" y="2457597"/>
        <a:ext cx="1520723" cy="2068365"/>
      </dsp:txXfrm>
    </dsp:sp>
    <dsp:sp modelId="{1563AA89-A3DA-4704-AB66-D3CC1D83894B}">
      <dsp:nvSpPr>
        <dsp:cNvPr id="0" name=""/>
        <dsp:cNvSpPr/>
      </dsp:nvSpPr>
      <dsp:spPr>
        <a:xfrm>
          <a:off x="3886691" y="1537017"/>
          <a:ext cx="383801" cy="383801"/>
        </a:xfrm>
        <a:prstGeom prst="ellipse">
          <a:avLst/>
        </a:prstGeom>
        <a:solidFill>
          <a:srgbClr val="00B050"/>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37E0A61-00B1-49D1-91A7-E536FE848207}">
      <dsp:nvSpPr>
        <dsp:cNvPr id="0" name=""/>
        <dsp:cNvSpPr/>
      </dsp:nvSpPr>
      <dsp:spPr>
        <a:xfrm>
          <a:off x="4078592" y="1728917"/>
          <a:ext cx="1520723" cy="27970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369" tIns="0" rIns="0" bIns="0" numCol="1" spcCol="1270" anchor="t" anchorCtr="0">
          <a:noAutofit/>
        </a:bodyPr>
        <a:lstStyle/>
        <a:p>
          <a:pPr marL="0" lvl="0" indent="0" algn="l" defTabSz="1289050">
            <a:lnSpc>
              <a:spcPct val="90000"/>
            </a:lnSpc>
            <a:spcBef>
              <a:spcPct val="0"/>
            </a:spcBef>
            <a:spcAft>
              <a:spcPct val="35000"/>
            </a:spcAft>
            <a:buNone/>
          </a:pPr>
          <a:r>
            <a:rPr lang="en-GB" sz="2900" kern="1200" dirty="0"/>
            <a:t>Evaluate</a:t>
          </a:r>
        </a:p>
      </dsp:txBody>
      <dsp:txXfrm>
        <a:off x="4078592" y="1728917"/>
        <a:ext cx="1520723" cy="2797045"/>
      </dsp:txXfrm>
    </dsp:sp>
    <dsp:sp modelId="{A79C4321-1445-4679-AF65-9522A8FC0426}">
      <dsp:nvSpPr>
        <dsp:cNvPr id="0" name=""/>
        <dsp:cNvSpPr/>
      </dsp:nvSpPr>
      <dsp:spPr>
        <a:xfrm>
          <a:off x="5523279" y="1023772"/>
          <a:ext cx="514149" cy="514149"/>
        </a:xfrm>
        <a:prstGeom prst="ellipse">
          <a:avLst/>
        </a:prstGeom>
        <a:solidFill>
          <a:srgbClr val="00B0F0"/>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7963520-9CFA-471E-B29F-BC7145FFB91E}">
      <dsp:nvSpPr>
        <dsp:cNvPr id="0" name=""/>
        <dsp:cNvSpPr/>
      </dsp:nvSpPr>
      <dsp:spPr>
        <a:xfrm>
          <a:off x="5780354" y="1280847"/>
          <a:ext cx="1520723" cy="32451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2437" tIns="0" rIns="0" bIns="0" numCol="1" spcCol="1270" anchor="t" anchorCtr="0">
          <a:noAutofit/>
        </a:bodyPr>
        <a:lstStyle/>
        <a:p>
          <a:pPr marL="0" lvl="0" indent="0" algn="l" defTabSz="1289050">
            <a:lnSpc>
              <a:spcPct val="90000"/>
            </a:lnSpc>
            <a:spcBef>
              <a:spcPct val="0"/>
            </a:spcBef>
            <a:spcAft>
              <a:spcPct val="35000"/>
            </a:spcAft>
            <a:buNone/>
          </a:pPr>
          <a:r>
            <a:rPr lang="en-GB" sz="2900" kern="1200" dirty="0"/>
            <a:t>Justify</a:t>
          </a:r>
        </a:p>
      </dsp:txBody>
      <dsp:txXfrm>
        <a:off x="5780354" y="1280847"/>
        <a:ext cx="1520723" cy="3245115"/>
      </dsp:txXfrm>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35DFD45-FAFC-4242-83DD-BF5E7F76CD27}" type="datetimeFigureOut">
              <a:rPr lang="en-GB" smtClean="0"/>
              <a:t>23/06/2020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2B6F8E-9A10-463B-944E-0BDB7BD0FAEC}" type="slidenum">
              <a:rPr lang="en-GB" smtClean="0"/>
              <a:t>‹#›</a:t>
            </a:fld>
            <a:endParaRPr lang="en-GB"/>
          </a:p>
        </p:txBody>
      </p:sp>
    </p:spTree>
    <p:extLst>
      <p:ext uri="{BB962C8B-B14F-4D97-AF65-F5344CB8AC3E}">
        <p14:creationId xmlns:p14="http://schemas.microsoft.com/office/powerpoint/2010/main" val="3720832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35DFD45-FAFC-4242-83DD-BF5E7F76CD27}" type="datetimeFigureOut">
              <a:rPr lang="en-GB" smtClean="0"/>
              <a:t>23/06/2020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2B6F8E-9A10-463B-944E-0BDB7BD0FAEC}" type="slidenum">
              <a:rPr lang="en-GB" smtClean="0"/>
              <a:t>‹#›</a:t>
            </a:fld>
            <a:endParaRPr lang="en-GB"/>
          </a:p>
        </p:txBody>
      </p:sp>
    </p:spTree>
    <p:extLst>
      <p:ext uri="{BB962C8B-B14F-4D97-AF65-F5344CB8AC3E}">
        <p14:creationId xmlns:p14="http://schemas.microsoft.com/office/powerpoint/2010/main" val="1841212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35DFD45-FAFC-4242-83DD-BF5E7F76CD27}" type="datetimeFigureOut">
              <a:rPr lang="en-GB" smtClean="0"/>
              <a:t>23/06/2020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2B6F8E-9A10-463B-944E-0BDB7BD0FAEC}" type="slidenum">
              <a:rPr lang="en-GB" smtClean="0"/>
              <a:t>‹#›</a:t>
            </a:fld>
            <a:endParaRPr lang="en-GB"/>
          </a:p>
        </p:txBody>
      </p:sp>
    </p:spTree>
    <p:extLst>
      <p:ext uri="{BB962C8B-B14F-4D97-AF65-F5344CB8AC3E}">
        <p14:creationId xmlns:p14="http://schemas.microsoft.com/office/powerpoint/2010/main" val="2001587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35DFD45-FAFC-4242-83DD-BF5E7F76CD27}" type="datetimeFigureOut">
              <a:rPr lang="en-GB" smtClean="0"/>
              <a:t>23/06/2020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2B6F8E-9A10-463B-944E-0BDB7BD0FAEC}" type="slidenum">
              <a:rPr lang="en-GB" smtClean="0"/>
              <a:t>‹#›</a:t>
            </a:fld>
            <a:endParaRPr lang="en-GB"/>
          </a:p>
        </p:txBody>
      </p:sp>
    </p:spTree>
    <p:extLst>
      <p:ext uri="{BB962C8B-B14F-4D97-AF65-F5344CB8AC3E}">
        <p14:creationId xmlns:p14="http://schemas.microsoft.com/office/powerpoint/2010/main" val="1873020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5DFD45-FAFC-4242-83DD-BF5E7F76CD27}" type="datetimeFigureOut">
              <a:rPr lang="en-GB" smtClean="0"/>
              <a:t>23/06/2020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2B6F8E-9A10-463B-944E-0BDB7BD0FAEC}" type="slidenum">
              <a:rPr lang="en-GB" smtClean="0"/>
              <a:t>‹#›</a:t>
            </a:fld>
            <a:endParaRPr lang="en-GB"/>
          </a:p>
        </p:txBody>
      </p:sp>
    </p:spTree>
    <p:extLst>
      <p:ext uri="{BB962C8B-B14F-4D97-AF65-F5344CB8AC3E}">
        <p14:creationId xmlns:p14="http://schemas.microsoft.com/office/powerpoint/2010/main" val="15805720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35DFD45-FAFC-4242-83DD-BF5E7F76CD27}" type="datetimeFigureOut">
              <a:rPr lang="en-GB" smtClean="0"/>
              <a:t>23/06/2020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52B6F8E-9A10-463B-944E-0BDB7BD0FAEC}" type="slidenum">
              <a:rPr lang="en-GB" smtClean="0"/>
              <a:t>‹#›</a:t>
            </a:fld>
            <a:endParaRPr lang="en-GB"/>
          </a:p>
        </p:txBody>
      </p:sp>
    </p:spTree>
    <p:extLst>
      <p:ext uri="{BB962C8B-B14F-4D97-AF65-F5344CB8AC3E}">
        <p14:creationId xmlns:p14="http://schemas.microsoft.com/office/powerpoint/2010/main" val="42864924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35DFD45-FAFC-4242-83DD-BF5E7F76CD27}" type="datetimeFigureOut">
              <a:rPr lang="en-GB" smtClean="0"/>
              <a:t>23/06/2020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52B6F8E-9A10-463B-944E-0BDB7BD0FAEC}" type="slidenum">
              <a:rPr lang="en-GB" smtClean="0"/>
              <a:t>‹#›</a:t>
            </a:fld>
            <a:endParaRPr lang="en-GB"/>
          </a:p>
        </p:txBody>
      </p:sp>
    </p:spTree>
    <p:extLst>
      <p:ext uri="{BB962C8B-B14F-4D97-AF65-F5344CB8AC3E}">
        <p14:creationId xmlns:p14="http://schemas.microsoft.com/office/powerpoint/2010/main" val="985282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35DFD45-FAFC-4242-83DD-BF5E7F76CD27}" type="datetimeFigureOut">
              <a:rPr lang="en-GB" smtClean="0"/>
              <a:t>23/06/2020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52B6F8E-9A10-463B-944E-0BDB7BD0FAEC}" type="slidenum">
              <a:rPr lang="en-GB" smtClean="0"/>
              <a:t>‹#›</a:t>
            </a:fld>
            <a:endParaRPr lang="en-GB"/>
          </a:p>
        </p:txBody>
      </p:sp>
    </p:spTree>
    <p:extLst>
      <p:ext uri="{BB962C8B-B14F-4D97-AF65-F5344CB8AC3E}">
        <p14:creationId xmlns:p14="http://schemas.microsoft.com/office/powerpoint/2010/main" val="9368394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5DFD45-FAFC-4242-83DD-BF5E7F76CD27}" type="datetimeFigureOut">
              <a:rPr lang="en-GB" smtClean="0"/>
              <a:t>23/06/2020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52B6F8E-9A10-463B-944E-0BDB7BD0FAEC}" type="slidenum">
              <a:rPr lang="en-GB" smtClean="0"/>
              <a:t>‹#›</a:t>
            </a:fld>
            <a:endParaRPr lang="en-GB"/>
          </a:p>
        </p:txBody>
      </p:sp>
    </p:spTree>
    <p:extLst>
      <p:ext uri="{BB962C8B-B14F-4D97-AF65-F5344CB8AC3E}">
        <p14:creationId xmlns:p14="http://schemas.microsoft.com/office/powerpoint/2010/main" val="23217182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35DFD45-FAFC-4242-83DD-BF5E7F76CD27}" type="datetimeFigureOut">
              <a:rPr lang="en-GB" smtClean="0"/>
              <a:t>23/06/2020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52B6F8E-9A10-463B-944E-0BDB7BD0FAEC}" type="slidenum">
              <a:rPr lang="en-GB" smtClean="0"/>
              <a:t>‹#›</a:t>
            </a:fld>
            <a:endParaRPr lang="en-GB"/>
          </a:p>
        </p:txBody>
      </p:sp>
    </p:spTree>
    <p:extLst>
      <p:ext uri="{BB962C8B-B14F-4D97-AF65-F5344CB8AC3E}">
        <p14:creationId xmlns:p14="http://schemas.microsoft.com/office/powerpoint/2010/main" val="19424801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35DFD45-FAFC-4242-83DD-BF5E7F76CD27}" type="datetimeFigureOut">
              <a:rPr lang="en-GB" smtClean="0"/>
              <a:t>23/06/2020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52B6F8E-9A10-463B-944E-0BDB7BD0FAEC}" type="slidenum">
              <a:rPr lang="en-GB" smtClean="0"/>
              <a:t>‹#›</a:t>
            </a:fld>
            <a:endParaRPr lang="en-GB"/>
          </a:p>
        </p:txBody>
      </p:sp>
    </p:spTree>
    <p:extLst>
      <p:ext uri="{BB962C8B-B14F-4D97-AF65-F5344CB8AC3E}">
        <p14:creationId xmlns:p14="http://schemas.microsoft.com/office/powerpoint/2010/main" val="31412618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gradFill flip="none" rotWithShape="1">
          <a:gsLst>
            <a:gs pos="0">
              <a:schemeClr val="bg1">
                <a:tint val="80000"/>
                <a:satMod val="300000"/>
              </a:schemeClr>
            </a:gs>
            <a:gs pos="100000">
              <a:srgbClr val="00B0F0"/>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5DFD45-FAFC-4242-83DD-BF5E7F76CD27}" type="datetimeFigureOut">
              <a:rPr lang="en-GB" smtClean="0"/>
              <a:t>23/06/2020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2B6F8E-9A10-463B-944E-0BDB7BD0FAEC}" type="slidenum">
              <a:rPr lang="en-GB" smtClean="0"/>
              <a:t>‹#›</a:t>
            </a:fld>
            <a:endParaRPr lang="en-GB"/>
          </a:p>
        </p:txBody>
      </p:sp>
    </p:spTree>
    <p:extLst>
      <p:ext uri="{BB962C8B-B14F-4D97-AF65-F5344CB8AC3E}">
        <p14:creationId xmlns:p14="http://schemas.microsoft.com/office/powerpoint/2010/main" val="3654913162"/>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slide" Target="slide13.xml"/><Relationship Id="rId3" Type="http://schemas.openxmlformats.org/officeDocument/2006/relationships/slide" Target="slide8.xml"/><Relationship Id="rId7" Type="http://schemas.openxmlformats.org/officeDocument/2006/relationships/slide" Target="slide12.xml"/><Relationship Id="rId2" Type="http://schemas.openxmlformats.org/officeDocument/2006/relationships/slide" Target="slide7.xml"/><Relationship Id="rId1" Type="http://schemas.openxmlformats.org/officeDocument/2006/relationships/slideLayout" Target="../slideLayouts/slideLayout2.xml"/><Relationship Id="rId6" Type="http://schemas.openxmlformats.org/officeDocument/2006/relationships/slide" Target="slide11.xml"/><Relationship Id="rId5" Type="http://schemas.openxmlformats.org/officeDocument/2006/relationships/slide" Target="slide10.xml"/><Relationship Id="rId10" Type="http://schemas.openxmlformats.org/officeDocument/2006/relationships/slide" Target="slide15.xml"/><Relationship Id="rId4" Type="http://schemas.openxmlformats.org/officeDocument/2006/relationships/slide" Target="slide9.xml"/><Relationship Id="rId9" Type="http://schemas.openxmlformats.org/officeDocument/2006/relationships/slide" Target="slide14.xml"/></Relationships>
</file>

<file path=ppt/slides/_rels/slide7.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6616" y="0"/>
            <a:ext cx="8182719"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2284026" y="2043663"/>
            <a:ext cx="4578895" cy="2031055"/>
          </a:xfrm>
        </p:spPr>
        <p:txBody>
          <a:bodyPr>
            <a:normAutofit/>
          </a:bodyPr>
          <a:lstStyle/>
          <a:p>
            <a:r>
              <a:rPr lang="en-GB">
                <a:solidFill>
                  <a:srgbClr val="FFFFFF"/>
                </a:solidFill>
              </a:rPr>
              <a:t>Component 1- Devising Portfolio</a:t>
            </a:r>
          </a:p>
        </p:txBody>
      </p:sp>
      <p:sp>
        <p:nvSpPr>
          <p:cNvPr id="3" name="Subtitle 2"/>
          <p:cNvSpPr>
            <a:spLocks noGrp="1"/>
          </p:cNvSpPr>
          <p:nvPr>
            <p:ph type="subTitle" idx="1"/>
          </p:nvPr>
        </p:nvSpPr>
        <p:spPr>
          <a:xfrm>
            <a:off x="2284026" y="4074718"/>
            <a:ext cx="4578895" cy="682079"/>
          </a:xfrm>
        </p:spPr>
        <p:txBody>
          <a:bodyPr>
            <a:normAutofit/>
          </a:bodyPr>
          <a:lstStyle/>
          <a:p>
            <a:r>
              <a:rPr lang="en-GB" i="1">
                <a:solidFill>
                  <a:srgbClr val="FFFFFF"/>
                </a:solidFill>
              </a:rPr>
              <a:t>45 Marks</a:t>
            </a:r>
          </a:p>
        </p:txBody>
      </p:sp>
    </p:spTree>
    <p:extLst>
      <p:ext uri="{BB962C8B-B14F-4D97-AF65-F5344CB8AC3E}">
        <p14:creationId xmlns:p14="http://schemas.microsoft.com/office/powerpoint/2010/main" val="38988539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Intentions</a:t>
            </a:r>
          </a:p>
        </p:txBody>
      </p:sp>
      <p:sp>
        <p:nvSpPr>
          <p:cNvPr id="3" name="Content Placeholder 2"/>
          <p:cNvSpPr>
            <a:spLocks noGrp="1"/>
          </p:cNvSpPr>
          <p:nvPr>
            <p:ph idx="1"/>
          </p:nvPr>
        </p:nvSpPr>
        <p:spPr/>
        <p:txBody>
          <a:bodyPr>
            <a:normAutofit/>
          </a:bodyPr>
          <a:lstStyle/>
          <a:p>
            <a:pPr marL="0" indent="0">
              <a:buNone/>
            </a:pPr>
            <a:r>
              <a:rPr lang="en-GB" dirty="0"/>
              <a:t>For this paragraph you need to tell the reader what you wanted out of the performance. Was there a message or was it to recall a story? Who did you want to target audience to be? What was the intended genre, did this change throughout?</a:t>
            </a:r>
          </a:p>
          <a:p>
            <a:pPr marL="0" indent="0">
              <a:buNone/>
            </a:pPr>
            <a:endParaRPr lang="en-GB" i="1" dirty="0"/>
          </a:p>
        </p:txBody>
      </p:sp>
      <p:sp>
        <p:nvSpPr>
          <p:cNvPr id="4" name="Homepage">
            <a:hlinkClick r:id="rId2" action="ppaction://hlinksldjump"/>
          </p:cNvPr>
          <p:cNvSpPr>
            <a:spLocks noEditPoints="1" noChangeArrowheads="1"/>
          </p:cNvSpPr>
          <p:nvPr/>
        </p:nvSpPr>
        <p:spPr bwMode="auto">
          <a:xfrm>
            <a:off x="8100392" y="188641"/>
            <a:ext cx="714003" cy="720079"/>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10800 h 21600"/>
              <a:gd name="T14" fmla="*/ 999 w 21600"/>
              <a:gd name="T15" fmla="*/ 12174 h 21600"/>
              <a:gd name="T16" fmla="*/ 20813 w 21600"/>
              <a:gd name="T17" fmla="*/ 17149 h 21600"/>
            </a:gdLst>
            <a:ahLst/>
            <a:cxnLst>
              <a:cxn ang="0">
                <a:pos x="T0" y="T1"/>
              </a:cxn>
              <a:cxn ang="0">
                <a:pos x="T2" y="T3"/>
              </a:cxn>
              <a:cxn ang="0">
                <a:pos x="T4" y="T5"/>
              </a:cxn>
              <a:cxn ang="0">
                <a:pos x="T6" y="T7"/>
              </a:cxn>
              <a:cxn ang="0">
                <a:pos x="T8" y="T9"/>
              </a:cxn>
              <a:cxn ang="0">
                <a:pos x="T10" y="T11"/>
              </a:cxn>
              <a:cxn ang="0">
                <a:pos x="T12" y="T13"/>
              </a:cxn>
            </a:cxnLst>
            <a:rect l="T14" t="T15" r="T16" b="T17"/>
            <a:pathLst>
              <a:path w="21600" h="21600" extrusionOk="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extrusionOk="0">
                <a:moveTo>
                  <a:pt x="85" y="17509"/>
                </a:moveTo>
                <a:lnTo>
                  <a:pt x="5187" y="17509"/>
                </a:lnTo>
                <a:lnTo>
                  <a:pt x="5187" y="21632"/>
                </a:lnTo>
                <a:lnTo>
                  <a:pt x="85" y="17509"/>
                </a:lnTo>
                <a:close/>
              </a:path>
              <a:path w="21600" h="21600" extrusionOk="0">
                <a:moveTo>
                  <a:pt x="5251" y="7101"/>
                </a:moveTo>
                <a:lnTo>
                  <a:pt x="5251" y="11160"/>
                </a:lnTo>
                <a:lnTo>
                  <a:pt x="16306" y="11160"/>
                </a:lnTo>
                <a:lnTo>
                  <a:pt x="16306" y="7052"/>
                </a:lnTo>
                <a:lnTo>
                  <a:pt x="16901" y="6561"/>
                </a:lnTo>
                <a:lnTo>
                  <a:pt x="15264" y="5236"/>
                </a:lnTo>
                <a:lnTo>
                  <a:pt x="15264" y="1636"/>
                </a:lnTo>
                <a:lnTo>
                  <a:pt x="13478" y="1636"/>
                </a:lnTo>
                <a:lnTo>
                  <a:pt x="13478" y="3698"/>
                </a:lnTo>
                <a:lnTo>
                  <a:pt x="11182" y="1669"/>
                </a:lnTo>
                <a:lnTo>
                  <a:pt x="4847" y="6561"/>
                </a:lnTo>
                <a:lnTo>
                  <a:pt x="5251" y="7101"/>
                </a:lnTo>
                <a:close/>
              </a:path>
              <a:path w="21600" h="21600" extrusionOk="0">
                <a:moveTo>
                  <a:pt x="9396" y="11160"/>
                </a:moveTo>
                <a:lnTo>
                  <a:pt x="9396" y="7772"/>
                </a:lnTo>
                <a:lnTo>
                  <a:pt x="11820" y="7772"/>
                </a:lnTo>
                <a:lnTo>
                  <a:pt x="11820" y="11160"/>
                </a:lnTo>
                <a:lnTo>
                  <a:pt x="9396" y="11160"/>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3012760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Creation and Rehearsal</a:t>
            </a:r>
          </a:p>
        </p:txBody>
      </p:sp>
      <p:sp>
        <p:nvSpPr>
          <p:cNvPr id="3" name="Content Placeholder 2"/>
          <p:cNvSpPr>
            <a:spLocks noGrp="1"/>
          </p:cNvSpPr>
          <p:nvPr>
            <p:ph idx="1"/>
          </p:nvPr>
        </p:nvSpPr>
        <p:spPr/>
        <p:txBody>
          <a:bodyPr>
            <a:normAutofit/>
          </a:bodyPr>
          <a:lstStyle/>
          <a:p>
            <a:pPr marL="0" indent="0">
              <a:buNone/>
            </a:pPr>
            <a:r>
              <a:rPr lang="en-GB" dirty="0"/>
              <a:t>In this part of your portfolio you should be letting the reader know how you created you piece of work. Please do not only talk about the bits you kept in, think about extracts you removed to. Try to think in chronological order rather than performance order. Be careful not to just describe </a:t>
            </a:r>
            <a:r>
              <a:rPr lang="en-GB" u="sng" dirty="0"/>
              <a:t>what </a:t>
            </a:r>
            <a:r>
              <a:rPr lang="en-GB" dirty="0"/>
              <a:t>you did, consider </a:t>
            </a:r>
            <a:r>
              <a:rPr lang="en-GB" u="sng" dirty="0"/>
              <a:t>why </a:t>
            </a:r>
            <a:r>
              <a:rPr lang="en-GB" dirty="0"/>
              <a:t>and </a:t>
            </a:r>
            <a:r>
              <a:rPr lang="en-GB" u="sng" dirty="0"/>
              <a:t>how </a:t>
            </a:r>
            <a:r>
              <a:rPr lang="en-GB" dirty="0"/>
              <a:t>you created your piece.</a:t>
            </a:r>
          </a:p>
        </p:txBody>
      </p:sp>
      <p:sp>
        <p:nvSpPr>
          <p:cNvPr id="4" name="Homepage">
            <a:hlinkClick r:id="rId2" action="ppaction://hlinksldjump"/>
          </p:cNvPr>
          <p:cNvSpPr>
            <a:spLocks noEditPoints="1" noChangeArrowheads="1"/>
          </p:cNvSpPr>
          <p:nvPr/>
        </p:nvSpPr>
        <p:spPr bwMode="auto">
          <a:xfrm>
            <a:off x="8100392" y="188641"/>
            <a:ext cx="714003" cy="720079"/>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10800 h 21600"/>
              <a:gd name="T14" fmla="*/ 999 w 21600"/>
              <a:gd name="T15" fmla="*/ 12174 h 21600"/>
              <a:gd name="T16" fmla="*/ 20813 w 21600"/>
              <a:gd name="T17" fmla="*/ 17149 h 21600"/>
            </a:gdLst>
            <a:ahLst/>
            <a:cxnLst>
              <a:cxn ang="0">
                <a:pos x="T0" y="T1"/>
              </a:cxn>
              <a:cxn ang="0">
                <a:pos x="T2" y="T3"/>
              </a:cxn>
              <a:cxn ang="0">
                <a:pos x="T4" y="T5"/>
              </a:cxn>
              <a:cxn ang="0">
                <a:pos x="T6" y="T7"/>
              </a:cxn>
              <a:cxn ang="0">
                <a:pos x="T8" y="T9"/>
              </a:cxn>
              <a:cxn ang="0">
                <a:pos x="T10" y="T11"/>
              </a:cxn>
              <a:cxn ang="0">
                <a:pos x="T12" y="T13"/>
              </a:cxn>
            </a:cxnLst>
            <a:rect l="T14" t="T15" r="T16" b="T17"/>
            <a:pathLst>
              <a:path w="21600" h="21600" extrusionOk="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extrusionOk="0">
                <a:moveTo>
                  <a:pt x="85" y="17509"/>
                </a:moveTo>
                <a:lnTo>
                  <a:pt x="5187" y="17509"/>
                </a:lnTo>
                <a:lnTo>
                  <a:pt x="5187" y="21632"/>
                </a:lnTo>
                <a:lnTo>
                  <a:pt x="85" y="17509"/>
                </a:lnTo>
                <a:close/>
              </a:path>
              <a:path w="21600" h="21600" extrusionOk="0">
                <a:moveTo>
                  <a:pt x="5251" y="7101"/>
                </a:moveTo>
                <a:lnTo>
                  <a:pt x="5251" y="11160"/>
                </a:lnTo>
                <a:lnTo>
                  <a:pt x="16306" y="11160"/>
                </a:lnTo>
                <a:lnTo>
                  <a:pt x="16306" y="7052"/>
                </a:lnTo>
                <a:lnTo>
                  <a:pt x="16901" y="6561"/>
                </a:lnTo>
                <a:lnTo>
                  <a:pt x="15264" y="5236"/>
                </a:lnTo>
                <a:lnTo>
                  <a:pt x="15264" y="1636"/>
                </a:lnTo>
                <a:lnTo>
                  <a:pt x="13478" y="1636"/>
                </a:lnTo>
                <a:lnTo>
                  <a:pt x="13478" y="3698"/>
                </a:lnTo>
                <a:lnTo>
                  <a:pt x="11182" y="1669"/>
                </a:lnTo>
                <a:lnTo>
                  <a:pt x="4847" y="6561"/>
                </a:lnTo>
                <a:lnTo>
                  <a:pt x="5251" y="7101"/>
                </a:lnTo>
                <a:close/>
              </a:path>
              <a:path w="21600" h="21600" extrusionOk="0">
                <a:moveTo>
                  <a:pt x="9396" y="11160"/>
                </a:moveTo>
                <a:lnTo>
                  <a:pt x="9396" y="7772"/>
                </a:lnTo>
                <a:lnTo>
                  <a:pt x="11820" y="7772"/>
                </a:lnTo>
                <a:lnTo>
                  <a:pt x="11820" y="11160"/>
                </a:lnTo>
                <a:lnTo>
                  <a:pt x="9396" y="11160"/>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9977625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did </a:t>
            </a:r>
            <a:r>
              <a:rPr lang="en-GB" u="sng" dirty="0"/>
              <a:t>you </a:t>
            </a:r>
            <a:r>
              <a:rPr lang="en-GB" dirty="0"/>
              <a:t>Contribute</a:t>
            </a:r>
          </a:p>
        </p:txBody>
      </p:sp>
      <p:sp>
        <p:nvSpPr>
          <p:cNvPr id="3" name="Content Placeholder 2"/>
          <p:cNvSpPr>
            <a:spLocks noGrp="1"/>
          </p:cNvSpPr>
          <p:nvPr>
            <p:ph idx="1"/>
          </p:nvPr>
        </p:nvSpPr>
        <p:spPr/>
        <p:txBody>
          <a:bodyPr>
            <a:normAutofit/>
          </a:bodyPr>
          <a:lstStyle/>
          <a:p>
            <a:pPr marL="0" indent="0">
              <a:buNone/>
            </a:pPr>
            <a:r>
              <a:rPr lang="en-GB" dirty="0"/>
              <a:t>Think, and be honest, about what you personally contributed. This can be a separate paragraph or mixed in with your previous section.</a:t>
            </a:r>
          </a:p>
        </p:txBody>
      </p:sp>
      <p:sp>
        <p:nvSpPr>
          <p:cNvPr id="4" name="Homepage">
            <a:hlinkClick r:id="rId2" action="ppaction://hlinksldjump"/>
          </p:cNvPr>
          <p:cNvSpPr>
            <a:spLocks noEditPoints="1" noChangeArrowheads="1"/>
          </p:cNvSpPr>
          <p:nvPr/>
        </p:nvSpPr>
        <p:spPr bwMode="auto">
          <a:xfrm>
            <a:off x="8100392" y="188641"/>
            <a:ext cx="714003" cy="720079"/>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10800 h 21600"/>
              <a:gd name="T14" fmla="*/ 999 w 21600"/>
              <a:gd name="T15" fmla="*/ 12174 h 21600"/>
              <a:gd name="T16" fmla="*/ 20813 w 21600"/>
              <a:gd name="T17" fmla="*/ 17149 h 21600"/>
            </a:gdLst>
            <a:ahLst/>
            <a:cxnLst>
              <a:cxn ang="0">
                <a:pos x="T0" y="T1"/>
              </a:cxn>
              <a:cxn ang="0">
                <a:pos x="T2" y="T3"/>
              </a:cxn>
              <a:cxn ang="0">
                <a:pos x="T4" y="T5"/>
              </a:cxn>
              <a:cxn ang="0">
                <a:pos x="T6" y="T7"/>
              </a:cxn>
              <a:cxn ang="0">
                <a:pos x="T8" y="T9"/>
              </a:cxn>
              <a:cxn ang="0">
                <a:pos x="T10" y="T11"/>
              </a:cxn>
              <a:cxn ang="0">
                <a:pos x="T12" y="T13"/>
              </a:cxn>
            </a:cxnLst>
            <a:rect l="T14" t="T15" r="T16" b="T17"/>
            <a:pathLst>
              <a:path w="21600" h="21600" extrusionOk="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extrusionOk="0">
                <a:moveTo>
                  <a:pt x="85" y="17509"/>
                </a:moveTo>
                <a:lnTo>
                  <a:pt x="5187" y="17509"/>
                </a:lnTo>
                <a:lnTo>
                  <a:pt x="5187" y="21632"/>
                </a:lnTo>
                <a:lnTo>
                  <a:pt x="85" y="17509"/>
                </a:lnTo>
                <a:close/>
              </a:path>
              <a:path w="21600" h="21600" extrusionOk="0">
                <a:moveTo>
                  <a:pt x="5251" y="7101"/>
                </a:moveTo>
                <a:lnTo>
                  <a:pt x="5251" y="11160"/>
                </a:lnTo>
                <a:lnTo>
                  <a:pt x="16306" y="11160"/>
                </a:lnTo>
                <a:lnTo>
                  <a:pt x="16306" y="7052"/>
                </a:lnTo>
                <a:lnTo>
                  <a:pt x="16901" y="6561"/>
                </a:lnTo>
                <a:lnTo>
                  <a:pt x="15264" y="5236"/>
                </a:lnTo>
                <a:lnTo>
                  <a:pt x="15264" y="1636"/>
                </a:lnTo>
                <a:lnTo>
                  <a:pt x="13478" y="1636"/>
                </a:lnTo>
                <a:lnTo>
                  <a:pt x="13478" y="3698"/>
                </a:lnTo>
                <a:lnTo>
                  <a:pt x="11182" y="1669"/>
                </a:lnTo>
                <a:lnTo>
                  <a:pt x="4847" y="6561"/>
                </a:lnTo>
                <a:lnTo>
                  <a:pt x="5251" y="7101"/>
                </a:lnTo>
                <a:close/>
              </a:path>
              <a:path w="21600" h="21600" extrusionOk="0">
                <a:moveTo>
                  <a:pt x="9396" y="11160"/>
                </a:moveTo>
                <a:lnTo>
                  <a:pt x="9396" y="7772"/>
                </a:lnTo>
                <a:lnTo>
                  <a:pt x="11820" y="7772"/>
                </a:lnTo>
                <a:lnTo>
                  <a:pt x="11820" y="11160"/>
                </a:lnTo>
                <a:lnTo>
                  <a:pt x="9396" y="11160"/>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4355150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Characters</a:t>
            </a:r>
          </a:p>
        </p:txBody>
      </p:sp>
      <p:sp>
        <p:nvSpPr>
          <p:cNvPr id="3" name="Content Placeholder 2"/>
          <p:cNvSpPr>
            <a:spLocks noGrp="1"/>
          </p:cNvSpPr>
          <p:nvPr>
            <p:ph idx="1"/>
          </p:nvPr>
        </p:nvSpPr>
        <p:spPr/>
        <p:txBody>
          <a:bodyPr>
            <a:normAutofit/>
          </a:bodyPr>
          <a:lstStyle/>
          <a:p>
            <a:pPr marL="0" indent="0">
              <a:buNone/>
            </a:pPr>
            <a:r>
              <a:rPr lang="en-GB" dirty="0"/>
              <a:t>Again, for this section  you can have a separate paragraph or mix it in with other paragraphs.</a:t>
            </a:r>
          </a:p>
          <a:p>
            <a:pPr marL="0" indent="0">
              <a:buNone/>
            </a:pPr>
            <a:r>
              <a:rPr lang="en-GB" dirty="0"/>
              <a:t>You must tell the reader about the character you played. What is their personality like, how do they react in particular situations? How do they link into the performance?</a:t>
            </a:r>
          </a:p>
        </p:txBody>
      </p:sp>
      <p:sp>
        <p:nvSpPr>
          <p:cNvPr id="4" name="Homepage">
            <a:hlinkClick r:id="rId2" action="ppaction://hlinksldjump"/>
          </p:cNvPr>
          <p:cNvSpPr>
            <a:spLocks noEditPoints="1" noChangeArrowheads="1"/>
          </p:cNvSpPr>
          <p:nvPr/>
        </p:nvSpPr>
        <p:spPr bwMode="auto">
          <a:xfrm>
            <a:off x="8100392" y="188641"/>
            <a:ext cx="714003" cy="720079"/>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10800 h 21600"/>
              <a:gd name="T14" fmla="*/ 999 w 21600"/>
              <a:gd name="T15" fmla="*/ 12174 h 21600"/>
              <a:gd name="T16" fmla="*/ 20813 w 21600"/>
              <a:gd name="T17" fmla="*/ 17149 h 21600"/>
            </a:gdLst>
            <a:ahLst/>
            <a:cxnLst>
              <a:cxn ang="0">
                <a:pos x="T0" y="T1"/>
              </a:cxn>
              <a:cxn ang="0">
                <a:pos x="T2" y="T3"/>
              </a:cxn>
              <a:cxn ang="0">
                <a:pos x="T4" y="T5"/>
              </a:cxn>
              <a:cxn ang="0">
                <a:pos x="T6" y="T7"/>
              </a:cxn>
              <a:cxn ang="0">
                <a:pos x="T8" y="T9"/>
              </a:cxn>
              <a:cxn ang="0">
                <a:pos x="T10" y="T11"/>
              </a:cxn>
              <a:cxn ang="0">
                <a:pos x="T12" y="T13"/>
              </a:cxn>
            </a:cxnLst>
            <a:rect l="T14" t="T15" r="T16" b="T17"/>
            <a:pathLst>
              <a:path w="21600" h="21600" extrusionOk="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extrusionOk="0">
                <a:moveTo>
                  <a:pt x="85" y="17509"/>
                </a:moveTo>
                <a:lnTo>
                  <a:pt x="5187" y="17509"/>
                </a:lnTo>
                <a:lnTo>
                  <a:pt x="5187" y="21632"/>
                </a:lnTo>
                <a:lnTo>
                  <a:pt x="85" y="17509"/>
                </a:lnTo>
                <a:close/>
              </a:path>
              <a:path w="21600" h="21600" extrusionOk="0">
                <a:moveTo>
                  <a:pt x="5251" y="7101"/>
                </a:moveTo>
                <a:lnTo>
                  <a:pt x="5251" y="11160"/>
                </a:lnTo>
                <a:lnTo>
                  <a:pt x="16306" y="11160"/>
                </a:lnTo>
                <a:lnTo>
                  <a:pt x="16306" y="7052"/>
                </a:lnTo>
                <a:lnTo>
                  <a:pt x="16901" y="6561"/>
                </a:lnTo>
                <a:lnTo>
                  <a:pt x="15264" y="5236"/>
                </a:lnTo>
                <a:lnTo>
                  <a:pt x="15264" y="1636"/>
                </a:lnTo>
                <a:lnTo>
                  <a:pt x="13478" y="1636"/>
                </a:lnTo>
                <a:lnTo>
                  <a:pt x="13478" y="3698"/>
                </a:lnTo>
                <a:lnTo>
                  <a:pt x="11182" y="1669"/>
                </a:lnTo>
                <a:lnTo>
                  <a:pt x="4847" y="6561"/>
                </a:lnTo>
                <a:lnTo>
                  <a:pt x="5251" y="7101"/>
                </a:lnTo>
                <a:close/>
              </a:path>
              <a:path w="21600" h="21600" extrusionOk="0">
                <a:moveTo>
                  <a:pt x="9396" y="11160"/>
                </a:moveTo>
                <a:lnTo>
                  <a:pt x="9396" y="7772"/>
                </a:lnTo>
                <a:lnTo>
                  <a:pt x="11820" y="7772"/>
                </a:lnTo>
                <a:lnTo>
                  <a:pt x="11820" y="11160"/>
                </a:lnTo>
                <a:lnTo>
                  <a:pt x="9396" y="11160"/>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569820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Final Performance</a:t>
            </a:r>
          </a:p>
        </p:txBody>
      </p:sp>
      <p:sp>
        <p:nvSpPr>
          <p:cNvPr id="3" name="Content Placeholder 2"/>
          <p:cNvSpPr>
            <a:spLocks noGrp="1"/>
          </p:cNvSpPr>
          <p:nvPr>
            <p:ph idx="1"/>
          </p:nvPr>
        </p:nvSpPr>
        <p:spPr/>
        <p:txBody>
          <a:bodyPr>
            <a:normAutofit/>
          </a:bodyPr>
          <a:lstStyle/>
          <a:p>
            <a:pPr marL="0" indent="0">
              <a:buNone/>
            </a:pPr>
            <a:r>
              <a:rPr lang="en-GB" dirty="0"/>
              <a:t>For this part of your portfolio you need to tell the reader what you final structure was and  what character choices you made. Did anything get changed in the last few rehearsals, if so what were they and why? How much consideration went into lighting and staging?</a:t>
            </a:r>
          </a:p>
          <a:p>
            <a:pPr marL="0" indent="0">
              <a:buNone/>
            </a:pPr>
            <a:endParaRPr lang="en-GB" i="1" dirty="0"/>
          </a:p>
        </p:txBody>
      </p:sp>
      <p:sp>
        <p:nvSpPr>
          <p:cNvPr id="4" name="Homepage">
            <a:hlinkClick r:id="rId2" action="ppaction://hlinksldjump"/>
          </p:cNvPr>
          <p:cNvSpPr>
            <a:spLocks noEditPoints="1" noChangeArrowheads="1"/>
          </p:cNvSpPr>
          <p:nvPr/>
        </p:nvSpPr>
        <p:spPr bwMode="auto">
          <a:xfrm>
            <a:off x="8100392" y="188641"/>
            <a:ext cx="714003" cy="720079"/>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10800 h 21600"/>
              <a:gd name="T14" fmla="*/ 999 w 21600"/>
              <a:gd name="T15" fmla="*/ 12174 h 21600"/>
              <a:gd name="T16" fmla="*/ 20813 w 21600"/>
              <a:gd name="T17" fmla="*/ 17149 h 21600"/>
            </a:gdLst>
            <a:ahLst/>
            <a:cxnLst>
              <a:cxn ang="0">
                <a:pos x="T0" y="T1"/>
              </a:cxn>
              <a:cxn ang="0">
                <a:pos x="T2" y="T3"/>
              </a:cxn>
              <a:cxn ang="0">
                <a:pos x="T4" y="T5"/>
              </a:cxn>
              <a:cxn ang="0">
                <a:pos x="T6" y="T7"/>
              </a:cxn>
              <a:cxn ang="0">
                <a:pos x="T8" y="T9"/>
              </a:cxn>
              <a:cxn ang="0">
                <a:pos x="T10" y="T11"/>
              </a:cxn>
              <a:cxn ang="0">
                <a:pos x="T12" y="T13"/>
              </a:cxn>
            </a:cxnLst>
            <a:rect l="T14" t="T15" r="T16" b="T17"/>
            <a:pathLst>
              <a:path w="21600" h="21600" extrusionOk="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extrusionOk="0">
                <a:moveTo>
                  <a:pt x="85" y="17509"/>
                </a:moveTo>
                <a:lnTo>
                  <a:pt x="5187" y="17509"/>
                </a:lnTo>
                <a:lnTo>
                  <a:pt x="5187" y="21632"/>
                </a:lnTo>
                <a:lnTo>
                  <a:pt x="85" y="17509"/>
                </a:lnTo>
                <a:close/>
              </a:path>
              <a:path w="21600" h="21600" extrusionOk="0">
                <a:moveTo>
                  <a:pt x="5251" y="7101"/>
                </a:moveTo>
                <a:lnTo>
                  <a:pt x="5251" y="11160"/>
                </a:lnTo>
                <a:lnTo>
                  <a:pt x="16306" y="11160"/>
                </a:lnTo>
                <a:lnTo>
                  <a:pt x="16306" y="7052"/>
                </a:lnTo>
                <a:lnTo>
                  <a:pt x="16901" y="6561"/>
                </a:lnTo>
                <a:lnTo>
                  <a:pt x="15264" y="5236"/>
                </a:lnTo>
                <a:lnTo>
                  <a:pt x="15264" y="1636"/>
                </a:lnTo>
                <a:lnTo>
                  <a:pt x="13478" y="1636"/>
                </a:lnTo>
                <a:lnTo>
                  <a:pt x="13478" y="3698"/>
                </a:lnTo>
                <a:lnTo>
                  <a:pt x="11182" y="1669"/>
                </a:lnTo>
                <a:lnTo>
                  <a:pt x="4847" y="6561"/>
                </a:lnTo>
                <a:lnTo>
                  <a:pt x="5251" y="7101"/>
                </a:lnTo>
                <a:close/>
              </a:path>
              <a:path w="21600" h="21600" extrusionOk="0">
                <a:moveTo>
                  <a:pt x="9396" y="11160"/>
                </a:moveTo>
                <a:lnTo>
                  <a:pt x="9396" y="7772"/>
                </a:lnTo>
                <a:lnTo>
                  <a:pt x="11820" y="7772"/>
                </a:lnTo>
                <a:lnTo>
                  <a:pt x="11820" y="11160"/>
                </a:lnTo>
                <a:lnTo>
                  <a:pt x="9396" y="11160"/>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620108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Analysis and Evaluation</a:t>
            </a:r>
          </a:p>
        </p:txBody>
      </p:sp>
      <p:sp>
        <p:nvSpPr>
          <p:cNvPr id="3" name="Content Placeholder 2"/>
          <p:cNvSpPr>
            <a:spLocks noGrp="1"/>
          </p:cNvSpPr>
          <p:nvPr>
            <p:ph idx="1"/>
          </p:nvPr>
        </p:nvSpPr>
        <p:spPr/>
        <p:txBody>
          <a:bodyPr>
            <a:normAutofit fontScale="77500" lnSpcReduction="20000"/>
          </a:bodyPr>
          <a:lstStyle/>
          <a:p>
            <a:pPr marL="0" indent="0">
              <a:buNone/>
            </a:pPr>
            <a:r>
              <a:rPr lang="en-GB" dirty="0"/>
              <a:t>More so than other sections, this can be done in its own paragraphs or mixed in with all the other ones. In this section you need to give an honest evaluation of all the process’ that went into this piece, from stimuli to final performance. </a:t>
            </a:r>
          </a:p>
          <a:p>
            <a:pPr marL="0" indent="0">
              <a:buNone/>
            </a:pPr>
            <a:endParaRPr lang="en-GB" dirty="0"/>
          </a:p>
          <a:p>
            <a:pPr marL="0" indent="0">
              <a:buNone/>
            </a:pPr>
            <a:r>
              <a:rPr lang="en-GB" dirty="0"/>
              <a:t>You need to comment on the strengths and weakness’ of the process’. How would you rate your performance and contribution both group and individual. What about the decisions made for your performance?</a:t>
            </a:r>
          </a:p>
          <a:p>
            <a:pPr marL="0" indent="0">
              <a:buNone/>
            </a:pPr>
            <a:endParaRPr lang="en-GB" dirty="0"/>
          </a:p>
          <a:p>
            <a:pPr marL="0" indent="0">
              <a:buNone/>
            </a:pPr>
            <a:r>
              <a:rPr lang="en-GB" dirty="0"/>
              <a:t>Always think about what you could do differently. Did you think that at the time or is this a thought after the final performance. </a:t>
            </a:r>
          </a:p>
        </p:txBody>
      </p:sp>
      <p:sp>
        <p:nvSpPr>
          <p:cNvPr id="4" name="Homepage">
            <a:hlinkClick r:id="rId2" action="ppaction://hlinksldjump"/>
          </p:cNvPr>
          <p:cNvSpPr>
            <a:spLocks noEditPoints="1" noChangeArrowheads="1"/>
          </p:cNvSpPr>
          <p:nvPr/>
        </p:nvSpPr>
        <p:spPr bwMode="auto">
          <a:xfrm>
            <a:off x="8100392" y="188641"/>
            <a:ext cx="714003" cy="720079"/>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10800 h 21600"/>
              <a:gd name="T14" fmla="*/ 999 w 21600"/>
              <a:gd name="T15" fmla="*/ 12174 h 21600"/>
              <a:gd name="T16" fmla="*/ 20813 w 21600"/>
              <a:gd name="T17" fmla="*/ 17149 h 21600"/>
            </a:gdLst>
            <a:ahLst/>
            <a:cxnLst>
              <a:cxn ang="0">
                <a:pos x="T0" y="T1"/>
              </a:cxn>
              <a:cxn ang="0">
                <a:pos x="T2" y="T3"/>
              </a:cxn>
              <a:cxn ang="0">
                <a:pos x="T4" y="T5"/>
              </a:cxn>
              <a:cxn ang="0">
                <a:pos x="T6" y="T7"/>
              </a:cxn>
              <a:cxn ang="0">
                <a:pos x="T8" y="T9"/>
              </a:cxn>
              <a:cxn ang="0">
                <a:pos x="T10" y="T11"/>
              </a:cxn>
              <a:cxn ang="0">
                <a:pos x="T12" y="T13"/>
              </a:cxn>
            </a:cxnLst>
            <a:rect l="T14" t="T15" r="T16" b="T17"/>
            <a:pathLst>
              <a:path w="21600" h="21600" extrusionOk="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extrusionOk="0">
                <a:moveTo>
                  <a:pt x="85" y="17509"/>
                </a:moveTo>
                <a:lnTo>
                  <a:pt x="5187" y="17509"/>
                </a:lnTo>
                <a:lnTo>
                  <a:pt x="5187" y="21632"/>
                </a:lnTo>
                <a:lnTo>
                  <a:pt x="85" y="17509"/>
                </a:lnTo>
                <a:close/>
              </a:path>
              <a:path w="21600" h="21600" extrusionOk="0">
                <a:moveTo>
                  <a:pt x="5251" y="7101"/>
                </a:moveTo>
                <a:lnTo>
                  <a:pt x="5251" y="11160"/>
                </a:lnTo>
                <a:lnTo>
                  <a:pt x="16306" y="11160"/>
                </a:lnTo>
                <a:lnTo>
                  <a:pt x="16306" y="7052"/>
                </a:lnTo>
                <a:lnTo>
                  <a:pt x="16901" y="6561"/>
                </a:lnTo>
                <a:lnTo>
                  <a:pt x="15264" y="5236"/>
                </a:lnTo>
                <a:lnTo>
                  <a:pt x="15264" y="1636"/>
                </a:lnTo>
                <a:lnTo>
                  <a:pt x="13478" y="1636"/>
                </a:lnTo>
                <a:lnTo>
                  <a:pt x="13478" y="3698"/>
                </a:lnTo>
                <a:lnTo>
                  <a:pt x="11182" y="1669"/>
                </a:lnTo>
                <a:lnTo>
                  <a:pt x="4847" y="6561"/>
                </a:lnTo>
                <a:lnTo>
                  <a:pt x="5251" y="7101"/>
                </a:lnTo>
                <a:close/>
              </a:path>
              <a:path w="21600" h="21600" extrusionOk="0">
                <a:moveTo>
                  <a:pt x="9396" y="11160"/>
                </a:moveTo>
                <a:lnTo>
                  <a:pt x="9396" y="7772"/>
                </a:lnTo>
                <a:lnTo>
                  <a:pt x="11820" y="7772"/>
                </a:lnTo>
                <a:lnTo>
                  <a:pt x="11820" y="11160"/>
                </a:lnTo>
                <a:lnTo>
                  <a:pt x="9396" y="11160"/>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8456705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274638"/>
            <a:ext cx="8856984" cy="1143000"/>
          </a:xfrm>
        </p:spPr>
        <p:txBody>
          <a:bodyPr>
            <a:noAutofit/>
          </a:bodyPr>
          <a:lstStyle/>
          <a:p>
            <a:r>
              <a:rPr lang="en-GB" sz="3200" b="1"/>
              <a:t>(AO1) Create and develop ideas to</a:t>
            </a:r>
            <a:br>
              <a:rPr lang="en-GB" sz="3200" b="1"/>
            </a:br>
            <a:r>
              <a:rPr lang="en-GB" sz="3200" b="1"/>
              <a:t>communicate meaning for theatrical performance</a:t>
            </a:r>
            <a:endParaRPr lang="en-GB" sz="3200" dirty="0"/>
          </a:p>
        </p:txBody>
      </p:sp>
      <p:sp>
        <p:nvSpPr>
          <p:cNvPr id="3" name="Content Placeholder 2"/>
          <p:cNvSpPr>
            <a:spLocks noGrp="1"/>
          </p:cNvSpPr>
          <p:nvPr>
            <p:ph idx="1"/>
          </p:nvPr>
        </p:nvSpPr>
        <p:spPr/>
        <p:txBody>
          <a:bodyPr anchor="ctr">
            <a:normAutofit lnSpcReduction="10000"/>
          </a:bodyPr>
          <a:lstStyle/>
          <a:p>
            <a:pPr>
              <a:lnSpc>
                <a:spcPct val="150000"/>
              </a:lnSpc>
            </a:pPr>
            <a:r>
              <a:rPr lang="en-GB" sz="2800"/>
              <a:t>Create and develop ideas to communicate meaning for the theatrical performance</a:t>
            </a:r>
          </a:p>
          <a:p>
            <a:pPr>
              <a:lnSpc>
                <a:spcPct val="150000"/>
              </a:lnSpc>
            </a:pPr>
            <a:r>
              <a:rPr lang="en-GB" sz="2800"/>
              <a:t>Practical creation, development and refinement of ideas from stimuli to communicate meaning.</a:t>
            </a:r>
          </a:p>
          <a:p>
            <a:pPr>
              <a:lnSpc>
                <a:spcPct val="150000"/>
              </a:lnSpc>
            </a:pPr>
            <a:r>
              <a:rPr lang="en-GB" sz="2800"/>
              <a:t>Clear engagement with the process of collaboration, rehearsal and refinement</a:t>
            </a:r>
          </a:p>
          <a:p>
            <a:pPr>
              <a:lnSpc>
                <a:spcPct val="150000"/>
              </a:lnSpc>
            </a:pPr>
            <a:r>
              <a:rPr lang="en-GB" sz="2800"/>
              <a:t>Use of drama terminology</a:t>
            </a:r>
            <a:endParaRPr lang="en-GB" sz="2800" dirty="0"/>
          </a:p>
        </p:txBody>
      </p:sp>
      <p:sp>
        <p:nvSpPr>
          <p:cNvPr id="4" name="TextBox 3"/>
          <p:cNvSpPr txBox="1"/>
          <p:nvPr/>
        </p:nvSpPr>
        <p:spPr>
          <a:xfrm>
            <a:off x="7308304" y="5949280"/>
            <a:ext cx="1512168" cy="461665"/>
          </a:xfrm>
          <a:prstGeom prst="rect">
            <a:avLst/>
          </a:prstGeom>
          <a:noFill/>
        </p:spPr>
        <p:txBody>
          <a:bodyPr wrap="square" rtlCol="0">
            <a:spAutoFit/>
          </a:bodyPr>
          <a:lstStyle/>
          <a:p>
            <a:r>
              <a:rPr lang="en-GB" sz="2400" i="1"/>
              <a:t>(30 marks)</a:t>
            </a:r>
            <a:endParaRPr lang="en-GB" sz="2400" i="1" dirty="0"/>
          </a:p>
        </p:txBody>
      </p:sp>
    </p:spTree>
    <p:extLst>
      <p:ext uri="{BB962C8B-B14F-4D97-AF65-F5344CB8AC3E}">
        <p14:creationId xmlns:p14="http://schemas.microsoft.com/office/powerpoint/2010/main" val="27744923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a:t>(AO4) Analyse and evaluate own work</a:t>
            </a:r>
            <a:endParaRPr lang="en-GB" dirty="0"/>
          </a:p>
        </p:txBody>
      </p:sp>
      <p:sp>
        <p:nvSpPr>
          <p:cNvPr id="3" name="Content Placeholder 2"/>
          <p:cNvSpPr>
            <a:spLocks noGrp="1"/>
          </p:cNvSpPr>
          <p:nvPr>
            <p:ph idx="1"/>
          </p:nvPr>
        </p:nvSpPr>
        <p:spPr/>
        <p:txBody>
          <a:bodyPr>
            <a:normAutofit fontScale="85000" lnSpcReduction="20000"/>
          </a:bodyPr>
          <a:lstStyle/>
          <a:p>
            <a:pPr>
              <a:lnSpc>
                <a:spcPct val="160000"/>
              </a:lnSpc>
            </a:pPr>
            <a:r>
              <a:rPr lang="en-GB" dirty="0"/>
              <a:t>Analyse and evaluation of personal contribution</a:t>
            </a:r>
          </a:p>
          <a:p>
            <a:pPr>
              <a:lnSpc>
                <a:spcPct val="160000"/>
              </a:lnSpc>
            </a:pPr>
            <a:r>
              <a:rPr lang="en-GB" dirty="0"/>
              <a:t>Analysis of decisions make regarding content, genre, structure, character, form, style and body language</a:t>
            </a:r>
          </a:p>
          <a:p>
            <a:pPr>
              <a:lnSpc>
                <a:spcPct val="160000"/>
              </a:lnSpc>
            </a:pPr>
            <a:r>
              <a:rPr lang="en-GB" dirty="0"/>
              <a:t>Analysis of individual performance skills demonstrated in the performance</a:t>
            </a:r>
          </a:p>
          <a:p>
            <a:pPr>
              <a:lnSpc>
                <a:spcPct val="160000"/>
              </a:lnSpc>
            </a:pPr>
            <a:r>
              <a:rPr lang="en-GB" dirty="0"/>
              <a:t>Analyse and evaluate the realisation of creative intentions within performance</a:t>
            </a:r>
          </a:p>
        </p:txBody>
      </p:sp>
      <p:sp>
        <p:nvSpPr>
          <p:cNvPr id="4" name="TextBox 3"/>
          <p:cNvSpPr txBox="1"/>
          <p:nvPr/>
        </p:nvSpPr>
        <p:spPr>
          <a:xfrm>
            <a:off x="7308304" y="5949280"/>
            <a:ext cx="1512168" cy="461665"/>
          </a:xfrm>
          <a:prstGeom prst="rect">
            <a:avLst/>
          </a:prstGeom>
          <a:noFill/>
        </p:spPr>
        <p:txBody>
          <a:bodyPr wrap="square" rtlCol="0">
            <a:spAutoFit/>
          </a:bodyPr>
          <a:lstStyle/>
          <a:p>
            <a:r>
              <a:rPr lang="en-GB" sz="2400" i="1"/>
              <a:t>(15 marks)</a:t>
            </a:r>
            <a:endParaRPr lang="en-GB" sz="2400" i="1" dirty="0"/>
          </a:p>
        </p:txBody>
      </p:sp>
    </p:spTree>
    <p:extLst>
      <p:ext uri="{BB962C8B-B14F-4D97-AF65-F5344CB8AC3E}">
        <p14:creationId xmlns:p14="http://schemas.microsoft.com/office/powerpoint/2010/main" val="24660953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Level of Thinking</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94463217"/>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620154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Common Mistakes</a:t>
            </a:r>
          </a:p>
        </p:txBody>
      </p:sp>
      <p:sp>
        <p:nvSpPr>
          <p:cNvPr id="3" name="Content Placeholder 2"/>
          <p:cNvSpPr>
            <a:spLocks noGrp="1"/>
          </p:cNvSpPr>
          <p:nvPr>
            <p:ph idx="1"/>
          </p:nvPr>
        </p:nvSpPr>
        <p:spPr/>
        <p:txBody>
          <a:bodyPr>
            <a:normAutofit lnSpcReduction="10000"/>
          </a:bodyPr>
          <a:lstStyle/>
          <a:p>
            <a:pPr marL="514350" indent="-514350">
              <a:lnSpc>
                <a:spcPct val="150000"/>
              </a:lnSpc>
              <a:buFont typeface="+mj-lt"/>
              <a:buAutoNum type="arabicPeriod"/>
            </a:pPr>
            <a:r>
              <a:rPr lang="en-GB" dirty="0"/>
              <a:t>Providing a step by step description of what you did with no analysis or depth.</a:t>
            </a:r>
          </a:p>
          <a:p>
            <a:pPr marL="514350" indent="-514350">
              <a:lnSpc>
                <a:spcPct val="150000"/>
              </a:lnSpc>
              <a:buFont typeface="+mj-lt"/>
              <a:buAutoNum type="arabicPeriod"/>
            </a:pPr>
            <a:r>
              <a:rPr lang="en-GB" dirty="0"/>
              <a:t>Not using enough drama terminology, or misusing drama terminology.</a:t>
            </a:r>
          </a:p>
          <a:p>
            <a:pPr marL="514350" indent="-514350">
              <a:lnSpc>
                <a:spcPct val="150000"/>
              </a:lnSpc>
              <a:buFont typeface="+mj-lt"/>
              <a:buAutoNum type="arabicPeriod"/>
            </a:pPr>
            <a:r>
              <a:rPr lang="en-GB" dirty="0"/>
              <a:t>Not providing evidence or a balanced review of work.</a:t>
            </a:r>
          </a:p>
        </p:txBody>
      </p:sp>
    </p:spTree>
    <p:extLst>
      <p:ext uri="{BB962C8B-B14F-4D97-AF65-F5344CB8AC3E}">
        <p14:creationId xmlns:p14="http://schemas.microsoft.com/office/powerpoint/2010/main" val="12292717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Basic Layout of Portfolio</a:t>
            </a:r>
          </a:p>
        </p:txBody>
      </p:sp>
      <p:sp>
        <p:nvSpPr>
          <p:cNvPr id="3" name="Content Placeholder 2"/>
          <p:cNvSpPr>
            <a:spLocks noGrp="1"/>
          </p:cNvSpPr>
          <p:nvPr>
            <p:ph idx="1"/>
          </p:nvPr>
        </p:nvSpPr>
        <p:spPr/>
        <p:txBody>
          <a:bodyPr>
            <a:normAutofit fontScale="85000" lnSpcReduction="20000"/>
          </a:bodyPr>
          <a:lstStyle/>
          <a:p>
            <a:pPr marL="0" indent="0">
              <a:buNone/>
            </a:pPr>
            <a:r>
              <a:rPr lang="en-GB" dirty="0"/>
              <a:t>This it to give you a guide and </a:t>
            </a:r>
            <a:r>
              <a:rPr lang="en-GB" b="1" dirty="0"/>
              <a:t>does not </a:t>
            </a:r>
            <a:r>
              <a:rPr lang="en-GB" dirty="0"/>
              <a:t>need to be stuck to.</a:t>
            </a:r>
          </a:p>
          <a:p>
            <a:pPr marL="514350" indent="-514350">
              <a:buFont typeface="+mj-lt"/>
              <a:buAutoNum type="arabicPeriod"/>
            </a:pPr>
            <a:r>
              <a:rPr lang="en-GB" u="sng" dirty="0">
                <a:hlinkClick r:id="rId2" action="ppaction://hlinksldjump"/>
              </a:rPr>
              <a:t>Introduction</a:t>
            </a:r>
            <a:endParaRPr lang="en-GB" u="sng" dirty="0"/>
          </a:p>
          <a:p>
            <a:pPr marL="514350" indent="-514350">
              <a:buFont typeface="+mj-lt"/>
              <a:buAutoNum type="arabicPeriod"/>
            </a:pPr>
            <a:r>
              <a:rPr lang="en-GB" dirty="0">
                <a:hlinkClick r:id="rId3" action="ppaction://hlinksldjump"/>
              </a:rPr>
              <a:t>First Thoughts</a:t>
            </a:r>
            <a:endParaRPr lang="en-GB" dirty="0"/>
          </a:p>
          <a:p>
            <a:pPr marL="514350" indent="-514350">
              <a:buFont typeface="+mj-lt"/>
              <a:buAutoNum type="arabicPeriod"/>
            </a:pPr>
            <a:r>
              <a:rPr lang="en-GB" dirty="0">
                <a:hlinkClick r:id="rId4" action="ppaction://hlinksldjump"/>
              </a:rPr>
              <a:t>Initial Research</a:t>
            </a:r>
            <a:endParaRPr lang="en-GB" dirty="0"/>
          </a:p>
          <a:p>
            <a:pPr marL="514350" indent="-514350">
              <a:buFont typeface="+mj-lt"/>
              <a:buAutoNum type="arabicPeriod"/>
            </a:pPr>
            <a:r>
              <a:rPr lang="en-GB" dirty="0">
                <a:hlinkClick r:id="rId5" action="ppaction://hlinksldjump"/>
              </a:rPr>
              <a:t>Intentions</a:t>
            </a:r>
            <a:endParaRPr lang="en-GB" dirty="0"/>
          </a:p>
          <a:p>
            <a:pPr marL="514350" indent="-514350">
              <a:buFont typeface="+mj-lt"/>
              <a:buAutoNum type="arabicPeriod"/>
            </a:pPr>
            <a:r>
              <a:rPr lang="en-GB" dirty="0">
                <a:hlinkClick r:id="rId6" action="ppaction://hlinksldjump"/>
              </a:rPr>
              <a:t>Creation and Rehearsal</a:t>
            </a:r>
            <a:endParaRPr lang="en-GB" dirty="0"/>
          </a:p>
          <a:p>
            <a:pPr marL="514350" indent="-514350">
              <a:buFont typeface="+mj-lt"/>
              <a:buAutoNum type="arabicPeriod"/>
            </a:pPr>
            <a:r>
              <a:rPr lang="en-GB" dirty="0">
                <a:hlinkClick r:id="rId7" action="ppaction://hlinksldjump"/>
              </a:rPr>
              <a:t>What did </a:t>
            </a:r>
            <a:r>
              <a:rPr lang="en-GB" u="sng" dirty="0">
                <a:hlinkClick r:id="rId7" action="ppaction://hlinksldjump"/>
              </a:rPr>
              <a:t>you</a:t>
            </a:r>
            <a:r>
              <a:rPr lang="en-GB" dirty="0">
                <a:hlinkClick r:id="rId7" action="ppaction://hlinksldjump"/>
              </a:rPr>
              <a:t> Contribute</a:t>
            </a:r>
            <a:endParaRPr lang="en-GB" dirty="0"/>
          </a:p>
          <a:p>
            <a:pPr marL="514350" indent="-514350">
              <a:buFont typeface="+mj-lt"/>
              <a:buAutoNum type="arabicPeriod"/>
            </a:pPr>
            <a:r>
              <a:rPr lang="en-GB" dirty="0">
                <a:hlinkClick r:id="rId8" action="ppaction://hlinksldjump"/>
              </a:rPr>
              <a:t>Characters</a:t>
            </a:r>
            <a:endParaRPr lang="en-GB" dirty="0"/>
          </a:p>
          <a:p>
            <a:pPr marL="514350" indent="-514350">
              <a:buFont typeface="+mj-lt"/>
              <a:buAutoNum type="arabicPeriod"/>
            </a:pPr>
            <a:r>
              <a:rPr lang="en-GB" dirty="0">
                <a:hlinkClick r:id="rId9" action="ppaction://hlinksldjump"/>
              </a:rPr>
              <a:t>Final Performance</a:t>
            </a:r>
            <a:endParaRPr lang="en-GB" dirty="0"/>
          </a:p>
          <a:p>
            <a:pPr marL="514350" indent="-514350">
              <a:buFont typeface="+mj-lt"/>
              <a:buAutoNum type="arabicPeriod"/>
            </a:pPr>
            <a:r>
              <a:rPr lang="en-GB" dirty="0">
                <a:hlinkClick r:id="rId10" action="ppaction://hlinksldjump"/>
              </a:rPr>
              <a:t>Analysis and Evaluation</a:t>
            </a:r>
            <a:endParaRPr lang="en-GB" dirty="0"/>
          </a:p>
        </p:txBody>
      </p:sp>
    </p:spTree>
    <p:extLst>
      <p:ext uri="{BB962C8B-B14F-4D97-AF65-F5344CB8AC3E}">
        <p14:creationId xmlns:p14="http://schemas.microsoft.com/office/powerpoint/2010/main" val="13748182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Introduction</a:t>
            </a:r>
          </a:p>
        </p:txBody>
      </p:sp>
      <p:sp>
        <p:nvSpPr>
          <p:cNvPr id="3" name="Content Placeholder 2"/>
          <p:cNvSpPr>
            <a:spLocks noGrp="1"/>
          </p:cNvSpPr>
          <p:nvPr>
            <p:ph idx="1"/>
          </p:nvPr>
        </p:nvSpPr>
        <p:spPr/>
        <p:txBody>
          <a:bodyPr/>
          <a:lstStyle/>
          <a:p>
            <a:pPr marL="0" indent="0">
              <a:buNone/>
            </a:pPr>
            <a:r>
              <a:rPr lang="en-GB" dirty="0"/>
              <a:t>An introduction should be an opening to your piece, you should tell the reader what the title of your piece was and a basic summary of the story line.</a:t>
            </a:r>
          </a:p>
          <a:p>
            <a:pPr marL="0" indent="0">
              <a:buNone/>
            </a:pPr>
            <a:endParaRPr lang="en-GB" dirty="0"/>
          </a:p>
        </p:txBody>
      </p:sp>
      <p:sp>
        <p:nvSpPr>
          <p:cNvPr id="4" name="Homepage">
            <a:hlinkClick r:id="rId2" action="ppaction://hlinksldjump"/>
          </p:cNvPr>
          <p:cNvSpPr>
            <a:spLocks noEditPoints="1" noChangeArrowheads="1"/>
          </p:cNvSpPr>
          <p:nvPr/>
        </p:nvSpPr>
        <p:spPr bwMode="auto">
          <a:xfrm>
            <a:off x="8100392" y="188641"/>
            <a:ext cx="714003" cy="720079"/>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10800 h 21600"/>
              <a:gd name="T14" fmla="*/ 999 w 21600"/>
              <a:gd name="T15" fmla="*/ 12174 h 21600"/>
              <a:gd name="T16" fmla="*/ 20813 w 21600"/>
              <a:gd name="T17" fmla="*/ 17149 h 21600"/>
            </a:gdLst>
            <a:ahLst/>
            <a:cxnLst>
              <a:cxn ang="0">
                <a:pos x="T0" y="T1"/>
              </a:cxn>
              <a:cxn ang="0">
                <a:pos x="T2" y="T3"/>
              </a:cxn>
              <a:cxn ang="0">
                <a:pos x="T4" y="T5"/>
              </a:cxn>
              <a:cxn ang="0">
                <a:pos x="T6" y="T7"/>
              </a:cxn>
              <a:cxn ang="0">
                <a:pos x="T8" y="T9"/>
              </a:cxn>
              <a:cxn ang="0">
                <a:pos x="T10" y="T11"/>
              </a:cxn>
              <a:cxn ang="0">
                <a:pos x="T12" y="T13"/>
              </a:cxn>
            </a:cxnLst>
            <a:rect l="T14" t="T15" r="T16" b="T17"/>
            <a:pathLst>
              <a:path w="21600" h="21600" extrusionOk="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extrusionOk="0">
                <a:moveTo>
                  <a:pt x="85" y="17509"/>
                </a:moveTo>
                <a:lnTo>
                  <a:pt x="5187" y="17509"/>
                </a:lnTo>
                <a:lnTo>
                  <a:pt x="5187" y="21632"/>
                </a:lnTo>
                <a:lnTo>
                  <a:pt x="85" y="17509"/>
                </a:lnTo>
                <a:close/>
              </a:path>
              <a:path w="21600" h="21600" extrusionOk="0">
                <a:moveTo>
                  <a:pt x="5251" y="7101"/>
                </a:moveTo>
                <a:lnTo>
                  <a:pt x="5251" y="11160"/>
                </a:lnTo>
                <a:lnTo>
                  <a:pt x="16306" y="11160"/>
                </a:lnTo>
                <a:lnTo>
                  <a:pt x="16306" y="7052"/>
                </a:lnTo>
                <a:lnTo>
                  <a:pt x="16901" y="6561"/>
                </a:lnTo>
                <a:lnTo>
                  <a:pt x="15264" y="5236"/>
                </a:lnTo>
                <a:lnTo>
                  <a:pt x="15264" y="1636"/>
                </a:lnTo>
                <a:lnTo>
                  <a:pt x="13478" y="1636"/>
                </a:lnTo>
                <a:lnTo>
                  <a:pt x="13478" y="3698"/>
                </a:lnTo>
                <a:lnTo>
                  <a:pt x="11182" y="1669"/>
                </a:lnTo>
                <a:lnTo>
                  <a:pt x="4847" y="6561"/>
                </a:lnTo>
                <a:lnTo>
                  <a:pt x="5251" y="7101"/>
                </a:lnTo>
                <a:close/>
              </a:path>
              <a:path w="21600" h="21600" extrusionOk="0">
                <a:moveTo>
                  <a:pt x="9396" y="11160"/>
                </a:moveTo>
                <a:lnTo>
                  <a:pt x="9396" y="7772"/>
                </a:lnTo>
                <a:lnTo>
                  <a:pt x="11820" y="7772"/>
                </a:lnTo>
                <a:lnTo>
                  <a:pt x="11820" y="11160"/>
                </a:lnTo>
                <a:lnTo>
                  <a:pt x="9396" y="11160"/>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5675373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First Thoughts</a:t>
            </a:r>
          </a:p>
        </p:txBody>
      </p:sp>
      <p:sp>
        <p:nvSpPr>
          <p:cNvPr id="3" name="Content Placeholder 2"/>
          <p:cNvSpPr>
            <a:spLocks noGrp="1"/>
          </p:cNvSpPr>
          <p:nvPr>
            <p:ph idx="1"/>
          </p:nvPr>
        </p:nvSpPr>
        <p:spPr/>
        <p:txBody>
          <a:bodyPr>
            <a:normAutofit/>
          </a:bodyPr>
          <a:lstStyle/>
          <a:p>
            <a:pPr marL="0" indent="0">
              <a:buNone/>
            </a:pPr>
            <a:r>
              <a:rPr lang="en-GB" dirty="0"/>
              <a:t>In this section you should let the reader know what the stimulus actually was and your first opinions of it. Please remember to talk about what you thought at the time and not what you think now. </a:t>
            </a:r>
          </a:p>
        </p:txBody>
      </p:sp>
      <p:sp>
        <p:nvSpPr>
          <p:cNvPr id="4" name="Homepage">
            <a:hlinkClick r:id="rId2" action="ppaction://hlinksldjump"/>
          </p:cNvPr>
          <p:cNvSpPr>
            <a:spLocks noEditPoints="1" noChangeArrowheads="1"/>
          </p:cNvSpPr>
          <p:nvPr/>
        </p:nvSpPr>
        <p:spPr bwMode="auto">
          <a:xfrm>
            <a:off x="8100392" y="188641"/>
            <a:ext cx="714003" cy="720079"/>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10800 h 21600"/>
              <a:gd name="T14" fmla="*/ 999 w 21600"/>
              <a:gd name="T15" fmla="*/ 12174 h 21600"/>
              <a:gd name="T16" fmla="*/ 20813 w 21600"/>
              <a:gd name="T17" fmla="*/ 17149 h 21600"/>
            </a:gdLst>
            <a:ahLst/>
            <a:cxnLst>
              <a:cxn ang="0">
                <a:pos x="T0" y="T1"/>
              </a:cxn>
              <a:cxn ang="0">
                <a:pos x="T2" y="T3"/>
              </a:cxn>
              <a:cxn ang="0">
                <a:pos x="T4" y="T5"/>
              </a:cxn>
              <a:cxn ang="0">
                <a:pos x="T6" y="T7"/>
              </a:cxn>
              <a:cxn ang="0">
                <a:pos x="T8" y="T9"/>
              </a:cxn>
              <a:cxn ang="0">
                <a:pos x="T10" y="T11"/>
              </a:cxn>
              <a:cxn ang="0">
                <a:pos x="T12" y="T13"/>
              </a:cxn>
            </a:cxnLst>
            <a:rect l="T14" t="T15" r="T16" b="T17"/>
            <a:pathLst>
              <a:path w="21600" h="21600" extrusionOk="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extrusionOk="0">
                <a:moveTo>
                  <a:pt x="85" y="17509"/>
                </a:moveTo>
                <a:lnTo>
                  <a:pt x="5187" y="17509"/>
                </a:lnTo>
                <a:lnTo>
                  <a:pt x="5187" y="21632"/>
                </a:lnTo>
                <a:lnTo>
                  <a:pt x="85" y="17509"/>
                </a:lnTo>
                <a:close/>
              </a:path>
              <a:path w="21600" h="21600" extrusionOk="0">
                <a:moveTo>
                  <a:pt x="5251" y="7101"/>
                </a:moveTo>
                <a:lnTo>
                  <a:pt x="5251" y="11160"/>
                </a:lnTo>
                <a:lnTo>
                  <a:pt x="16306" y="11160"/>
                </a:lnTo>
                <a:lnTo>
                  <a:pt x="16306" y="7052"/>
                </a:lnTo>
                <a:lnTo>
                  <a:pt x="16901" y="6561"/>
                </a:lnTo>
                <a:lnTo>
                  <a:pt x="15264" y="5236"/>
                </a:lnTo>
                <a:lnTo>
                  <a:pt x="15264" y="1636"/>
                </a:lnTo>
                <a:lnTo>
                  <a:pt x="13478" y="1636"/>
                </a:lnTo>
                <a:lnTo>
                  <a:pt x="13478" y="3698"/>
                </a:lnTo>
                <a:lnTo>
                  <a:pt x="11182" y="1669"/>
                </a:lnTo>
                <a:lnTo>
                  <a:pt x="4847" y="6561"/>
                </a:lnTo>
                <a:lnTo>
                  <a:pt x="5251" y="7101"/>
                </a:lnTo>
                <a:close/>
              </a:path>
              <a:path w="21600" h="21600" extrusionOk="0">
                <a:moveTo>
                  <a:pt x="9396" y="11160"/>
                </a:moveTo>
                <a:lnTo>
                  <a:pt x="9396" y="7772"/>
                </a:lnTo>
                <a:lnTo>
                  <a:pt x="11820" y="7772"/>
                </a:lnTo>
                <a:lnTo>
                  <a:pt x="11820" y="11160"/>
                </a:lnTo>
                <a:lnTo>
                  <a:pt x="9396" y="11160"/>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1174654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Initial Research</a:t>
            </a:r>
          </a:p>
        </p:txBody>
      </p:sp>
      <p:sp>
        <p:nvSpPr>
          <p:cNvPr id="3" name="Content Placeholder 2"/>
          <p:cNvSpPr>
            <a:spLocks noGrp="1"/>
          </p:cNvSpPr>
          <p:nvPr>
            <p:ph idx="1"/>
          </p:nvPr>
        </p:nvSpPr>
        <p:spPr/>
        <p:txBody>
          <a:bodyPr>
            <a:normAutofit/>
          </a:bodyPr>
          <a:lstStyle/>
          <a:p>
            <a:pPr marL="0" indent="0">
              <a:buNone/>
            </a:pPr>
            <a:r>
              <a:rPr lang="en-GB" dirty="0"/>
              <a:t>After seeing the stimulus and talking to your group, what research did you look into? What did you find? I don’t need to know exact facts and figures but what stood out to you for inspiration.  </a:t>
            </a:r>
          </a:p>
        </p:txBody>
      </p:sp>
      <p:sp>
        <p:nvSpPr>
          <p:cNvPr id="4" name="Homepage">
            <a:hlinkClick r:id="rId2" action="ppaction://hlinksldjump"/>
          </p:cNvPr>
          <p:cNvSpPr>
            <a:spLocks noEditPoints="1" noChangeArrowheads="1"/>
          </p:cNvSpPr>
          <p:nvPr/>
        </p:nvSpPr>
        <p:spPr bwMode="auto">
          <a:xfrm>
            <a:off x="8100392" y="188641"/>
            <a:ext cx="714003" cy="720079"/>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10800 h 21600"/>
              <a:gd name="T14" fmla="*/ 999 w 21600"/>
              <a:gd name="T15" fmla="*/ 12174 h 21600"/>
              <a:gd name="T16" fmla="*/ 20813 w 21600"/>
              <a:gd name="T17" fmla="*/ 17149 h 21600"/>
            </a:gdLst>
            <a:ahLst/>
            <a:cxnLst>
              <a:cxn ang="0">
                <a:pos x="T0" y="T1"/>
              </a:cxn>
              <a:cxn ang="0">
                <a:pos x="T2" y="T3"/>
              </a:cxn>
              <a:cxn ang="0">
                <a:pos x="T4" y="T5"/>
              </a:cxn>
              <a:cxn ang="0">
                <a:pos x="T6" y="T7"/>
              </a:cxn>
              <a:cxn ang="0">
                <a:pos x="T8" y="T9"/>
              </a:cxn>
              <a:cxn ang="0">
                <a:pos x="T10" y="T11"/>
              </a:cxn>
              <a:cxn ang="0">
                <a:pos x="T12" y="T13"/>
              </a:cxn>
            </a:cxnLst>
            <a:rect l="T14" t="T15" r="T16" b="T17"/>
            <a:pathLst>
              <a:path w="21600" h="21600" extrusionOk="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extrusionOk="0">
                <a:moveTo>
                  <a:pt x="85" y="17509"/>
                </a:moveTo>
                <a:lnTo>
                  <a:pt x="5187" y="17509"/>
                </a:lnTo>
                <a:lnTo>
                  <a:pt x="5187" y="21632"/>
                </a:lnTo>
                <a:lnTo>
                  <a:pt x="85" y="17509"/>
                </a:lnTo>
                <a:close/>
              </a:path>
              <a:path w="21600" h="21600" extrusionOk="0">
                <a:moveTo>
                  <a:pt x="5251" y="7101"/>
                </a:moveTo>
                <a:lnTo>
                  <a:pt x="5251" y="11160"/>
                </a:lnTo>
                <a:lnTo>
                  <a:pt x="16306" y="11160"/>
                </a:lnTo>
                <a:lnTo>
                  <a:pt x="16306" y="7052"/>
                </a:lnTo>
                <a:lnTo>
                  <a:pt x="16901" y="6561"/>
                </a:lnTo>
                <a:lnTo>
                  <a:pt x="15264" y="5236"/>
                </a:lnTo>
                <a:lnTo>
                  <a:pt x="15264" y="1636"/>
                </a:lnTo>
                <a:lnTo>
                  <a:pt x="13478" y="1636"/>
                </a:lnTo>
                <a:lnTo>
                  <a:pt x="13478" y="3698"/>
                </a:lnTo>
                <a:lnTo>
                  <a:pt x="11182" y="1669"/>
                </a:lnTo>
                <a:lnTo>
                  <a:pt x="4847" y="6561"/>
                </a:lnTo>
                <a:lnTo>
                  <a:pt x="5251" y="7101"/>
                </a:lnTo>
                <a:close/>
              </a:path>
              <a:path w="21600" h="21600" extrusionOk="0">
                <a:moveTo>
                  <a:pt x="9396" y="11160"/>
                </a:moveTo>
                <a:lnTo>
                  <a:pt x="9396" y="7772"/>
                </a:lnTo>
                <a:lnTo>
                  <a:pt x="11820" y="7772"/>
                </a:lnTo>
                <a:lnTo>
                  <a:pt x="11820" y="11160"/>
                </a:lnTo>
                <a:lnTo>
                  <a:pt x="9396" y="11160"/>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6853330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695</Words>
  <Application>Microsoft Office PowerPoint</Application>
  <PresentationFormat>On-screen Show (4:3)</PresentationFormat>
  <Paragraphs>57</Paragraphs>
  <Slides>15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Component 1- Devising Portfolio</vt:lpstr>
      <vt:lpstr>(AO1) Create and develop ideas to communicate meaning for theatrical performance</vt:lpstr>
      <vt:lpstr>(AO4) Analyse and evaluate own work</vt:lpstr>
      <vt:lpstr>Level of Thinking</vt:lpstr>
      <vt:lpstr>Common Mistakes</vt:lpstr>
      <vt:lpstr>Basic Layout of Portfolio</vt:lpstr>
      <vt:lpstr>Introduction</vt:lpstr>
      <vt:lpstr>First Thoughts</vt:lpstr>
      <vt:lpstr>Initial Research</vt:lpstr>
      <vt:lpstr>Intentions</vt:lpstr>
      <vt:lpstr>Creation and Rehearsal</vt:lpstr>
      <vt:lpstr>What did you Contribute</vt:lpstr>
      <vt:lpstr>Characters</vt:lpstr>
      <vt:lpstr>Final Performance</vt:lpstr>
      <vt:lpstr>Analysis and Evaluation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Component 1- Devising Portfolio</dc:title>
  <dc:creator>serena harrington</dc:creator>
  <cp:lastModifiedBy>Toni-Louise</cp:lastModifiedBy>
  <cp:revision>1</cp:revision>
  <dcterms:created xsi:type="dcterms:W3CDTF">2020-03-26T18:00:43Z</dcterms:created>
  <dcterms:modified xsi:type="dcterms:W3CDTF">2020-06-23T13:47:56Z</dcterms:modified>
</cp:coreProperties>
</file>