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sldIdLst>
    <p:sldId id="256" r:id="rId2"/>
    <p:sldId id="257" r:id="rId3"/>
    <p:sldId id="260" r:id="rId4"/>
    <p:sldId id="261" r:id="rId5"/>
    <p:sldId id="263" r:id="rId6"/>
    <p:sldId id="264" r:id="rId7"/>
    <p:sldId id="265" r:id="rId8"/>
    <p:sldId id="266" r:id="rId9"/>
    <p:sldId id="267" r:id="rId10"/>
    <p:sldId id="268" r:id="rId11"/>
    <p:sldId id="258" r:id="rId12"/>
    <p:sldId id="259"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36" d="100"/>
          <a:sy n="36" d="100"/>
        </p:scale>
        <p:origin x="9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s://www.youtube.com/watch?v=zIpXoohOg44"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1" Type="http://schemas.openxmlformats.org/officeDocument/2006/relationships/hyperlink" Target="https://www.youtube.com/watch?v=zIpXoohOg44"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12EB9-42FE-4C94-9180-4621384A9378}"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89EEF1C3-6384-46AA-80FA-1ABB1F3DEA05}">
      <dgm:prSet/>
      <dgm:spPr/>
      <dgm:t>
        <a:bodyPr/>
        <a:lstStyle/>
        <a:p>
          <a:pPr>
            <a:defRPr cap="all"/>
          </a:pPr>
          <a:r>
            <a:rPr lang="en-GB"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https://www.youtube.com/watch?v=zIpXoohOg44</a:t>
          </a:r>
          <a:endParaRPr lang="en-US" b="1" dirty="0">
            <a:solidFill>
              <a:schemeClr val="bg1"/>
            </a:solidFill>
          </a:endParaRPr>
        </a:p>
      </dgm:t>
    </dgm:pt>
    <dgm:pt modelId="{3E7FF874-2182-40C8-8E92-1A25E231208D}" type="parTrans" cxnId="{5ABDAD49-ADA9-4B50-A095-5ABD58E3B583}">
      <dgm:prSet/>
      <dgm:spPr/>
      <dgm:t>
        <a:bodyPr/>
        <a:lstStyle/>
        <a:p>
          <a:endParaRPr lang="en-US"/>
        </a:p>
      </dgm:t>
    </dgm:pt>
    <dgm:pt modelId="{AA7E67E6-6184-47A7-AFD5-099BDF0BC90F}" type="sibTrans" cxnId="{5ABDAD49-ADA9-4B50-A095-5ABD58E3B583}">
      <dgm:prSet/>
      <dgm:spPr/>
      <dgm:t>
        <a:bodyPr/>
        <a:lstStyle/>
        <a:p>
          <a:endParaRPr lang="en-US"/>
        </a:p>
      </dgm:t>
    </dgm:pt>
    <dgm:pt modelId="{38F2C47D-64BC-439E-8F1F-C4AC1FBEA863}">
      <dgm:prSet custT="1"/>
      <dgm:spPr/>
      <dgm:t>
        <a:bodyPr/>
        <a:lstStyle/>
        <a:p>
          <a:pPr>
            <a:defRPr cap="all"/>
          </a:pPr>
          <a:r>
            <a:rPr lang="en-GB" sz="1800" dirty="0">
              <a:latin typeface="Abadi" panose="020B0604020104020204" pitchFamily="34" charset="0"/>
              <a:cs typeface="Aparajita" panose="020B0502040204020203" pitchFamily="18" charset="0"/>
            </a:rPr>
            <a:t>A dystopia is an imagined community or society that is dehumanizing and frightening, and dystopian stories often tell tales of bravery and defiance in the face of totalitarian governments or survival in a post-apocalyptic landscape. A dystopian society is the opposite of a utopian society.</a:t>
          </a:r>
          <a:endParaRPr lang="en-US" sz="1800" dirty="0">
            <a:latin typeface="Abadi" panose="020B0604020104020204" pitchFamily="34" charset="0"/>
            <a:cs typeface="Aparajita" panose="020B0502040204020203" pitchFamily="18" charset="0"/>
          </a:endParaRPr>
        </a:p>
      </dgm:t>
    </dgm:pt>
    <dgm:pt modelId="{57C6CE5D-5DC4-43F0-BF56-FEC11747995B}" type="parTrans" cxnId="{935B6435-2192-4427-B0A8-2551692310CF}">
      <dgm:prSet/>
      <dgm:spPr/>
      <dgm:t>
        <a:bodyPr/>
        <a:lstStyle/>
        <a:p>
          <a:endParaRPr lang="en-US"/>
        </a:p>
      </dgm:t>
    </dgm:pt>
    <dgm:pt modelId="{B9FD0B7E-49A4-48D2-A211-9106BABB8657}" type="sibTrans" cxnId="{935B6435-2192-4427-B0A8-2551692310CF}">
      <dgm:prSet/>
      <dgm:spPr/>
      <dgm:t>
        <a:bodyPr/>
        <a:lstStyle/>
        <a:p>
          <a:endParaRPr lang="en-US"/>
        </a:p>
      </dgm:t>
    </dgm:pt>
    <dgm:pt modelId="{5AC4E923-E4F8-4928-B44A-BEF89D9075D0}" type="pres">
      <dgm:prSet presAssocID="{C8112EB9-42FE-4C94-9180-4621384A9378}" presName="Name0" presStyleCnt="0">
        <dgm:presLayoutVars>
          <dgm:dir/>
          <dgm:resizeHandles val="exact"/>
        </dgm:presLayoutVars>
      </dgm:prSet>
      <dgm:spPr/>
    </dgm:pt>
    <dgm:pt modelId="{354C8FE3-6CE3-471C-8431-CE67D7A40009}" type="pres">
      <dgm:prSet presAssocID="{89EEF1C3-6384-46AA-80FA-1ABB1F3DEA05}" presName="node" presStyleLbl="node1" presStyleIdx="0" presStyleCnt="2">
        <dgm:presLayoutVars>
          <dgm:bulletEnabled val="1"/>
        </dgm:presLayoutVars>
      </dgm:prSet>
      <dgm:spPr/>
    </dgm:pt>
    <dgm:pt modelId="{2843EBDA-3EA0-4A00-BEDC-F9B93547DB78}" type="pres">
      <dgm:prSet presAssocID="{AA7E67E6-6184-47A7-AFD5-099BDF0BC90F}" presName="sibTrans" presStyleLbl="sibTrans1D1" presStyleIdx="0" presStyleCnt="1"/>
      <dgm:spPr/>
    </dgm:pt>
    <dgm:pt modelId="{53510076-0CA7-4782-8859-78C366865957}" type="pres">
      <dgm:prSet presAssocID="{AA7E67E6-6184-47A7-AFD5-099BDF0BC90F}" presName="connectorText" presStyleLbl="sibTrans1D1" presStyleIdx="0" presStyleCnt="1"/>
      <dgm:spPr/>
    </dgm:pt>
    <dgm:pt modelId="{D381BEAC-04A8-4D9C-8B44-B3BCE8A0890C}" type="pres">
      <dgm:prSet presAssocID="{38F2C47D-64BC-439E-8F1F-C4AC1FBEA863}" presName="node" presStyleLbl="node1" presStyleIdx="1" presStyleCnt="2">
        <dgm:presLayoutVars>
          <dgm:bulletEnabled val="1"/>
        </dgm:presLayoutVars>
      </dgm:prSet>
      <dgm:spPr/>
    </dgm:pt>
  </dgm:ptLst>
  <dgm:cxnLst>
    <dgm:cxn modelId="{63F18C26-DE07-484F-B0EE-6ACB2D9DBF31}" type="presOf" srcId="{89EEF1C3-6384-46AA-80FA-1ABB1F3DEA05}" destId="{354C8FE3-6CE3-471C-8431-CE67D7A40009}" srcOrd="0" destOrd="0" presId="urn:microsoft.com/office/officeart/2016/7/layout/RepeatingBendingProcessNew"/>
    <dgm:cxn modelId="{935B6435-2192-4427-B0A8-2551692310CF}" srcId="{C8112EB9-42FE-4C94-9180-4621384A9378}" destId="{38F2C47D-64BC-439E-8F1F-C4AC1FBEA863}" srcOrd="1" destOrd="0" parTransId="{57C6CE5D-5DC4-43F0-BF56-FEC11747995B}" sibTransId="{B9FD0B7E-49A4-48D2-A211-9106BABB8657}"/>
    <dgm:cxn modelId="{EF9C9A63-A2AD-4E12-A105-7DA0D3D64737}" type="presOf" srcId="{AA7E67E6-6184-47A7-AFD5-099BDF0BC90F}" destId="{2843EBDA-3EA0-4A00-BEDC-F9B93547DB78}" srcOrd="0" destOrd="0" presId="urn:microsoft.com/office/officeart/2016/7/layout/RepeatingBendingProcessNew"/>
    <dgm:cxn modelId="{B97ACA47-F74E-49AD-995F-E66431B971BC}" type="presOf" srcId="{C8112EB9-42FE-4C94-9180-4621384A9378}" destId="{5AC4E923-E4F8-4928-B44A-BEF89D9075D0}" srcOrd="0" destOrd="0" presId="urn:microsoft.com/office/officeart/2016/7/layout/RepeatingBendingProcessNew"/>
    <dgm:cxn modelId="{5ABDAD49-ADA9-4B50-A095-5ABD58E3B583}" srcId="{C8112EB9-42FE-4C94-9180-4621384A9378}" destId="{89EEF1C3-6384-46AA-80FA-1ABB1F3DEA05}" srcOrd="0" destOrd="0" parTransId="{3E7FF874-2182-40C8-8E92-1A25E231208D}" sibTransId="{AA7E67E6-6184-47A7-AFD5-099BDF0BC90F}"/>
    <dgm:cxn modelId="{72E56F92-214E-4748-99E3-67787915F22B}" type="presOf" srcId="{38F2C47D-64BC-439E-8F1F-C4AC1FBEA863}" destId="{D381BEAC-04A8-4D9C-8B44-B3BCE8A0890C}" srcOrd="0" destOrd="0" presId="urn:microsoft.com/office/officeart/2016/7/layout/RepeatingBendingProcessNew"/>
    <dgm:cxn modelId="{65BB71B7-5437-47BB-84FD-2BA524AADFC8}" type="presOf" srcId="{AA7E67E6-6184-47A7-AFD5-099BDF0BC90F}" destId="{53510076-0CA7-4782-8859-78C366865957}" srcOrd="1" destOrd="0" presId="urn:microsoft.com/office/officeart/2016/7/layout/RepeatingBendingProcessNew"/>
    <dgm:cxn modelId="{6C18E378-0654-4D59-B503-F37F8F3B8162}" type="presParOf" srcId="{5AC4E923-E4F8-4928-B44A-BEF89D9075D0}" destId="{354C8FE3-6CE3-471C-8431-CE67D7A40009}" srcOrd="0" destOrd="0" presId="urn:microsoft.com/office/officeart/2016/7/layout/RepeatingBendingProcessNew"/>
    <dgm:cxn modelId="{233266B6-5D88-4781-ACAB-894324BB95E7}" type="presParOf" srcId="{5AC4E923-E4F8-4928-B44A-BEF89D9075D0}" destId="{2843EBDA-3EA0-4A00-BEDC-F9B93547DB78}" srcOrd="1" destOrd="0" presId="urn:microsoft.com/office/officeart/2016/7/layout/RepeatingBendingProcessNew"/>
    <dgm:cxn modelId="{4D819DD5-AA2E-4145-949E-B4822CED0D8D}" type="presParOf" srcId="{2843EBDA-3EA0-4A00-BEDC-F9B93547DB78}" destId="{53510076-0CA7-4782-8859-78C366865957}" srcOrd="0" destOrd="0" presId="urn:microsoft.com/office/officeart/2016/7/layout/RepeatingBendingProcessNew"/>
    <dgm:cxn modelId="{7F2F511D-AD43-45AB-9498-8EB7EDFEAFF3}" type="presParOf" srcId="{5AC4E923-E4F8-4928-B44A-BEF89D9075D0}" destId="{D381BEAC-04A8-4D9C-8B44-B3BCE8A0890C}"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91F16A-533B-4774-B4EC-62F43011AFD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F9A85FD-DF06-431B-9B60-7974356FA41B}">
      <dgm:prSet custT="1"/>
      <dgm:spPr/>
      <dgm:t>
        <a:bodyPr/>
        <a:lstStyle/>
        <a:p>
          <a:r>
            <a:rPr lang="en-GB" sz="1800" b="1" dirty="0"/>
            <a:t>Dystopian stories are a reflection of present-day anxieties: Dystopian fiction can be a way to educate and warn humanity about the dangers of our own society’s social and political structures.</a:t>
          </a:r>
          <a:endParaRPr lang="en-US" sz="1800" b="1" dirty="0"/>
        </a:p>
      </dgm:t>
    </dgm:pt>
    <dgm:pt modelId="{3CEFE404-24FD-406E-B375-311B66CD04B4}" type="parTrans" cxnId="{CBACD375-7AF9-4113-A781-52CB353C81BC}">
      <dgm:prSet/>
      <dgm:spPr/>
      <dgm:t>
        <a:bodyPr/>
        <a:lstStyle/>
        <a:p>
          <a:endParaRPr lang="en-US" sz="1800"/>
        </a:p>
      </dgm:t>
    </dgm:pt>
    <dgm:pt modelId="{F23E771C-57B0-4089-9A16-B0B026548C7B}" type="sibTrans" cxnId="{CBACD375-7AF9-4113-A781-52CB353C81BC}">
      <dgm:prSet/>
      <dgm:spPr/>
      <dgm:t>
        <a:bodyPr/>
        <a:lstStyle/>
        <a:p>
          <a:endParaRPr lang="en-US" sz="1800"/>
        </a:p>
      </dgm:t>
    </dgm:pt>
    <dgm:pt modelId="{74DDBD4A-A39B-4258-8BAE-A8835843E51D}">
      <dgm:prSet custT="1"/>
      <dgm:spPr/>
      <dgm:t>
        <a:bodyPr/>
        <a:lstStyle/>
        <a:p>
          <a:r>
            <a:rPr lang="en-GB" sz="2000" b="1" dirty="0"/>
            <a:t>A strong point of view: Works in the dystopian genre may convey an author’s beliefs.</a:t>
          </a:r>
          <a:endParaRPr lang="en-US" sz="2000" b="1" dirty="0"/>
        </a:p>
      </dgm:t>
    </dgm:pt>
    <dgm:pt modelId="{66116855-8B0E-405C-A166-C3EF1E23B3FD}" type="parTrans" cxnId="{96FD60DF-58DA-450D-A065-80D856356389}">
      <dgm:prSet/>
      <dgm:spPr/>
      <dgm:t>
        <a:bodyPr/>
        <a:lstStyle/>
        <a:p>
          <a:endParaRPr lang="en-US" sz="1800"/>
        </a:p>
      </dgm:t>
    </dgm:pt>
    <dgm:pt modelId="{32382C68-A37D-448A-874E-1FED51E76B54}" type="sibTrans" cxnId="{96FD60DF-58DA-450D-A065-80D856356389}">
      <dgm:prSet/>
      <dgm:spPr/>
      <dgm:t>
        <a:bodyPr/>
        <a:lstStyle/>
        <a:p>
          <a:endParaRPr lang="en-US" sz="1800"/>
        </a:p>
      </dgm:t>
    </dgm:pt>
    <dgm:pt modelId="{45206A41-17F1-4CC4-AEC0-4656FB400BDA}">
      <dgm:prSet custT="1"/>
      <dgm:spPr/>
      <dgm:t>
        <a:bodyPr/>
        <a:lstStyle/>
        <a:p>
          <a:r>
            <a:rPr lang="en-GB" sz="2000" b="1" dirty="0"/>
            <a:t>Imaginative worldbuilding: Dystopian stories require a greater suspension of disbelief and can be very imaginative.</a:t>
          </a:r>
          <a:endParaRPr lang="en-US" sz="2000" b="1" dirty="0"/>
        </a:p>
      </dgm:t>
    </dgm:pt>
    <dgm:pt modelId="{2A7905F1-6ACE-47FE-8546-198849149DB9}" type="parTrans" cxnId="{25D6DF15-E05C-4330-A359-61E49E9DD9B8}">
      <dgm:prSet/>
      <dgm:spPr/>
      <dgm:t>
        <a:bodyPr/>
        <a:lstStyle/>
        <a:p>
          <a:endParaRPr lang="en-US" sz="1800"/>
        </a:p>
      </dgm:t>
    </dgm:pt>
    <dgm:pt modelId="{A5B1052F-EAEB-4A4E-AEB7-E78DFBADC6CE}" type="sibTrans" cxnId="{25D6DF15-E05C-4330-A359-61E49E9DD9B8}">
      <dgm:prSet/>
      <dgm:spPr/>
      <dgm:t>
        <a:bodyPr/>
        <a:lstStyle/>
        <a:p>
          <a:endParaRPr lang="en-US" sz="1800"/>
        </a:p>
      </dgm:t>
    </dgm:pt>
    <dgm:pt modelId="{D112A042-C160-460C-8C16-FD3BD99F5557}">
      <dgm:prSet custT="1"/>
      <dgm:spPr/>
      <dgm:t>
        <a:bodyPr/>
        <a:lstStyle/>
        <a:p>
          <a:r>
            <a:rPr lang="en-GB" sz="1800" b="1" dirty="0"/>
            <a:t>Satire: Dystopian novels can also be satirical critiques. (This is an often-humorous way of poking fun at the powers that be. Sometimes, it is created with the goal to drive social change)</a:t>
          </a:r>
          <a:endParaRPr lang="en-US" sz="1800" b="1" dirty="0"/>
        </a:p>
      </dgm:t>
    </dgm:pt>
    <dgm:pt modelId="{82AFAA7C-855E-4980-9E7C-BCB9A6B40BA2}" type="parTrans" cxnId="{ACF05A26-0AEA-4BE7-AFDD-D8ECC3FA9334}">
      <dgm:prSet/>
      <dgm:spPr/>
      <dgm:t>
        <a:bodyPr/>
        <a:lstStyle/>
        <a:p>
          <a:endParaRPr lang="en-US" sz="1800"/>
        </a:p>
      </dgm:t>
    </dgm:pt>
    <dgm:pt modelId="{2B5481D5-C02C-4C6C-8F76-A8765ACC0586}" type="sibTrans" cxnId="{ACF05A26-0AEA-4BE7-AFDD-D8ECC3FA9334}">
      <dgm:prSet/>
      <dgm:spPr/>
      <dgm:t>
        <a:bodyPr/>
        <a:lstStyle/>
        <a:p>
          <a:endParaRPr lang="en-US" sz="1800"/>
        </a:p>
      </dgm:t>
    </dgm:pt>
    <dgm:pt modelId="{B30117D2-0D3E-4052-B682-136922ED4E61}">
      <dgm:prSet custT="1"/>
      <dgm:spPr/>
      <dgm:t>
        <a:bodyPr/>
        <a:lstStyle/>
        <a:p>
          <a:r>
            <a:rPr lang="en-GB" sz="1800" b="1" dirty="0"/>
            <a:t>Themes of control and loss of individualism: Dystopian works often cover similar thematic ground. Typical dystopian themes include governmental or technological control and conformity at the expense of individualism.</a:t>
          </a:r>
          <a:endParaRPr lang="en-US" sz="1800" b="1" dirty="0"/>
        </a:p>
      </dgm:t>
    </dgm:pt>
    <dgm:pt modelId="{B51E1A79-8D31-492B-A52A-D147C0BBEF23}" type="parTrans" cxnId="{2F59A059-01BC-4B52-8DB5-0730B4F25BE3}">
      <dgm:prSet/>
      <dgm:spPr/>
      <dgm:t>
        <a:bodyPr/>
        <a:lstStyle/>
        <a:p>
          <a:endParaRPr lang="en-US" sz="1800"/>
        </a:p>
      </dgm:t>
    </dgm:pt>
    <dgm:pt modelId="{18C79288-D17D-4E9F-AE0E-B5DF32342EBD}" type="sibTrans" cxnId="{2F59A059-01BC-4B52-8DB5-0730B4F25BE3}">
      <dgm:prSet/>
      <dgm:spPr/>
      <dgm:t>
        <a:bodyPr/>
        <a:lstStyle/>
        <a:p>
          <a:endParaRPr lang="en-US" sz="1800"/>
        </a:p>
      </dgm:t>
    </dgm:pt>
    <dgm:pt modelId="{5A554026-CF04-4A87-8682-7662EC2D3D90}" type="pres">
      <dgm:prSet presAssocID="{2291F16A-533B-4774-B4EC-62F43011AFD7}" presName="vert0" presStyleCnt="0">
        <dgm:presLayoutVars>
          <dgm:dir/>
          <dgm:animOne val="branch"/>
          <dgm:animLvl val="lvl"/>
        </dgm:presLayoutVars>
      </dgm:prSet>
      <dgm:spPr/>
    </dgm:pt>
    <dgm:pt modelId="{AABE5DEC-2C57-49E3-925F-D2451959A87B}" type="pres">
      <dgm:prSet presAssocID="{AF9A85FD-DF06-431B-9B60-7974356FA41B}" presName="thickLine" presStyleLbl="alignNode1" presStyleIdx="0" presStyleCnt="5"/>
      <dgm:spPr/>
    </dgm:pt>
    <dgm:pt modelId="{43F24535-BF72-41DF-BFAF-BE5DA3122863}" type="pres">
      <dgm:prSet presAssocID="{AF9A85FD-DF06-431B-9B60-7974356FA41B}" presName="horz1" presStyleCnt="0"/>
      <dgm:spPr/>
    </dgm:pt>
    <dgm:pt modelId="{94B3B158-94BB-44D0-A0D4-19A49DB9C53A}" type="pres">
      <dgm:prSet presAssocID="{AF9A85FD-DF06-431B-9B60-7974356FA41B}" presName="tx1" presStyleLbl="revTx" presStyleIdx="0" presStyleCnt="5"/>
      <dgm:spPr/>
    </dgm:pt>
    <dgm:pt modelId="{7A44F57B-7A67-4B52-92D4-0D284A99418B}" type="pres">
      <dgm:prSet presAssocID="{AF9A85FD-DF06-431B-9B60-7974356FA41B}" presName="vert1" presStyleCnt="0"/>
      <dgm:spPr/>
    </dgm:pt>
    <dgm:pt modelId="{0E304461-6163-4054-B768-DD104A6F9828}" type="pres">
      <dgm:prSet presAssocID="{74DDBD4A-A39B-4258-8BAE-A8835843E51D}" presName="thickLine" presStyleLbl="alignNode1" presStyleIdx="1" presStyleCnt="5"/>
      <dgm:spPr/>
    </dgm:pt>
    <dgm:pt modelId="{969FBE9C-16A5-41A6-A6AC-2D480B4925B1}" type="pres">
      <dgm:prSet presAssocID="{74DDBD4A-A39B-4258-8BAE-A8835843E51D}" presName="horz1" presStyleCnt="0"/>
      <dgm:spPr/>
    </dgm:pt>
    <dgm:pt modelId="{F1D058BA-E31D-4642-A055-231F0A550C7C}" type="pres">
      <dgm:prSet presAssocID="{74DDBD4A-A39B-4258-8BAE-A8835843E51D}" presName="tx1" presStyleLbl="revTx" presStyleIdx="1" presStyleCnt="5"/>
      <dgm:spPr/>
    </dgm:pt>
    <dgm:pt modelId="{96C4164B-8593-4278-8DF3-C80BC18B4098}" type="pres">
      <dgm:prSet presAssocID="{74DDBD4A-A39B-4258-8BAE-A8835843E51D}" presName="vert1" presStyleCnt="0"/>
      <dgm:spPr/>
    </dgm:pt>
    <dgm:pt modelId="{8528D7D4-52FF-449C-9A72-A67C402C28DF}" type="pres">
      <dgm:prSet presAssocID="{45206A41-17F1-4CC4-AEC0-4656FB400BDA}" presName="thickLine" presStyleLbl="alignNode1" presStyleIdx="2" presStyleCnt="5"/>
      <dgm:spPr/>
    </dgm:pt>
    <dgm:pt modelId="{B27A8B58-8276-4324-BD6B-43B9AC95D8D8}" type="pres">
      <dgm:prSet presAssocID="{45206A41-17F1-4CC4-AEC0-4656FB400BDA}" presName="horz1" presStyleCnt="0"/>
      <dgm:spPr/>
    </dgm:pt>
    <dgm:pt modelId="{053DDCBF-0DD9-4FAF-B6CF-278DC7EF73B3}" type="pres">
      <dgm:prSet presAssocID="{45206A41-17F1-4CC4-AEC0-4656FB400BDA}" presName="tx1" presStyleLbl="revTx" presStyleIdx="2" presStyleCnt="5"/>
      <dgm:spPr/>
    </dgm:pt>
    <dgm:pt modelId="{67B2213F-2368-478E-940D-9246FBCD40F8}" type="pres">
      <dgm:prSet presAssocID="{45206A41-17F1-4CC4-AEC0-4656FB400BDA}" presName="vert1" presStyleCnt="0"/>
      <dgm:spPr/>
    </dgm:pt>
    <dgm:pt modelId="{E43CADB6-1C46-49EE-99B7-96585728BF30}" type="pres">
      <dgm:prSet presAssocID="{D112A042-C160-460C-8C16-FD3BD99F5557}" presName="thickLine" presStyleLbl="alignNode1" presStyleIdx="3" presStyleCnt="5"/>
      <dgm:spPr/>
    </dgm:pt>
    <dgm:pt modelId="{9E64AE6E-D5BA-4747-AEA7-5965A601C9A6}" type="pres">
      <dgm:prSet presAssocID="{D112A042-C160-460C-8C16-FD3BD99F5557}" presName="horz1" presStyleCnt="0"/>
      <dgm:spPr/>
    </dgm:pt>
    <dgm:pt modelId="{DDB0367F-4053-40A9-BCC4-4EDE4AEC74B7}" type="pres">
      <dgm:prSet presAssocID="{D112A042-C160-460C-8C16-FD3BD99F5557}" presName="tx1" presStyleLbl="revTx" presStyleIdx="3" presStyleCnt="5" custScaleY="87721"/>
      <dgm:spPr/>
    </dgm:pt>
    <dgm:pt modelId="{0EEE0FAC-48CE-4224-BA3B-A43942B51135}" type="pres">
      <dgm:prSet presAssocID="{D112A042-C160-460C-8C16-FD3BD99F5557}" presName="vert1" presStyleCnt="0"/>
      <dgm:spPr/>
    </dgm:pt>
    <dgm:pt modelId="{56C38CFF-F34C-46B2-98BD-02C2FF4B890A}" type="pres">
      <dgm:prSet presAssocID="{B30117D2-0D3E-4052-B682-136922ED4E61}" presName="thickLine" presStyleLbl="alignNode1" presStyleIdx="4" presStyleCnt="5"/>
      <dgm:spPr/>
    </dgm:pt>
    <dgm:pt modelId="{2CEBD07A-998C-4895-BD4F-E2D817D3DF1D}" type="pres">
      <dgm:prSet presAssocID="{B30117D2-0D3E-4052-B682-136922ED4E61}" presName="horz1" presStyleCnt="0"/>
      <dgm:spPr/>
    </dgm:pt>
    <dgm:pt modelId="{6435D806-5CEF-4A7B-B4A3-C0DB946F13CC}" type="pres">
      <dgm:prSet presAssocID="{B30117D2-0D3E-4052-B682-136922ED4E61}" presName="tx1" presStyleLbl="revTx" presStyleIdx="4" presStyleCnt="5" custScaleY="127433"/>
      <dgm:spPr/>
    </dgm:pt>
    <dgm:pt modelId="{09DC5C64-88C2-46ED-96AD-459660AB6404}" type="pres">
      <dgm:prSet presAssocID="{B30117D2-0D3E-4052-B682-136922ED4E61}" presName="vert1" presStyleCnt="0"/>
      <dgm:spPr/>
    </dgm:pt>
  </dgm:ptLst>
  <dgm:cxnLst>
    <dgm:cxn modelId="{25D6DF15-E05C-4330-A359-61E49E9DD9B8}" srcId="{2291F16A-533B-4774-B4EC-62F43011AFD7}" destId="{45206A41-17F1-4CC4-AEC0-4656FB400BDA}" srcOrd="2" destOrd="0" parTransId="{2A7905F1-6ACE-47FE-8546-198849149DB9}" sibTransId="{A5B1052F-EAEB-4A4E-AEB7-E78DFBADC6CE}"/>
    <dgm:cxn modelId="{ACF05A26-0AEA-4BE7-AFDD-D8ECC3FA9334}" srcId="{2291F16A-533B-4774-B4EC-62F43011AFD7}" destId="{D112A042-C160-460C-8C16-FD3BD99F5557}" srcOrd="3" destOrd="0" parTransId="{82AFAA7C-855E-4980-9E7C-BCB9A6B40BA2}" sibTransId="{2B5481D5-C02C-4C6C-8F76-A8765ACC0586}"/>
    <dgm:cxn modelId="{2EBC6A47-49C3-43AC-B477-C8386F09FBAC}" type="presOf" srcId="{74DDBD4A-A39B-4258-8BAE-A8835843E51D}" destId="{F1D058BA-E31D-4642-A055-231F0A550C7C}" srcOrd="0" destOrd="0" presId="urn:microsoft.com/office/officeart/2008/layout/LinedList"/>
    <dgm:cxn modelId="{CBACD375-7AF9-4113-A781-52CB353C81BC}" srcId="{2291F16A-533B-4774-B4EC-62F43011AFD7}" destId="{AF9A85FD-DF06-431B-9B60-7974356FA41B}" srcOrd="0" destOrd="0" parTransId="{3CEFE404-24FD-406E-B375-311B66CD04B4}" sibTransId="{F23E771C-57B0-4089-9A16-B0B026548C7B}"/>
    <dgm:cxn modelId="{62AE4957-C96D-4E86-9E2C-E7E771CEFF91}" type="presOf" srcId="{45206A41-17F1-4CC4-AEC0-4656FB400BDA}" destId="{053DDCBF-0DD9-4FAF-B6CF-278DC7EF73B3}" srcOrd="0" destOrd="0" presId="urn:microsoft.com/office/officeart/2008/layout/LinedList"/>
    <dgm:cxn modelId="{2F59A059-01BC-4B52-8DB5-0730B4F25BE3}" srcId="{2291F16A-533B-4774-B4EC-62F43011AFD7}" destId="{B30117D2-0D3E-4052-B682-136922ED4E61}" srcOrd="4" destOrd="0" parTransId="{B51E1A79-8D31-492B-A52A-D147C0BBEF23}" sibTransId="{18C79288-D17D-4E9F-AE0E-B5DF32342EBD}"/>
    <dgm:cxn modelId="{1001E788-B0CC-43B2-AC28-C0EE24326C28}" type="presOf" srcId="{2291F16A-533B-4774-B4EC-62F43011AFD7}" destId="{5A554026-CF04-4A87-8682-7662EC2D3D90}" srcOrd="0" destOrd="0" presId="urn:microsoft.com/office/officeart/2008/layout/LinedList"/>
    <dgm:cxn modelId="{443FEF9D-BDE9-4D58-8C61-EFC956D12514}" type="presOf" srcId="{AF9A85FD-DF06-431B-9B60-7974356FA41B}" destId="{94B3B158-94BB-44D0-A0D4-19A49DB9C53A}" srcOrd="0" destOrd="0" presId="urn:microsoft.com/office/officeart/2008/layout/LinedList"/>
    <dgm:cxn modelId="{89A6A3BF-30CE-4DD6-9DB9-3A5C3707F728}" type="presOf" srcId="{B30117D2-0D3E-4052-B682-136922ED4E61}" destId="{6435D806-5CEF-4A7B-B4A3-C0DB946F13CC}" srcOrd="0" destOrd="0" presId="urn:microsoft.com/office/officeart/2008/layout/LinedList"/>
    <dgm:cxn modelId="{96FD60DF-58DA-450D-A065-80D856356389}" srcId="{2291F16A-533B-4774-B4EC-62F43011AFD7}" destId="{74DDBD4A-A39B-4258-8BAE-A8835843E51D}" srcOrd="1" destOrd="0" parTransId="{66116855-8B0E-405C-A166-C3EF1E23B3FD}" sibTransId="{32382C68-A37D-448A-874E-1FED51E76B54}"/>
    <dgm:cxn modelId="{D2D497FE-D5CC-44E4-8586-E0376FE86F7C}" type="presOf" srcId="{D112A042-C160-460C-8C16-FD3BD99F5557}" destId="{DDB0367F-4053-40A9-BCC4-4EDE4AEC74B7}" srcOrd="0" destOrd="0" presId="urn:microsoft.com/office/officeart/2008/layout/LinedList"/>
    <dgm:cxn modelId="{C24D400F-5EAC-4DAB-A8CD-2D90D6DF3221}" type="presParOf" srcId="{5A554026-CF04-4A87-8682-7662EC2D3D90}" destId="{AABE5DEC-2C57-49E3-925F-D2451959A87B}" srcOrd="0" destOrd="0" presId="urn:microsoft.com/office/officeart/2008/layout/LinedList"/>
    <dgm:cxn modelId="{35EBCE6B-0820-4BFD-896F-FF1D8966520B}" type="presParOf" srcId="{5A554026-CF04-4A87-8682-7662EC2D3D90}" destId="{43F24535-BF72-41DF-BFAF-BE5DA3122863}" srcOrd="1" destOrd="0" presId="urn:microsoft.com/office/officeart/2008/layout/LinedList"/>
    <dgm:cxn modelId="{38A6ABA3-CB6B-4569-AA97-D240AF241B1C}" type="presParOf" srcId="{43F24535-BF72-41DF-BFAF-BE5DA3122863}" destId="{94B3B158-94BB-44D0-A0D4-19A49DB9C53A}" srcOrd="0" destOrd="0" presId="urn:microsoft.com/office/officeart/2008/layout/LinedList"/>
    <dgm:cxn modelId="{D2ADD6B2-2744-46CB-80E9-387E0BF55023}" type="presParOf" srcId="{43F24535-BF72-41DF-BFAF-BE5DA3122863}" destId="{7A44F57B-7A67-4B52-92D4-0D284A99418B}" srcOrd="1" destOrd="0" presId="urn:microsoft.com/office/officeart/2008/layout/LinedList"/>
    <dgm:cxn modelId="{7EACEBD0-B0E5-4096-BD0D-1EB657F5F2F5}" type="presParOf" srcId="{5A554026-CF04-4A87-8682-7662EC2D3D90}" destId="{0E304461-6163-4054-B768-DD104A6F9828}" srcOrd="2" destOrd="0" presId="urn:microsoft.com/office/officeart/2008/layout/LinedList"/>
    <dgm:cxn modelId="{1F74E3DB-CEFE-404E-8F9B-4BE23ABA79CE}" type="presParOf" srcId="{5A554026-CF04-4A87-8682-7662EC2D3D90}" destId="{969FBE9C-16A5-41A6-A6AC-2D480B4925B1}" srcOrd="3" destOrd="0" presId="urn:microsoft.com/office/officeart/2008/layout/LinedList"/>
    <dgm:cxn modelId="{17FFDE94-6BCC-4556-A482-F255CA3EA508}" type="presParOf" srcId="{969FBE9C-16A5-41A6-A6AC-2D480B4925B1}" destId="{F1D058BA-E31D-4642-A055-231F0A550C7C}" srcOrd="0" destOrd="0" presId="urn:microsoft.com/office/officeart/2008/layout/LinedList"/>
    <dgm:cxn modelId="{5C83091E-49A8-4163-8BC8-458C79D35035}" type="presParOf" srcId="{969FBE9C-16A5-41A6-A6AC-2D480B4925B1}" destId="{96C4164B-8593-4278-8DF3-C80BC18B4098}" srcOrd="1" destOrd="0" presId="urn:microsoft.com/office/officeart/2008/layout/LinedList"/>
    <dgm:cxn modelId="{F4FFAA8E-7798-47AE-8275-6FA65C6A2547}" type="presParOf" srcId="{5A554026-CF04-4A87-8682-7662EC2D3D90}" destId="{8528D7D4-52FF-449C-9A72-A67C402C28DF}" srcOrd="4" destOrd="0" presId="urn:microsoft.com/office/officeart/2008/layout/LinedList"/>
    <dgm:cxn modelId="{C023747C-FAF3-4C43-8597-0DC8C326C997}" type="presParOf" srcId="{5A554026-CF04-4A87-8682-7662EC2D3D90}" destId="{B27A8B58-8276-4324-BD6B-43B9AC95D8D8}" srcOrd="5" destOrd="0" presId="urn:microsoft.com/office/officeart/2008/layout/LinedList"/>
    <dgm:cxn modelId="{6B5B0D90-0A70-4896-905B-F98933E3DDCA}" type="presParOf" srcId="{B27A8B58-8276-4324-BD6B-43B9AC95D8D8}" destId="{053DDCBF-0DD9-4FAF-B6CF-278DC7EF73B3}" srcOrd="0" destOrd="0" presId="urn:microsoft.com/office/officeart/2008/layout/LinedList"/>
    <dgm:cxn modelId="{F1261AB8-4F52-4102-9D52-7E84BCAD25E9}" type="presParOf" srcId="{B27A8B58-8276-4324-BD6B-43B9AC95D8D8}" destId="{67B2213F-2368-478E-940D-9246FBCD40F8}" srcOrd="1" destOrd="0" presId="urn:microsoft.com/office/officeart/2008/layout/LinedList"/>
    <dgm:cxn modelId="{083FC70F-9330-431C-BAC5-BB8AFD90E8F0}" type="presParOf" srcId="{5A554026-CF04-4A87-8682-7662EC2D3D90}" destId="{E43CADB6-1C46-49EE-99B7-96585728BF30}" srcOrd="6" destOrd="0" presId="urn:microsoft.com/office/officeart/2008/layout/LinedList"/>
    <dgm:cxn modelId="{A8052936-4430-4936-BEAD-0A9EBB93B302}" type="presParOf" srcId="{5A554026-CF04-4A87-8682-7662EC2D3D90}" destId="{9E64AE6E-D5BA-4747-AEA7-5965A601C9A6}" srcOrd="7" destOrd="0" presId="urn:microsoft.com/office/officeart/2008/layout/LinedList"/>
    <dgm:cxn modelId="{B68C9CE6-51F4-4D30-A3E6-755BCD2E86EA}" type="presParOf" srcId="{9E64AE6E-D5BA-4747-AEA7-5965A601C9A6}" destId="{DDB0367F-4053-40A9-BCC4-4EDE4AEC74B7}" srcOrd="0" destOrd="0" presId="urn:microsoft.com/office/officeart/2008/layout/LinedList"/>
    <dgm:cxn modelId="{5C64A37A-0680-4C86-97A6-73212C62A405}" type="presParOf" srcId="{9E64AE6E-D5BA-4747-AEA7-5965A601C9A6}" destId="{0EEE0FAC-48CE-4224-BA3B-A43942B51135}" srcOrd="1" destOrd="0" presId="urn:microsoft.com/office/officeart/2008/layout/LinedList"/>
    <dgm:cxn modelId="{190E9BD9-2BA7-4C72-A6DF-DD3CC5476963}" type="presParOf" srcId="{5A554026-CF04-4A87-8682-7662EC2D3D90}" destId="{56C38CFF-F34C-46B2-98BD-02C2FF4B890A}" srcOrd="8" destOrd="0" presId="urn:microsoft.com/office/officeart/2008/layout/LinedList"/>
    <dgm:cxn modelId="{E46936B4-123B-4B46-A77A-D312E709BECF}" type="presParOf" srcId="{5A554026-CF04-4A87-8682-7662EC2D3D90}" destId="{2CEBD07A-998C-4895-BD4F-E2D817D3DF1D}" srcOrd="9" destOrd="0" presId="urn:microsoft.com/office/officeart/2008/layout/LinedList"/>
    <dgm:cxn modelId="{D74A311F-5866-48AE-8E23-59B72CCE1F0E}" type="presParOf" srcId="{2CEBD07A-998C-4895-BD4F-E2D817D3DF1D}" destId="{6435D806-5CEF-4A7B-B4A3-C0DB946F13CC}" srcOrd="0" destOrd="0" presId="urn:microsoft.com/office/officeart/2008/layout/LinedList"/>
    <dgm:cxn modelId="{619ABBDD-D323-494F-8F80-87F7B96B6898}" type="presParOf" srcId="{2CEBD07A-998C-4895-BD4F-E2D817D3DF1D}" destId="{09DC5C64-88C2-46ED-96AD-459660AB640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DAD575-95F1-471C-913D-B5EE7A79A21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A820ED2-5651-494F-A00F-7CB6700FD325}">
      <dgm:prSet/>
      <dgm:spPr/>
      <dgm:t>
        <a:bodyPr/>
        <a:lstStyle/>
        <a:p>
          <a:pPr>
            <a:defRPr cap="all"/>
          </a:pPr>
          <a:r>
            <a:rPr lang="en-GB"/>
            <a:t>Settle on a central theme. The best dystopian writing explores a central theme while building out a dystopian world.</a:t>
          </a:r>
          <a:endParaRPr lang="en-US"/>
        </a:p>
      </dgm:t>
    </dgm:pt>
    <dgm:pt modelId="{011DFEA0-F3EE-480C-89D8-2DA095E8AF27}" type="parTrans" cxnId="{3BB6AD21-1C78-4C42-BEE5-222CF9817970}">
      <dgm:prSet/>
      <dgm:spPr/>
      <dgm:t>
        <a:bodyPr/>
        <a:lstStyle/>
        <a:p>
          <a:endParaRPr lang="en-US"/>
        </a:p>
      </dgm:t>
    </dgm:pt>
    <dgm:pt modelId="{5C5EEE2E-1F13-4F76-9C0E-2E5AD5A0812E}" type="sibTrans" cxnId="{3BB6AD21-1C78-4C42-BEE5-222CF9817970}">
      <dgm:prSet/>
      <dgm:spPr/>
      <dgm:t>
        <a:bodyPr/>
        <a:lstStyle/>
        <a:p>
          <a:endParaRPr lang="en-US"/>
        </a:p>
      </dgm:t>
    </dgm:pt>
    <dgm:pt modelId="{1F981E0B-D346-4266-B651-B4FF9DB7F52E}">
      <dgm:prSet/>
      <dgm:spPr/>
      <dgm:t>
        <a:bodyPr/>
        <a:lstStyle/>
        <a:p>
          <a:pPr>
            <a:defRPr cap="all"/>
          </a:pPr>
          <a:r>
            <a:rPr lang="en-GB"/>
            <a:t>Consider the world around you. Dystopian works are effective and thought-provoking because they reflect elements of our own society. </a:t>
          </a:r>
          <a:endParaRPr lang="en-US"/>
        </a:p>
      </dgm:t>
    </dgm:pt>
    <dgm:pt modelId="{7AAACD61-58E8-4426-9002-8B100C113E4B}" type="parTrans" cxnId="{0C8AFF51-57BE-4341-AB01-D70B4F1EFA93}">
      <dgm:prSet/>
      <dgm:spPr/>
      <dgm:t>
        <a:bodyPr/>
        <a:lstStyle/>
        <a:p>
          <a:endParaRPr lang="en-US"/>
        </a:p>
      </dgm:t>
    </dgm:pt>
    <dgm:pt modelId="{69977469-D3E2-4088-82E2-CB4487F8923F}" type="sibTrans" cxnId="{0C8AFF51-57BE-4341-AB01-D70B4F1EFA93}">
      <dgm:prSet/>
      <dgm:spPr/>
      <dgm:t>
        <a:bodyPr/>
        <a:lstStyle/>
        <a:p>
          <a:endParaRPr lang="en-US"/>
        </a:p>
      </dgm:t>
    </dgm:pt>
    <dgm:pt modelId="{FA3D9123-7C04-45A3-98D1-C3BB32867C8E}">
      <dgm:prSet/>
      <dgm:spPr/>
      <dgm:t>
        <a:bodyPr/>
        <a:lstStyle/>
        <a:p>
          <a:pPr>
            <a:defRPr cap="all"/>
          </a:pPr>
          <a:r>
            <a:rPr lang="en-GB"/>
            <a:t>Build a complex and detailed world. One of the most exciting aspects of science fiction and dystopian books is the opportunity to immerse yourself in a strange and unfamiliar world. </a:t>
          </a:r>
          <a:endParaRPr lang="en-US"/>
        </a:p>
      </dgm:t>
    </dgm:pt>
    <dgm:pt modelId="{4D27B999-2F7A-4811-9F1F-0DAEDD7EB7AF}" type="parTrans" cxnId="{8A571FC3-25F3-4E3C-BA11-1999C266851F}">
      <dgm:prSet/>
      <dgm:spPr/>
      <dgm:t>
        <a:bodyPr/>
        <a:lstStyle/>
        <a:p>
          <a:endParaRPr lang="en-US"/>
        </a:p>
      </dgm:t>
    </dgm:pt>
    <dgm:pt modelId="{35F0FB33-E2BE-49C5-88FB-C5EB4C804BD9}" type="sibTrans" cxnId="{8A571FC3-25F3-4E3C-BA11-1999C266851F}">
      <dgm:prSet/>
      <dgm:spPr/>
      <dgm:t>
        <a:bodyPr/>
        <a:lstStyle/>
        <a:p>
          <a:endParaRPr lang="en-US"/>
        </a:p>
      </dgm:t>
    </dgm:pt>
    <dgm:pt modelId="{87C98BCE-6FDD-4DA4-957C-F4BE9F7A8AD3}" type="pres">
      <dgm:prSet presAssocID="{AFDAD575-95F1-471C-913D-B5EE7A79A213}" presName="root" presStyleCnt="0">
        <dgm:presLayoutVars>
          <dgm:dir/>
          <dgm:resizeHandles val="exact"/>
        </dgm:presLayoutVars>
      </dgm:prSet>
      <dgm:spPr/>
    </dgm:pt>
    <dgm:pt modelId="{84EBDBC0-68AC-47DB-96DB-CF65B41F5273}" type="pres">
      <dgm:prSet presAssocID="{2A820ED2-5651-494F-A00F-7CB6700FD325}" presName="compNode" presStyleCnt="0"/>
      <dgm:spPr/>
    </dgm:pt>
    <dgm:pt modelId="{BF60C82B-3BEC-4414-B857-CB423711F76E}" type="pres">
      <dgm:prSet presAssocID="{2A820ED2-5651-494F-A00F-7CB6700FD325}" presName="iconBgRect" presStyleLbl="bgShp" presStyleIdx="0" presStyleCnt="3"/>
      <dgm:spPr>
        <a:prstGeom prst="round2DiagRect">
          <a:avLst>
            <a:gd name="adj1" fmla="val 29727"/>
            <a:gd name="adj2" fmla="val 0"/>
          </a:avLst>
        </a:prstGeom>
      </dgm:spPr>
    </dgm:pt>
    <dgm:pt modelId="{5F2093D3-2684-4C9D-8964-534FB5AFC750}" type="pres">
      <dgm:prSet presAssocID="{2A820ED2-5651-494F-A00F-7CB6700FD32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et"/>
        </a:ext>
      </dgm:extLst>
    </dgm:pt>
    <dgm:pt modelId="{4D970CFA-BC76-4FB6-AFF1-F65486F7E611}" type="pres">
      <dgm:prSet presAssocID="{2A820ED2-5651-494F-A00F-7CB6700FD325}" presName="spaceRect" presStyleCnt="0"/>
      <dgm:spPr/>
    </dgm:pt>
    <dgm:pt modelId="{86414F11-24CD-4140-BE61-56405B0C7DD4}" type="pres">
      <dgm:prSet presAssocID="{2A820ED2-5651-494F-A00F-7CB6700FD325}" presName="textRect" presStyleLbl="revTx" presStyleIdx="0" presStyleCnt="3">
        <dgm:presLayoutVars>
          <dgm:chMax val="1"/>
          <dgm:chPref val="1"/>
        </dgm:presLayoutVars>
      </dgm:prSet>
      <dgm:spPr/>
    </dgm:pt>
    <dgm:pt modelId="{6651005E-A3B3-4D01-A310-639EA745D0D3}" type="pres">
      <dgm:prSet presAssocID="{5C5EEE2E-1F13-4F76-9C0E-2E5AD5A0812E}" presName="sibTrans" presStyleCnt="0"/>
      <dgm:spPr/>
    </dgm:pt>
    <dgm:pt modelId="{A0DD7EB4-74C6-4E15-ADDD-780F7930379F}" type="pres">
      <dgm:prSet presAssocID="{1F981E0B-D346-4266-B651-B4FF9DB7F52E}" presName="compNode" presStyleCnt="0"/>
      <dgm:spPr/>
    </dgm:pt>
    <dgm:pt modelId="{FFE20E2B-44F4-46B3-A8D0-DF3DFB7763F9}" type="pres">
      <dgm:prSet presAssocID="{1F981E0B-D346-4266-B651-B4FF9DB7F52E}" presName="iconBgRect" presStyleLbl="bgShp" presStyleIdx="1" presStyleCnt="3"/>
      <dgm:spPr>
        <a:prstGeom prst="round2DiagRect">
          <a:avLst>
            <a:gd name="adj1" fmla="val 29727"/>
            <a:gd name="adj2" fmla="val 0"/>
          </a:avLst>
        </a:prstGeom>
      </dgm:spPr>
    </dgm:pt>
    <dgm:pt modelId="{ADE28D03-9648-4FCB-861D-E9275D1680CA}" type="pres">
      <dgm:prSet presAssocID="{1F981E0B-D346-4266-B651-B4FF9DB7F5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DB7C3D8A-5437-4CFB-ABB3-C9FE51B8F167}" type="pres">
      <dgm:prSet presAssocID="{1F981E0B-D346-4266-B651-B4FF9DB7F52E}" presName="spaceRect" presStyleCnt="0"/>
      <dgm:spPr/>
    </dgm:pt>
    <dgm:pt modelId="{4E7FD2C8-5017-4DC9-BAAB-9B218A34C2DA}" type="pres">
      <dgm:prSet presAssocID="{1F981E0B-D346-4266-B651-B4FF9DB7F52E}" presName="textRect" presStyleLbl="revTx" presStyleIdx="1" presStyleCnt="3">
        <dgm:presLayoutVars>
          <dgm:chMax val="1"/>
          <dgm:chPref val="1"/>
        </dgm:presLayoutVars>
      </dgm:prSet>
      <dgm:spPr/>
    </dgm:pt>
    <dgm:pt modelId="{324E34DD-DC46-4DCA-9700-650DF694A3A9}" type="pres">
      <dgm:prSet presAssocID="{69977469-D3E2-4088-82E2-CB4487F8923F}" presName="sibTrans" presStyleCnt="0"/>
      <dgm:spPr/>
    </dgm:pt>
    <dgm:pt modelId="{28E55AEF-5E14-429E-A07D-81B38977C701}" type="pres">
      <dgm:prSet presAssocID="{FA3D9123-7C04-45A3-98D1-C3BB32867C8E}" presName="compNode" presStyleCnt="0"/>
      <dgm:spPr/>
    </dgm:pt>
    <dgm:pt modelId="{9725B862-174B-4EB3-974F-8FCF965BC1C6}" type="pres">
      <dgm:prSet presAssocID="{FA3D9123-7C04-45A3-98D1-C3BB32867C8E}" presName="iconBgRect" presStyleLbl="bgShp" presStyleIdx="2" presStyleCnt="3"/>
      <dgm:spPr>
        <a:prstGeom prst="round2DiagRect">
          <a:avLst>
            <a:gd name="adj1" fmla="val 29727"/>
            <a:gd name="adj2" fmla="val 0"/>
          </a:avLst>
        </a:prstGeom>
      </dgm:spPr>
    </dgm:pt>
    <dgm:pt modelId="{363E2E47-FB13-40D0-B348-E88D5CC1DF05}" type="pres">
      <dgm:prSet presAssocID="{FA3D9123-7C04-45A3-98D1-C3BB32867C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1ECCA3AF-71E6-4116-AD3D-5C77075F35D1}" type="pres">
      <dgm:prSet presAssocID="{FA3D9123-7C04-45A3-98D1-C3BB32867C8E}" presName="spaceRect" presStyleCnt="0"/>
      <dgm:spPr/>
    </dgm:pt>
    <dgm:pt modelId="{988928A6-5688-420D-8A41-CD7A7FDA35E6}" type="pres">
      <dgm:prSet presAssocID="{FA3D9123-7C04-45A3-98D1-C3BB32867C8E}" presName="textRect" presStyleLbl="revTx" presStyleIdx="2" presStyleCnt="3">
        <dgm:presLayoutVars>
          <dgm:chMax val="1"/>
          <dgm:chPref val="1"/>
        </dgm:presLayoutVars>
      </dgm:prSet>
      <dgm:spPr/>
    </dgm:pt>
  </dgm:ptLst>
  <dgm:cxnLst>
    <dgm:cxn modelId="{3BB6AD21-1C78-4C42-BEE5-222CF9817970}" srcId="{AFDAD575-95F1-471C-913D-B5EE7A79A213}" destId="{2A820ED2-5651-494F-A00F-7CB6700FD325}" srcOrd="0" destOrd="0" parTransId="{011DFEA0-F3EE-480C-89D8-2DA095E8AF27}" sibTransId="{5C5EEE2E-1F13-4F76-9C0E-2E5AD5A0812E}"/>
    <dgm:cxn modelId="{0C8AFF51-57BE-4341-AB01-D70B4F1EFA93}" srcId="{AFDAD575-95F1-471C-913D-B5EE7A79A213}" destId="{1F981E0B-D346-4266-B651-B4FF9DB7F52E}" srcOrd="1" destOrd="0" parTransId="{7AAACD61-58E8-4426-9002-8B100C113E4B}" sibTransId="{69977469-D3E2-4088-82E2-CB4487F8923F}"/>
    <dgm:cxn modelId="{7160837F-80C0-45D9-A643-43FBB086F568}" type="presOf" srcId="{FA3D9123-7C04-45A3-98D1-C3BB32867C8E}" destId="{988928A6-5688-420D-8A41-CD7A7FDA35E6}" srcOrd="0" destOrd="0" presId="urn:microsoft.com/office/officeart/2018/5/layout/IconLeafLabelList"/>
    <dgm:cxn modelId="{1117D9AA-85CF-4962-8E08-1A1CAF3CB121}" type="presOf" srcId="{1F981E0B-D346-4266-B651-B4FF9DB7F52E}" destId="{4E7FD2C8-5017-4DC9-BAAB-9B218A34C2DA}" srcOrd="0" destOrd="0" presId="urn:microsoft.com/office/officeart/2018/5/layout/IconLeafLabelList"/>
    <dgm:cxn modelId="{95267FC1-6C98-4AA2-B6E2-11F614ED6FC0}" type="presOf" srcId="{2A820ED2-5651-494F-A00F-7CB6700FD325}" destId="{86414F11-24CD-4140-BE61-56405B0C7DD4}" srcOrd="0" destOrd="0" presId="urn:microsoft.com/office/officeart/2018/5/layout/IconLeafLabelList"/>
    <dgm:cxn modelId="{8A571FC3-25F3-4E3C-BA11-1999C266851F}" srcId="{AFDAD575-95F1-471C-913D-B5EE7A79A213}" destId="{FA3D9123-7C04-45A3-98D1-C3BB32867C8E}" srcOrd="2" destOrd="0" parTransId="{4D27B999-2F7A-4811-9F1F-0DAEDD7EB7AF}" sibTransId="{35F0FB33-E2BE-49C5-88FB-C5EB4C804BD9}"/>
    <dgm:cxn modelId="{21A1E5DC-2DA9-4F00-92B5-395AEB7B7DC9}" type="presOf" srcId="{AFDAD575-95F1-471C-913D-B5EE7A79A213}" destId="{87C98BCE-6FDD-4DA4-957C-F4BE9F7A8AD3}" srcOrd="0" destOrd="0" presId="urn:microsoft.com/office/officeart/2018/5/layout/IconLeafLabelList"/>
    <dgm:cxn modelId="{48A43591-5B43-43A4-8C0A-EFF50F4A3BE8}" type="presParOf" srcId="{87C98BCE-6FDD-4DA4-957C-F4BE9F7A8AD3}" destId="{84EBDBC0-68AC-47DB-96DB-CF65B41F5273}" srcOrd="0" destOrd="0" presId="urn:microsoft.com/office/officeart/2018/5/layout/IconLeafLabelList"/>
    <dgm:cxn modelId="{6DE5AD67-6E6E-41B9-AA23-064D16D4135B}" type="presParOf" srcId="{84EBDBC0-68AC-47DB-96DB-CF65B41F5273}" destId="{BF60C82B-3BEC-4414-B857-CB423711F76E}" srcOrd="0" destOrd="0" presId="urn:microsoft.com/office/officeart/2018/5/layout/IconLeafLabelList"/>
    <dgm:cxn modelId="{BBFD7351-26B9-480A-8D6F-6502FC318120}" type="presParOf" srcId="{84EBDBC0-68AC-47DB-96DB-CF65B41F5273}" destId="{5F2093D3-2684-4C9D-8964-534FB5AFC750}" srcOrd="1" destOrd="0" presId="urn:microsoft.com/office/officeart/2018/5/layout/IconLeafLabelList"/>
    <dgm:cxn modelId="{FE30F9DB-4E7F-4312-835E-81BA7B04C3A2}" type="presParOf" srcId="{84EBDBC0-68AC-47DB-96DB-CF65B41F5273}" destId="{4D970CFA-BC76-4FB6-AFF1-F65486F7E611}" srcOrd="2" destOrd="0" presId="urn:microsoft.com/office/officeart/2018/5/layout/IconLeafLabelList"/>
    <dgm:cxn modelId="{754ADBFA-471F-4861-8DF5-337B31E0D4A0}" type="presParOf" srcId="{84EBDBC0-68AC-47DB-96DB-CF65B41F5273}" destId="{86414F11-24CD-4140-BE61-56405B0C7DD4}" srcOrd="3" destOrd="0" presId="urn:microsoft.com/office/officeart/2018/5/layout/IconLeafLabelList"/>
    <dgm:cxn modelId="{A866E295-0081-4C3A-BDA1-33481A3E14C2}" type="presParOf" srcId="{87C98BCE-6FDD-4DA4-957C-F4BE9F7A8AD3}" destId="{6651005E-A3B3-4D01-A310-639EA745D0D3}" srcOrd="1" destOrd="0" presId="urn:microsoft.com/office/officeart/2018/5/layout/IconLeafLabelList"/>
    <dgm:cxn modelId="{BA15F2A8-9203-48D3-879B-971E7091D34E}" type="presParOf" srcId="{87C98BCE-6FDD-4DA4-957C-F4BE9F7A8AD3}" destId="{A0DD7EB4-74C6-4E15-ADDD-780F7930379F}" srcOrd="2" destOrd="0" presId="urn:microsoft.com/office/officeart/2018/5/layout/IconLeafLabelList"/>
    <dgm:cxn modelId="{C541692A-60E2-4D64-A58E-4AB0ABA18F88}" type="presParOf" srcId="{A0DD7EB4-74C6-4E15-ADDD-780F7930379F}" destId="{FFE20E2B-44F4-46B3-A8D0-DF3DFB7763F9}" srcOrd="0" destOrd="0" presId="urn:microsoft.com/office/officeart/2018/5/layout/IconLeafLabelList"/>
    <dgm:cxn modelId="{551597E6-31B4-4123-93CA-FD8C6B9C2BB6}" type="presParOf" srcId="{A0DD7EB4-74C6-4E15-ADDD-780F7930379F}" destId="{ADE28D03-9648-4FCB-861D-E9275D1680CA}" srcOrd="1" destOrd="0" presId="urn:microsoft.com/office/officeart/2018/5/layout/IconLeafLabelList"/>
    <dgm:cxn modelId="{EDC37071-754A-4655-9DB0-7685DF634A09}" type="presParOf" srcId="{A0DD7EB4-74C6-4E15-ADDD-780F7930379F}" destId="{DB7C3D8A-5437-4CFB-ABB3-C9FE51B8F167}" srcOrd="2" destOrd="0" presId="urn:microsoft.com/office/officeart/2018/5/layout/IconLeafLabelList"/>
    <dgm:cxn modelId="{300B4052-0E3D-4121-A86D-8C1BF4540944}" type="presParOf" srcId="{A0DD7EB4-74C6-4E15-ADDD-780F7930379F}" destId="{4E7FD2C8-5017-4DC9-BAAB-9B218A34C2DA}" srcOrd="3" destOrd="0" presId="urn:microsoft.com/office/officeart/2018/5/layout/IconLeafLabelList"/>
    <dgm:cxn modelId="{2CCAB22C-ACF0-4036-BE53-A875E8BF842F}" type="presParOf" srcId="{87C98BCE-6FDD-4DA4-957C-F4BE9F7A8AD3}" destId="{324E34DD-DC46-4DCA-9700-650DF694A3A9}" srcOrd="3" destOrd="0" presId="urn:microsoft.com/office/officeart/2018/5/layout/IconLeafLabelList"/>
    <dgm:cxn modelId="{3F39ACAE-C0F5-49C6-90BF-AC163AF7E44A}" type="presParOf" srcId="{87C98BCE-6FDD-4DA4-957C-F4BE9F7A8AD3}" destId="{28E55AEF-5E14-429E-A07D-81B38977C701}" srcOrd="4" destOrd="0" presId="urn:microsoft.com/office/officeart/2018/5/layout/IconLeafLabelList"/>
    <dgm:cxn modelId="{15651B0C-9536-437D-82EE-5691AD0A9CA6}" type="presParOf" srcId="{28E55AEF-5E14-429E-A07D-81B38977C701}" destId="{9725B862-174B-4EB3-974F-8FCF965BC1C6}" srcOrd="0" destOrd="0" presId="urn:microsoft.com/office/officeart/2018/5/layout/IconLeafLabelList"/>
    <dgm:cxn modelId="{BE07EB33-D2BE-48FB-9305-9C7ADCF70632}" type="presParOf" srcId="{28E55AEF-5E14-429E-A07D-81B38977C701}" destId="{363E2E47-FB13-40D0-B348-E88D5CC1DF05}" srcOrd="1" destOrd="0" presId="urn:microsoft.com/office/officeart/2018/5/layout/IconLeafLabelList"/>
    <dgm:cxn modelId="{7F82F7FD-BB27-4EC9-BEBA-2D8E2CD8A6C8}" type="presParOf" srcId="{28E55AEF-5E14-429E-A07D-81B38977C701}" destId="{1ECCA3AF-71E6-4116-AD3D-5C77075F35D1}" srcOrd="2" destOrd="0" presId="urn:microsoft.com/office/officeart/2018/5/layout/IconLeafLabelList"/>
    <dgm:cxn modelId="{0F3D5033-F11A-456F-8ADE-56E2EF4EFC62}" type="presParOf" srcId="{28E55AEF-5E14-429E-A07D-81B38977C701}" destId="{988928A6-5688-420D-8A41-CD7A7FDA35E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3EBDA-3EA0-4A00-BEDC-F9B93547DB78}">
      <dsp:nvSpPr>
        <dsp:cNvPr id="0" name=""/>
        <dsp:cNvSpPr/>
      </dsp:nvSpPr>
      <dsp:spPr>
        <a:xfrm>
          <a:off x="4782287" y="1860074"/>
          <a:ext cx="1069224" cy="91440"/>
        </a:xfrm>
        <a:custGeom>
          <a:avLst/>
          <a:gdLst/>
          <a:ahLst/>
          <a:cxnLst/>
          <a:rect l="0" t="0" r="0" b="0"/>
          <a:pathLst>
            <a:path>
              <a:moveTo>
                <a:pt x="0" y="45720"/>
              </a:moveTo>
              <a:lnTo>
                <a:pt x="1069224" y="45720"/>
              </a:lnTo>
            </a:path>
          </a:pathLst>
        </a:custGeom>
        <a:noFill/>
        <a:ln w="6350" cap="flat" cmpd="sng" algn="in">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9404" y="1900294"/>
        <a:ext cx="54991" cy="10998"/>
      </dsp:txXfrm>
    </dsp:sp>
    <dsp:sp modelId="{354C8FE3-6CE3-471C-8431-CE67D7A40009}">
      <dsp:nvSpPr>
        <dsp:cNvPr id="0" name=""/>
        <dsp:cNvSpPr/>
      </dsp:nvSpPr>
      <dsp:spPr>
        <a:xfrm>
          <a:off x="2239" y="471239"/>
          <a:ext cx="4781847" cy="2869108"/>
        </a:xfrm>
        <a:prstGeom prst="rect">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15" tIns="245954" rIns="234315" bIns="245954" numCol="1" spcCol="1270" anchor="ctr" anchorCtr="0">
          <a:noAutofit/>
        </a:bodyPr>
        <a:lstStyle/>
        <a:p>
          <a:pPr marL="0" lvl="0" indent="0" algn="ctr" defTabSz="577850">
            <a:lnSpc>
              <a:spcPct val="90000"/>
            </a:lnSpc>
            <a:spcBef>
              <a:spcPct val="0"/>
            </a:spcBef>
            <a:spcAft>
              <a:spcPct val="35000"/>
            </a:spcAft>
            <a:buNone/>
            <a:defRPr cap="all"/>
          </a:pPr>
          <a:r>
            <a:rPr lang="en-GB" sz="13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https://www.youtube.com/watch?v=zIpXoohOg44</a:t>
          </a:r>
          <a:endParaRPr lang="en-US" sz="1300" b="1" kern="1200" dirty="0">
            <a:solidFill>
              <a:schemeClr val="bg1"/>
            </a:solidFill>
          </a:endParaRPr>
        </a:p>
      </dsp:txBody>
      <dsp:txXfrm>
        <a:off x="2239" y="471239"/>
        <a:ext cx="4781847" cy="2869108"/>
      </dsp:txXfrm>
    </dsp:sp>
    <dsp:sp modelId="{D381BEAC-04A8-4D9C-8B44-B3BCE8A0890C}">
      <dsp:nvSpPr>
        <dsp:cNvPr id="0" name=""/>
        <dsp:cNvSpPr/>
      </dsp:nvSpPr>
      <dsp:spPr>
        <a:xfrm>
          <a:off x="5883912" y="471239"/>
          <a:ext cx="4781847" cy="2869108"/>
        </a:xfrm>
        <a:prstGeom prst="rect">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15" tIns="245954" rIns="234315" bIns="245954" numCol="1" spcCol="1270" anchor="ctr" anchorCtr="0">
          <a:noAutofit/>
        </a:bodyPr>
        <a:lstStyle/>
        <a:p>
          <a:pPr marL="0" lvl="0" indent="0" algn="ctr" defTabSz="800100">
            <a:lnSpc>
              <a:spcPct val="90000"/>
            </a:lnSpc>
            <a:spcBef>
              <a:spcPct val="0"/>
            </a:spcBef>
            <a:spcAft>
              <a:spcPct val="35000"/>
            </a:spcAft>
            <a:buNone/>
            <a:defRPr cap="all"/>
          </a:pPr>
          <a:r>
            <a:rPr lang="en-GB" sz="1800" kern="1200" dirty="0">
              <a:latin typeface="Abadi" panose="020B0604020104020204" pitchFamily="34" charset="0"/>
              <a:cs typeface="Aparajita" panose="020B0502040204020203" pitchFamily="18" charset="0"/>
            </a:rPr>
            <a:t>A dystopia is an imagined community or society that is dehumanizing and frightening, and dystopian stories often tell tales of bravery and defiance in the face of totalitarian governments or survival in a post-apocalyptic landscape. A dystopian society is the opposite of a utopian society.</a:t>
          </a:r>
          <a:endParaRPr lang="en-US" sz="1800" kern="1200" dirty="0">
            <a:latin typeface="Abadi" panose="020B0604020104020204" pitchFamily="34" charset="0"/>
            <a:cs typeface="Aparajita" panose="020B0502040204020203" pitchFamily="18" charset="0"/>
          </a:endParaRPr>
        </a:p>
      </dsp:txBody>
      <dsp:txXfrm>
        <a:off x="5883912" y="471239"/>
        <a:ext cx="4781847" cy="2869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E5DEC-2C57-49E3-925F-D2451959A87B}">
      <dsp:nvSpPr>
        <dsp:cNvPr id="0" name=""/>
        <dsp:cNvSpPr/>
      </dsp:nvSpPr>
      <dsp:spPr>
        <a:xfrm>
          <a:off x="0" y="362"/>
          <a:ext cx="6248400"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3B158-94BB-44D0-A0D4-19A49DB9C53A}">
      <dsp:nvSpPr>
        <dsp:cNvPr id="0" name=""/>
        <dsp:cNvSpPr/>
      </dsp:nvSpPr>
      <dsp:spPr>
        <a:xfrm>
          <a:off x="0" y="362"/>
          <a:ext cx="6248400" cy="109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Dystopian stories are a reflection of present-day anxieties: Dystopian fiction can be a way to educate and warn humanity about the dangers of our own society’s social and political structures.</a:t>
          </a:r>
          <a:endParaRPr lang="en-US" sz="1800" b="1" kern="1200" dirty="0"/>
        </a:p>
      </dsp:txBody>
      <dsp:txXfrm>
        <a:off x="0" y="362"/>
        <a:ext cx="6248400" cy="1097834"/>
      </dsp:txXfrm>
    </dsp:sp>
    <dsp:sp modelId="{0E304461-6163-4054-B768-DD104A6F9828}">
      <dsp:nvSpPr>
        <dsp:cNvPr id="0" name=""/>
        <dsp:cNvSpPr/>
      </dsp:nvSpPr>
      <dsp:spPr>
        <a:xfrm>
          <a:off x="0" y="1098197"/>
          <a:ext cx="6248400" cy="0"/>
        </a:xfrm>
        <a:prstGeom prst="line">
          <a:avLst/>
        </a:prstGeom>
        <a:solidFill>
          <a:schemeClr val="accent2">
            <a:hueOff val="316159"/>
            <a:satOff val="-930"/>
            <a:lumOff val="-686"/>
            <a:alphaOff val="0"/>
          </a:schemeClr>
        </a:solidFill>
        <a:ln w="12700" cap="flat" cmpd="sng" algn="in">
          <a:solidFill>
            <a:schemeClr val="accent2">
              <a:hueOff val="316159"/>
              <a:satOff val="-93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058BA-E31D-4642-A055-231F0A550C7C}">
      <dsp:nvSpPr>
        <dsp:cNvPr id="0" name=""/>
        <dsp:cNvSpPr/>
      </dsp:nvSpPr>
      <dsp:spPr>
        <a:xfrm>
          <a:off x="0" y="1098197"/>
          <a:ext cx="6248400" cy="109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A strong point of view: Works in the dystopian genre may convey an author’s beliefs.</a:t>
          </a:r>
          <a:endParaRPr lang="en-US" sz="2000" b="1" kern="1200" dirty="0"/>
        </a:p>
      </dsp:txBody>
      <dsp:txXfrm>
        <a:off x="0" y="1098197"/>
        <a:ext cx="6248400" cy="1097834"/>
      </dsp:txXfrm>
    </dsp:sp>
    <dsp:sp modelId="{8528D7D4-52FF-449C-9A72-A67C402C28DF}">
      <dsp:nvSpPr>
        <dsp:cNvPr id="0" name=""/>
        <dsp:cNvSpPr/>
      </dsp:nvSpPr>
      <dsp:spPr>
        <a:xfrm>
          <a:off x="0" y="2196031"/>
          <a:ext cx="6248400" cy="0"/>
        </a:xfrm>
        <a:prstGeom prst="line">
          <a:avLst/>
        </a:prstGeom>
        <a:solidFill>
          <a:schemeClr val="accent2">
            <a:hueOff val="632318"/>
            <a:satOff val="-1859"/>
            <a:lumOff val="-1372"/>
            <a:alphaOff val="0"/>
          </a:schemeClr>
        </a:solidFill>
        <a:ln w="12700" cap="flat" cmpd="sng" algn="in">
          <a:solidFill>
            <a:schemeClr val="accent2">
              <a:hueOff val="632318"/>
              <a:satOff val="-1859"/>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3DDCBF-0DD9-4FAF-B6CF-278DC7EF73B3}">
      <dsp:nvSpPr>
        <dsp:cNvPr id="0" name=""/>
        <dsp:cNvSpPr/>
      </dsp:nvSpPr>
      <dsp:spPr>
        <a:xfrm>
          <a:off x="0" y="2196031"/>
          <a:ext cx="6248400" cy="109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t>Imaginative worldbuilding: Dystopian stories require a greater suspension of disbelief and can be very imaginative.</a:t>
          </a:r>
          <a:endParaRPr lang="en-US" sz="2000" b="1" kern="1200" dirty="0"/>
        </a:p>
      </dsp:txBody>
      <dsp:txXfrm>
        <a:off x="0" y="2196031"/>
        <a:ext cx="6248400" cy="1097834"/>
      </dsp:txXfrm>
    </dsp:sp>
    <dsp:sp modelId="{E43CADB6-1C46-49EE-99B7-96585728BF30}">
      <dsp:nvSpPr>
        <dsp:cNvPr id="0" name=""/>
        <dsp:cNvSpPr/>
      </dsp:nvSpPr>
      <dsp:spPr>
        <a:xfrm>
          <a:off x="0" y="3293865"/>
          <a:ext cx="6248400" cy="0"/>
        </a:xfrm>
        <a:prstGeom prst="line">
          <a:avLst/>
        </a:prstGeom>
        <a:solidFill>
          <a:schemeClr val="accent2">
            <a:hueOff val="948478"/>
            <a:satOff val="-2789"/>
            <a:lumOff val="-2059"/>
            <a:alphaOff val="0"/>
          </a:schemeClr>
        </a:solidFill>
        <a:ln w="12700" cap="flat" cmpd="sng" algn="in">
          <a:solidFill>
            <a:schemeClr val="accent2">
              <a:hueOff val="948478"/>
              <a:satOff val="-2789"/>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0367F-4053-40A9-BCC4-4EDE4AEC74B7}">
      <dsp:nvSpPr>
        <dsp:cNvPr id="0" name=""/>
        <dsp:cNvSpPr/>
      </dsp:nvSpPr>
      <dsp:spPr>
        <a:xfrm>
          <a:off x="0" y="3293865"/>
          <a:ext cx="6248400" cy="96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Satire: Dystopian novels can also be satirical critiques. (This is an often-humorous way of poking fun at the powers that be. Sometimes, it is created with the goal to drive social change)</a:t>
          </a:r>
          <a:endParaRPr lang="en-US" sz="1800" b="1" kern="1200" dirty="0"/>
        </a:p>
      </dsp:txBody>
      <dsp:txXfrm>
        <a:off x="0" y="3293865"/>
        <a:ext cx="6248400" cy="963031"/>
      </dsp:txXfrm>
    </dsp:sp>
    <dsp:sp modelId="{56C38CFF-F34C-46B2-98BD-02C2FF4B890A}">
      <dsp:nvSpPr>
        <dsp:cNvPr id="0" name=""/>
        <dsp:cNvSpPr/>
      </dsp:nvSpPr>
      <dsp:spPr>
        <a:xfrm>
          <a:off x="0" y="4256896"/>
          <a:ext cx="6248400" cy="0"/>
        </a:xfrm>
        <a:prstGeom prst="line">
          <a:avLst/>
        </a:prstGeom>
        <a:solidFill>
          <a:schemeClr val="accent2">
            <a:hueOff val="1264637"/>
            <a:satOff val="-3718"/>
            <a:lumOff val="-2745"/>
            <a:alphaOff val="0"/>
          </a:schemeClr>
        </a:solidFill>
        <a:ln w="12700" cap="flat" cmpd="sng" algn="in">
          <a:solidFill>
            <a:schemeClr val="accent2">
              <a:hueOff val="1264637"/>
              <a:satOff val="-3718"/>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35D806-5CEF-4A7B-B4A3-C0DB946F13CC}">
      <dsp:nvSpPr>
        <dsp:cNvPr id="0" name=""/>
        <dsp:cNvSpPr/>
      </dsp:nvSpPr>
      <dsp:spPr>
        <a:xfrm>
          <a:off x="0" y="4256896"/>
          <a:ext cx="6242298" cy="139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Themes of control and loss of individualism: Dystopian works often cover similar thematic ground. Typical dystopian themes include governmental or technological control and conformity at the expense of individualism.</a:t>
          </a:r>
          <a:endParaRPr lang="en-US" sz="1800" b="1" kern="1200" dirty="0"/>
        </a:p>
      </dsp:txBody>
      <dsp:txXfrm>
        <a:off x="0" y="4256896"/>
        <a:ext cx="6242298" cy="1399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0C82B-3BEC-4414-B857-CB423711F76E}">
      <dsp:nvSpPr>
        <dsp:cNvPr id="0" name=""/>
        <dsp:cNvSpPr/>
      </dsp:nvSpPr>
      <dsp:spPr>
        <a:xfrm>
          <a:off x="376949" y="1468636"/>
          <a:ext cx="1132312" cy="11323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2093D3-2684-4C9D-8964-534FB5AFC750}">
      <dsp:nvSpPr>
        <dsp:cNvPr id="0" name=""/>
        <dsp:cNvSpPr/>
      </dsp:nvSpPr>
      <dsp:spPr>
        <a:xfrm>
          <a:off x="618262" y="1709948"/>
          <a:ext cx="649687" cy="649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6414F11-24CD-4140-BE61-56405B0C7DD4}">
      <dsp:nvSpPr>
        <dsp:cNvPr id="0" name=""/>
        <dsp:cNvSpPr/>
      </dsp:nvSpPr>
      <dsp:spPr>
        <a:xfrm>
          <a:off x="14981" y="2953636"/>
          <a:ext cx="1856250" cy="123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Settle on a central theme. The best dystopian writing explores a central theme while building out a dystopian world.</a:t>
          </a:r>
          <a:endParaRPr lang="en-US" sz="1100" kern="1200"/>
        </a:p>
      </dsp:txBody>
      <dsp:txXfrm>
        <a:off x="14981" y="2953636"/>
        <a:ext cx="1856250" cy="1232402"/>
      </dsp:txXfrm>
    </dsp:sp>
    <dsp:sp modelId="{FFE20E2B-44F4-46B3-A8D0-DF3DFB7763F9}">
      <dsp:nvSpPr>
        <dsp:cNvPr id="0" name=""/>
        <dsp:cNvSpPr/>
      </dsp:nvSpPr>
      <dsp:spPr>
        <a:xfrm>
          <a:off x="2558043" y="1468636"/>
          <a:ext cx="1132312" cy="11323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28D03-9648-4FCB-861D-E9275D1680CA}">
      <dsp:nvSpPr>
        <dsp:cNvPr id="0" name=""/>
        <dsp:cNvSpPr/>
      </dsp:nvSpPr>
      <dsp:spPr>
        <a:xfrm>
          <a:off x="2799356" y="1709948"/>
          <a:ext cx="649687" cy="649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E7FD2C8-5017-4DC9-BAAB-9B218A34C2DA}">
      <dsp:nvSpPr>
        <dsp:cNvPr id="0" name=""/>
        <dsp:cNvSpPr/>
      </dsp:nvSpPr>
      <dsp:spPr>
        <a:xfrm>
          <a:off x="2196075" y="2953636"/>
          <a:ext cx="1856250" cy="123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Consider the world around you. Dystopian works are effective and thought-provoking because they reflect elements of our own society. </a:t>
          </a:r>
          <a:endParaRPr lang="en-US" sz="1100" kern="1200"/>
        </a:p>
      </dsp:txBody>
      <dsp:txXfrm>
        <a:off x="2196075" y="2953636"/>
        <a:ext cx="1856250" cy="1232402"/>
      </dsp:txXfrm>
    </dsp:sp>
    <dsp:sp modelId="{9725B862-174B-4EB3-974F-8FCF965BC1C6}">
      <dsp:nvSpPr>
        <dsp:cNvPr id="0" name=""/>
        <dsp:cNvSpPr/>
      </dsp:nvSpPr>
      <dsp:spPr>
        <a:xfrm>
          <a:off x="4739137" y="1468636"/>
          <a:ext cx="1132312" cy="11323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E2E47-FB13-40D0-B348-E88D5CC1DF05}">
      <dsp:nvSpPr>
        <dsp:cNvPr id="0" name=""/>
        <dsp:cNvSpPr/>
      </dsp:nvSpPr>
      <dsp:spPr>
        <a:xfrm>
          <a:off x="4980450" y="1709948"/>
          <a:ext cx="649687" cy="649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88928A6-5688-420D-8A41-CD7A7FDA35E6}">
      <dsp:nvSpPr>
        <dsp:cNvPr id="0" name=""/>
        <dsp:cNvSpPr/>
      </dsp:nvSpPr>
      <dsp:spPr>
        <a:xfrm>
          <a:off x="4377168" y="2953636"/>
          <a:ext cx="1856250" cy="1232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Build a complex and detailed world. One of the most exciting aspects of science fiction and dystopian books is the opportunity to immerse yourself in a strange and unfamiliar world. </a:t>
          </a:r>
          <a:endParaRPr lang="en-US" sz="1100" kern="1200"/>
        </a:p>
      </dsp:txBody>
      <dsp:txXfrm>
        <a:off x="4377168" y="2953636"/>
        <a:ext cx="1856250" cy="123240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2D34EC16-12B7-4C50-BA76-E7AC100FD7D2}" type="datetimeFigureOut">
              <a:rPr lang="en-GB" smtClean="0"/>
              <a:t>23/06/2020</a:t>
            </a:fld>
            <a:endParaRPr lang="en-GB"/>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GB"/>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1A4BA49-699F-4B67-9C29-83B4DE841603}" type="slidenum">
              <a:rPr lang="en-GB" smtClean="0"/>
              <a:t>‹#›</a:t>
            </a:fld>
            <a:endParaRPr lang="en-GB"/>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888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4EC16-12B7-4C50-BA76-E7AC100FD7D2}"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4BA49-699F-4B67-9C29-83B4DE841603}" type="slidenum">
              <a:rPr lang="en-GB" smtClean="0"/>
              <a:t>‹#›</a:t>
            </a:fld>
            <a:endParaRPr lang="en-GB"/>
          </a:p>
        </p:txBody>
      </p:sp>
    </p:spTree>
    <p:extLst>
      <p:ext uri="{BB962C8B-B14F-4D97-AF65-F5344CB8AC3E}">
        <p14:creationId xmlns:p14="http://schemas.microsoft.com/office/powerpoint/2010/main" val="273013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2D34EC16-12B7-4C50-BA76-E7AC100FD7D2}" type="datetimeFigureOut">
              <a:rPr lang="en-GB" smtClean="0"/>
              <a:t>23/06/2020</a:t>
            </a:fld>
            <a:endParaRPr lang="en-GB"/>
          </a:p>
        </p:txBody>
      </p:sp>
      <p:sp>
        <p:nvSpPr>
          <p:cNvPr id="5" name="Footer Placeholder 4"/>
          <p:cNvSpPr>
            <a:spLocks noGrp="1"/>
          </p:cNvSpPr>
          <p:nvPr>
            <p:ph type="ftr" sz="quarter" idx="11"/>
          </p:nvPr>
        </p:nvSpPr>
        <p:spPr>
          <a:xfrm>
            <a:off x="6536187" y="6315949"/>
            <a:ext cx="3814856" cy="365125"/>
          </a:xfrm>
        </p:spPr>
        <p:txBody>
          <a:bodyPr/>
          <a:lstStyle/>
          <a:p>
            <a:endParaRPr lang="en-GB"/>
          </a:p>
        </p:txBody>
      </p:sp>
      <p:sp>
        <p:nvSpPr>
          <p:cNvPr id="6" name="Slide Number Placeholder 5"/>
          <p:cNvSpPr>
            <a:spLocks noGrp="1"/>
          </p:cNvSpPr>
          <p:nvPr>
            <p:ph type="sldNum" sz="quarter" idx="12"/>
          </p:nvPr>
        </p:nvSpPr>
        <p:spPr>
          <a:xfrm>
            <a:off x="11784011" y="5607592"/>
            <a:ext cx="407988" cy="365125"/>
          </a:xfrm>
        </p:spPr>
        <p:txBody>
          <a:bodyPr/>
          <a:lstStyle/>
          <a:p>
            <a:fld id="{71A4BA49-699F-4B67-9C29-83B4DE841603}" type="slidenum">
              <a:rPr lang="en-GB" smtClean="0"/>
              <a:t>‹#›</a:t>
            </a:fld>
            <a:endParaRPr lang="en-GB"/>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504481"/>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4EC16-12B7-4C50-BA76-E7AC100FD7D2}"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4BA49-699F-4B67-9C29-83B4DE841603}" type="slidenum">
              <a:rPr lang="en-GB" smtClean="0"/>
              <a:t>‹#›</a:t>
            </a:fld>
            <a:endParaRPr lang="en-GB"/>
          </a:p>
        </p:txBody>
      </p:sp>
    </p:spTree>
    <p:extLst>
      <p:ext uri="{BB962C8B-B14F-4D97-AF65-F5344CB8AC3E}">
        <p14:creationId xmlns:p14="http://schemas.microsoft.com/office/powerpoint/2010/main" val="114813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2D34EC16-12B7-4C50-BA76-E7AC100FD7D2}" type="datetimeFigureOut">
              <a:rPr lang="en-GB" smtClean="0"/>
              <a:t>23/06/2020</a:t>
            </a:fld>
            <a:endParaRPr lang="en-GB"/>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GB"/>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71A4BA49-699F-4B67-9C29-83B4DE841603}" type="slidenum">
              <a:rPr lang="en-GB" smtClean="0"/>
              <a:t>‹#›</a:t>
            </a:fld>
            <a:endParaRPr lang="en-GB"/>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45255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34EC16-12B7-4C50-BA76-E7AC100FD7D2}"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4BA49-699F-4B67-9C29-83B4DE841603}" type="slidenum">
              <a:rPr lang="en-GB" smtClean="0"/>
              <a:t>‹#›</a:t>
            </a:fld>
            <a:endParaRPr lang="en-GB"/>
          </a:p>
        </p:txBody>
      </p:sp>
    </p:spTree>
    <p:extLst>
      <p:ext uri="{BB962C8B-B14F-4D97-AF65-F5344CB8AC3E}">
        <p14:creationId xmlns:p14="http://schemas.microsoft.com/office/powerpoint/2010/main" val="272269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34EC16-12B7-4C50-BA76-E7AC100FD7D2}" type="datetimeFigureOut">
              <a:rPr lang="en-GB" smtClean="0"/>
              <a:t>23/06/2020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A4BA49-699F-4B67-9C29-83B4DE841603}" type="slidenum">
              <a:rPr lang="en-GB" smtClean="0"/>
              <a:t>‹#›</a:t>
            </a:fld>
            <a:endParaRPr lang="en-GB"/>
          </a:p>
        </p:txBody>
      </p:sp>
    </p:spTree>
    <p:extLst>
      <p:ext uri="{BB962C8B-B14F-4D97-AF65-F5344CB8AC3E}">
        <p14:creationId xmlns:p14="http://schemas.microsoft.com/office/powerpoint/2010/main" val="264673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34EC16-12B7-4C50-BA76-E7AC100FD7D2}" type="datetimeFigureOut">
              <a:rPr lang="en-GB" smtClean="0"/>
              <a:t>23/06/2020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A4BA49-699F-4B67-9C29-83B4DE841603}" type="slidenum">
              <a:rPr lang="en-GB" smtClean="0"/>
              <a:t>‹#›</a:t>
            </a:fld>
            <a:endParaRPr lang="en-GB"/>
          </a:p>
        </p:txBody>
      </p:sp>
    </p:spTree>
    <p:extLst>
      <p:ext uri="{BB962C8B-B14F-4D97-AF65-F5344CB8AC3E}">
        <p14:creationId xmlns:p14="http://schemas.microsoft.com/office/powerpoint/2010/main" val="3504387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4EC16-12B7-4C50-BA76-E7AC100FD7D2}" type="datetimeFigureOut">
              <a:rPr lang="en-GB" smtClean="0"/>
              <a:t>23/06/2020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A4BA49-699F-4B67-9C29-83B4DE841603}" type="slidenum">
              <a:rPr lang="en-GB" smtClean="0"/>
              <a:t>‹#›</a:t>
            </a:fld>
            <a:endParaRPr lang="en-GB"/>
          </a:p>
        </p:txBody>
      </p:sp>
    </p:spTree>
    <p:extLst>
      <p:ext uri="{BB962C8B-B14F-4D97-AF65-F5344CB8AC3E}">
        <p14:creationId xmlns:p14="http://schemas.microsoft.com/office/powerpoint/2010/main" val="286684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34EC16-12B7-4C50-BA76-E7AC100FD7D2}"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4BA49-699F-4B67-9C29-83B4DE841603}" type="slidenum">
              <a:rPr lang="en-GB" smtClean="0"/>
              <a:t>‹#›</a:t>
            </a:fld>
            <a:endParaRPr lang="en-GB"/>
          </a:p>
        </p:txBody>
      </p:sp>
    </p:spTree>
    <p:extLst>
      <p:ext uri="{BB962C8B-B14F-4D97-AF65-F5344CB8AC3E}">
        <p14:creationId xmlns:p14="http://schemas.microsoft.com/office/powerpoint/2010/main" val="94747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34EC16-12B7-4C50-BA76-E7AC100FD7D2}"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4BA49-699F-4B67-9C29-83B4DE841603}" type="slidenum">
              <a:rPr lang="en-GB" smtClean="0"/>
              <a:t>‹#›</a:t>
            </a:fld>
            <a:endParaRPr lang="en-GB"/>
          </a:p>
        </p:txBody>
      </p:sp>
    </p:spTree>
    <p:extLst>
      <p:ext uri="{BB962C8B-B14F-4D97-AF65-F5344CB8AC3E}">
        <p14:creationId xmlns:p14="http://schemas.microsoft.com/office/powerpoint/2010/main" val="323319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2D34EC16-12B7-4C50-BA76-E7AC100FD7D2}" type="datetimeFigureOut">
              <a:rPr lang="en-GB" smtClean="0"/>
              <a:t>23/06/2020</a:t>
            </a:fld>
            <a:endParaRPr lang="en-GB"/>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GB"/>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1A4BA49-699F-4B67-9C29-83B4DE841603}" type="slidenum">
              <a:rPr lang="en-GB" smtClean="0"/>
              <a:t>‹#›</a:t>
            </a:fld>
            <a:endParaRPr lang="en-GB"/>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45149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0CF626-8616-4144-9C8B-E0A677643E99}"/>
              </a:ext>
            </a:extLst>
          </p:cNvPr>
          <p:cNvSpPr>
            <a:spLocks noGrp="1"/>
          </p:cNvSpPr>
          <p:nvPr>
            <p:ph type="ctrTitle"/>
          </p:nvPr>
        </p:nvSpPr>
        <p:spPr>
          <a:xfrm>
            <a:off x="5733467" y="147693"/>
            <a:ext cx="5422969" cy="4268965"/>
          </a:xfrm>
        </p:spPr>
        <p:txBody>
          <a:bodyPr anchor="ctr">
            <a:normAutofit/>
          </a:bodyPr>
          <a:lstStyle/>
          <a:p>
            <a:r>
              <a:rPr lang="en-GB" sz="6600" dirty="0"/>
              <a:t>Year 9 drama</a:t>
            </a:r>
            <a:br>
              <a:rPr lang="en-GB" sz="6600" dirty="0"/>
            </a:br>
            <a:r>
              <a:rPr lang="en-GB" sz="6600" dirty="0"/>
              <a:t>devised piece</a:t>
            </a:r>
          </a:p>
        </p:txBody>
      </p:sp>
      <p:sp>
        <p:nvSpPr>
          <p:cNvPr id="3" name="Subtitle 2">
            <a:extLst>
              <a:ext uri="{FF2B5EF4-FFF2-40B4-BE49-F238E27FC236}">
                <a16:creationId xmlns:a16="http://schemas.microsoft.com/office/drawing/2014/main" id="{8BE9FF88-6BA6-4A7A-A606-4043CC9A2808}"/>
              </a:ext>
            </a:extLst>
          </p:cNvPr>
          <p:cNvSpPr>
            <a:spLocks noGrp="1"/>
          </p:cNvSpPr>
          <p:nvPr>
            <p:ph type="subTitle" idx="1"/>
          </p:nvPr>
        </p:nvSpPr>
        <p:spPr>
          <a:xfrm>
            <a:off x="5215067" y="3995057"/>
            <a:ext cx="6303605" cy="2249223"/>
          </a:xfrm>
        </p:spPr>
        <p:txBody>
          <a:bodyPr>
            <a:normAutofit/>
          </a:bodyPr>
          <a:lstStyle/>
          <a:p>
            <a:pPr algn="ctr">
              <a:lnSpc>
                <a:spcPct val="104000"/>
              </a:lnSpc>
              <a:spcAft>
                <a:spcPts val="600"/>
              </a:spcAft>
            </a:pPr>
            <a:endParaRPr lang="en-GB" sz="2800" b="1" i="1" dirty="0"/>
          </a:p>
          <a:p>
            <a:pPr algn="ctr">
              <a:lnSpc>
                <a:spcPct val="104000"/>
              </a:lnSpc>
              <a:spcAft>
                <a:spcPts val="600"/>
              </a:spcAft>
            </a:pPr>
            <a:r>
              <a:rPr lang="en-GB" sz="2800" b="1" i="1" u="sng" dirty="0"/>
              <a:t>Stimuli: </a:t>
            </a:r>
          </a:p>
          <a:p>
            <a:pPr algn="ctr">
              <a:lnSpc>
                <a:spcPct val="104000"/>
              </a:lnSpc>
              <a:spcAft>
                <a:spcPts val="600"/>
              </a:spcAft>
            </a:pPr>
            <a:r>
              <a:rPr lang="en-GB" sz="2800" b="1" i="1" dirty="0"/>
              <a:t>1.The global Pandemic/ Covid 19</a:t>
            </a:r>
          </a:p>
          <a:p>
            <a:pPr algn="ctr">
              <a:lnSpc>
                <a:spcPct val="104000"/>
              </a:lnSpc>
              <a:spcAft>
                <a:spcPts val="600"/>
              </a:spcAft>
            </a:pPr>
            <a:r>
              <a:rPr lang="en-GB" sz="2800" b="1" i="1" dirty="0"/>
              <a:t>2. BLM</a:t>
            </a:r>
          </a:p>
        </p:txBody>
      </p:sp>
      <p:sp>
        <p:nvSpPr>
          <p:cNvPr id="44" name="Freeform: Shape 43">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D6E95BAF-7B85-4D33-BD5C-94336D35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7" name="Graphic 36" descr="Drama">
            <a:extLst>
              <a:ext uri="{FF2B5EF4-FFF2-40B4-BE49-F238E27FC236}">
                <a16:creationId xmlns:a16="http://schemas.microsoft.com/office/drawing/2014/main" id="{5E6CC5DA-A06A-44FB-B7B3-1F48572996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01" y="1793908"/>
            <a:ext cx="3491811" cy="3491811"/>
          </a:xfrm>
          <a:prstGeom prst="rect">
            <a:avLst/>
          </a:prstGeom>
          <a:scene3d>
            <a:camera prst="orthographicFront"/>
            <a:lightRig rig="threePt" dir="t">
              <a:rot lat="0" lon="0" rev="2700000"/>
            </a:lightRig>
          </a:scene3d>
          <a:sp3d contourW="6350">
            <a:bevelT h="38100"/>
            <a:contourClr>
              <a:srgbClr val="C0C0C0"/>
            </a:contourClr>
          </a:sp3d>
        </p:spPr>
      </p:pic>
      <p:sp>
        <p:nvSpPr>
          <p:cNvPr id="48"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6086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E90644A3-6A97-44F2-8AF9-CD44E85BA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25" name="Straight Connector 11">
            <a:extLst>
              <a:ext uri="{FF2B5EF4-FFF2-40B4-BE49-F238E27FC236}">
                <a16:creationId xmlns:a16="http://schemas.microsoft.com/office/drawing/2014/main" id="{4245F692-4DA4-4D73-8639-81F3A6A4B3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Rectangle 13">
            <a:extLst>
              <a:ext uri="{FF2B5EF4-FFF2-40B4-BE49-F238E27FC236}">
                <a16:creationId xmlns:a16="http://schemas.microsoft.com/office/drawing/2014/main" id="{52FAB51D-CFD1-4E9F-8BD3-E47721D45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4553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id="{DC61979B-4BF1-46F1-AD0F-43673A425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sp useBgFill="1">
        <p:nvSpPr>
          <p:cNvPr id="28" name="Rectangle 17">
            <a:extLst>
              <a:ext uri="{FF2B5EF4-FFF2-40B4-BE49-F238E27FC236}">
                <a16:creationId xmlns:a16="http://schemas.microsoft.com/office/drawing/2014/main" id="{2210ED0F-5168-48CE-BBE4-C0175769A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4553146"/>
            <a:ext cx="12191999" cy="2304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B954D-B80C-4AB2-9732-6C81D98543E3}"/>
              </a:ext>
            </a:extLst>
          </p:cNvPr>
          <p:cNvSpPr>
            <a:spLocks noGrp="1"/>
          </p:cNvSpPr>
          <p:nvPr>
            <p:ph type="title"/>
          </p:nvPr>
        </p:nvSpPr>
        <p:spPr>
          <a:xfrm>
            <a:off x="1680291" y="5199063"/>
            <a:ext cx="9600863" cy="894704"/>
          </a:xfrm>
        </p:spPr>
        <p:txBody>
          <a:bodyPr vert="horz" lIns="91440" tIns="45720" rIns="91440" bIns="45720" rtlCol="0" anchor="t">
            <a:normAutofit/>
          </a:bodyPr>
          <a:lstStyle/>
          <a:p>
            <a:pPr algn="ctr">
              <a:lnSpc>
                <a:spcPct val="85000"/>
              </a:lnSpc>
            </a:pPr>
            <a:r>
              <a:rPr lang="en-US" sz="4800" cap="all" dirty="0">
                <a:solidFill>
                  <a:schemeClr val="tx2"/>
                </a:solidFill>
              </a:rPr>
              <a:t>Power? </a:t>
            </a:r>
          </a:p>
        </p:txBody>
      </p:sp>
      <p:pic>
        <p:nvPicPr>
          <p:cNvPr id="4" name="Picture 3">
            <a:extLst>
              <a:ext uri="{FF2B5EF4-FFF2-40B4-BE49-F238E27FC236}">
                <a16:creationId xmlns:a16="http://schemas.microsoft.com/office/drawing/2014/main" id="{3E45BC2C-CF4A-4B1C-90CC-B5082C83B115}"/>
              </a:ext>
            </a:extLst>
          </p:cNvPr>
          <p:cNvPicPr>
            <a:picLocks noChangeAspect="1"/>
          </p:cNvPicPr>
          <p:nvPr/>
        </p:nvPicPr>
        <p:blipFill>
          <a:blip r:embed="rId2"/>
          <a:stretch>
            <a:fillRect/>
          </a:stretch>
        </p:blipFill>
        <p:spPr>
          <a:xfrm>
            <a:off x="651256" y="610826"/>
            <a:ext cx="5829467" cy="3599696"/>
          </a:xfrm>
          <a:prstGeom prst="rect">
            <a:avLst/>
          </a:prstGeom>
        </p:spPr>
      </p:pic>
      <p:pic>
        <p:nvPicPr>
          <p:cNvPr id="5" name="Content Placeholder 4">
            <a:extLst>
              <a:ext uri="{FF2B5EF4-FFF2-40B4-BE49-F238E27FC236}">
                <a16:creationId xmlns:a16="http://schemas.microsoft.com/office/drawing/2014/main" id="{151C8F1B-6087-4D60-B2C2-061F84629041}"/>
              </a:ext>
            </a:extLst>
          </p:cNvPr>
          <p:cNvPicPr>
            <a:picLocks noGrp="1" noChangeAspect="1"/>
          </p:cNvPicPr>
          <p:nvPr>
            <p:ph idx="1"/>
          </p:nvPr>
        </p:nvPicPr>
        <p:blipFill>
          <a:blip r:embed="rId3"/>
          <a:stretch>
            <a:fillRect/>
          </a:stretch>
        </p:blipFill>
        <p:spPr>
          <a:xfrm>
            <a:off x="6641591" y="988541"/>
            <a:ext cx="3602736" cy="2844265"/>
          </a:xfrm>
          <a:prstGeom prst="rect">
            <a:avLst/>
          </a:prstGeom>
        </p:spPr>
      </p:pic>
      <p:cxnSp>
        <p:nvCxnSpPr>
          <p:cNvPr id="29" name="Straight Connector 19">
            <a:extLst>
              <a:ext uri="{FF2B5EF4-FFF2-40B4-BE49-F238E27FC236}">
                <a16:creationId xmlns:a16="http://schemas.microsoft.com/office/drawing/2014/main" id="{29481C1A-490A-4BD8-A51B-005DF8ED9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694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134B7-AF9D-43BB-BD26-67729AA0260B}"/>
              </a:ext>
            </a:extLst>
          </p:cNvPr>
          <p:cNvSpPr>
            <a:spLocks noGrp="1"/>
          </p:cNvSpPr>
          <p:nvPr>
            <p:ph type="title"/>
          </p:nvPr>
        </p:nvSpPr>
        <p:spPr>
          <a:xfrm>
            <a:off x="762000" y="559678"/>
            <a:ext cx="3567915" cy="4952492"/>
          </a:xfrm>
        </p:spPr>
        <p:txBody>
          <a:bodyPr>
            <a:normAutofit/>
          </a:bodyPr>
          <a:lstStyle/>
          <a:p>
            <a:r>
              <a:rPr lang="en-GB" u="sng">
                <a:solidFill>
                  <a:schemeClr val="bg1"/>
                </a:solidFill>
              </a:rPr>
              <a:t>How to write a dystopian plot: </a:t>
            </a:r>
          </a:p>
        </p:txBody>
      </p:sp>
      <p:cxnSp>
        <p:nvCxnSpPr>
          <p:cNvPr id="48" name="Straight Connector 47">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1" name="Content Placeholder 2">
            <a:extLst>
              <a:ext uri="{FF2B5EF4-FFF2-40B4-BE49-F238E27FC236}">
                <a16:creationId xmlns:a16="http://schemas.microsoft.com/office/drawing/2014/main" id="{23FCFEB5-B545-48D0-B89F-7A2C4CD737DD}"/>
              </a:ext>
            </a:extLst>
          </p:cNvPr>
          <p:cNvGraphicFramePr>
            <a:graphicFrameLocks noGrp="1"/>
          </p:cNvGraphicFramePr>
          <p:nvPr>
            <p:ph idx="1"/>
            <p:extLst>
              <p:ext uri="{D42A27DB-BD31-4B8C-83A1-F6EECF244321}">
                <p14:modId xmlns:p14="http://schemas.microsoft.com/office/powerpoint/2010/main" val="4260476757"/>
              </p:ext>
            </p:extLst>
          </p:nvPr>
        </p:nvGraphicFramePr>
        <p:xfrm>
          <a:off x="5181600" y="7969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1940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Rectangle 25">
            <a:extLst>
              <a:ext uri="{FF2B5EF4-FFF2-40B4-BE49-F238E27FC236}">
                <a16:creationId xmlns:a16="http://schemas.microsoft.com/office/drawing/2014/main" id="{42CC1B8A-13FF-4EA8-BC9C-10D6F999F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7">
            <a:extLst>
              <a:ext uri="{FF2B5EF4-FFF2-40B4-BE49-F238E27FC236}">
                <a16:creationId xmlns:a16="http://schemas.microsoft.com/office/drawing/2014/main" id="{429CFE4A-673D-4DA5-AD7A-859289815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7"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B69B6-B378-459A-8FF8-0F800ED0640E}"/>
              </a:ext>
            </a:extLst>
          </p:cNvPr>
          <p:cNvSpPr>
            <a:spLocks noGrp="1"/>
          </p:cNvSpPr>
          <p:nvPr>
            <p:ph type="title"/>
          </p:nvPr>
        </p:nvSpPr>
        <p:spPr>
          <a:xfrm>
            <a:off x="8046748" y="1257300"/>
            <a:ext cx="3505240" cy="4254869"/>
          </a:xfrm>
        </p:spPr>
        <p:txBody>
          <a:bodyPr>
            <a:normAutofit/>
          </a:bodyPr>
          <a:lstStyle/>
          <a:p>
            <a:pPr algn="l"/>
            <a:r>
              <a:rPr lang="en-GB" u="sng">
                <a:solidFill>
                  <a:schemeClr val="bg1"/>
                </a:solidFill>
              </a:rPr>
              <a:t>Top Tips:</a:t>
            </a:r>
          </a:p>
        </p:txBody>
      </p:sp>
      <p:cxnSp>
        <p:nvCxnSpPr>
          <p:cNvPr id="44" name="Straight Connector 29">
            <a:extLst>
              <a:ext uri="{FF2B5EF4-FFF2-40B4-BE49-F238E27FC236}">
                <a16:creationId xmlns:a16="http://schemas.microsoft.com/office/drawing/2014/main" id="{A26C56C6-DCA0-4BFE-A3F6-E379A4E5D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86703" y="1257300"/>
            <a:ext cx="0" cy="5600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CB1DF0AB-FA94-4A16-B9FB-96037475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39374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graphicFrame>
        <p:nvGraphicFramePr>
          <p:cNvPr id="46" name="Content Placeholder 2">
            <a:extLst>
              <a:ext uri="{FF2B5EF4-FFF2-40B4-BE49-F238E27FC236}">
                <a16:creationId xmlns:a16="http://schemas.microsoft.com/office/drawing/2014/main" id="{8F3D9661-6900-46B8-B104-197EF7505AC9}"/>
              </a:ext>
            </a:extLst>
          </p:cNvPr>
          <p:cNvGraphicFramePr>
            <a:graphicFrameLocks noGrp="1"/>
          </p:cNvGraphicFramePr>
          <p:nvPr>
            <p:ph idx="1"/>
            <p:extLst>
              <p:ext uri="{D42A27DB-BD31-4B8C-83A1-F6EECF244321}">
                <p14:modId xmlns:p14="http://schemas.microsoft.com/office/powerpoint/2010/main" val="3743362128"/>
              </p:ext>
            </p:extLst>
          </p:nvPr>
        </p:nvGraphicFramePr>
        <p:xfrm>
          <a:off x="690563" y="601663"/>
          <a:ext cx="6248400" cy="565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4482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925475-7734-40BE-96EC-B9FADF0C554F}"/>
              </a:ext>
            </a:extLst>
          </p:cNvPr>
          <p:cNvPicPr>
            <a:picLocks noChangeAspect="1"/>
          </p:cNvPicPr>
          <p:nvPr/>
        </p:nvPicPr>
        <p:blipFill rotWithShape="1">
          <a:blip r:embed="rId2">
            <a:alphaModFix amt="40000"/>
          </a:blip>
          <a:srcRect t="5516" b="10215"/>
          <a:stretch/>
        </p:blipFill>
        <p:spPr>
          <a:xfrm>
            <a:off x="20" y="10"/>
            <a:ext cx="12191980" cy="6857990"/>
          </a:xfrm>
          <a:prstGeom prst="rect">
            <a:avLst/>
          </a:prstGeom>
        </p:spPr>
      </p:pic>
      <p:sp>
        <p:nvSpPr>
          <p:cNvPr id="2" name="Title 1">
            <a:extLst>
              <a:ext uri="{FF2B5EF4-FFF2-40B4-BE49-F238E27FC236}">
                <a16:creationId xmlns:a16="http://schemas.microsoft.com/office/drawing/2014/main" id="{BB083C3C-8EC7-4A98-A9FB-7AE2085E040C}"/>
              </a:ext>
            </a:extLst>
          </p:cNvPr>
          <p:cNvSpPr>
            <a:spLocks noGrp="1"/>
          </p:cNvSpPr>
          <p:nvPr>
            <p:ph type="title"/>
          </p:nvPr>
        </p:nvSpPr>
        <p:spPr>
          <a:xfrm>
            <a:off x="762000" y="559678"/>
            <a:ext cx="3833906" cy="4952492"/>
          </a:xfrm>
        </p:spPr>
        <p:txBody>
          <a:bodyPr anchor="ctr">
            <a:normAutofit/>
          </a:bodyPr>
          <a:lstStyle/>
          <a:p>
            <a:r>
              <a:rPr lang="en-GB">
                <a:solidFill>
                  <a:schemeClr val="tx1"/>
                </a:solidFill>
              </a:rPr>
              <a:t>Your ideas…</a:t>
            </a:r>
          </a:p>
        </p:txBody>
      </p:sp>
      <p:sp>
        <p:nvSpPr>
          <p:cNvPr id="3" name="Content Placeholder 2">
            <a:extLst>
              <a:ext uri="{FF2B5EF4-FFF2-40B4-BE49-F238E27FC236}">
                <a16:creationId xmlns:a16="http://schemas.microsoft.com/office/drawing/2014/main" id="{1443BE22-1A3F-48AD-B315-A39DC749B4E7}"/>
              </a:ext>
            </a:extLst>
          </p:cNvPr>
          <p:cNvSpPr>
            <a:spLocks noGrp="1"/>
          </p:cNvSpPr>
          <p:nvPr>
            <p:ph idx="1"/>
          </p:nvPr>
        </p:nvSpPr>
        <p:spPr>
          <a:xfrm>
            <a:off x="5181600" y="569065"/>
            <a:ext cx="6248398" cy="5630661"/>
          </a:xfrm>
        </p:spPr>
        <p:txBody>
          <a:bodyPr anchor="ctr">
            <a:normAutofit/>
          </a:bodyPr>
          <a:lstStyle/>
          <a:p>
            <a:r>
              <a:rPr lang="en-GB" sz="2800" dirty="0">
                <a:solidFill>
                  <a:schemeClr val="tx1"/>
                </a:solidFill>
              </a:rPr>
              <a:t>Come up with at least three different ideas for stories you could use in your devised performance piece when we are back in September. </a:t>
            </a:r>
          </a:p>
          <a:p>
            <a:r>
              <a:rPr lang="en-GB" sz="2800" dirty="0">
                <a:solidFill>
                  <a:schemeClr val="tx1"/>
                </a:solidFill>
              </a:rPr>
              <a:t>Write one out in full, as a story line, not a script. </a:t>
            </a:r>
          </a:p>
          <a:p>
            <a:r>
              <a:rPr lang="en-GB" sz="2800" dirty="0">
                <a:solidFill>
                  <a:schemeClr val="tx1"/>
                </a:solidFill>
              </a:rPr>
              <a:t>Consider how you can use all the information and stimuli to create an interesting and current plot to use in drama. </a:t>
            </a:r>
          </a:p>
        </p:txBody>
      </p:sp>
      <p:cxnSp>
        <p:nvCxnSpPr>
          <p:cNvPr id="9" name="Straight Connector 8">
            <a:extLst>
              <a:ext uri="{FF2B5EF4-FFF2-40B4-BE49-F238E27FC236}">
                <a16:creationId xmlns:a16="http://schemas.microsoft.com/office/drawing/2014/main" id="{12703091-5792-4A74-A935-4B885713E5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a16="http://schemas.microsoft.com/office/drawing/2014/main" id="{33F10E2D-8FFE-4EA2-A7E5-21091F2EB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8911458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4E5D0BBB-3DC3-4295-988E-3AE51E700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A9A3C-EE34-403D-9EDA-0BB23D96FBC5}"/>
              </a:ext>
            </a:extLst>
          </p:cNvPr>
          <p:cNvSpPr>
            <a:spLocks noGrp="1"/>
          </p:cNvSpPr>
          <p:nvPr>
            <p:ph type="title"/>
          </p:nvPr>
        </p:nvSpPr>
        <p:spPr>
          <a:xfrm>
            <a:off x="752272" y="5226735"/>
            <a:ext cx="10667998" cy="936991"/>
          </a:xfrm>
        </p:spPr>
        <p:txBody>
          <a:bodyPr anchor="ctr">
            <a:normAutofit/>
          </a:bodyPr>
          <a:lstStyle/>
          <a:p>
            <a:pPr algn="ctr"/>
            <a:r>
              <a:rPr lang="en-GB" sz="2800" dirty="0"/>
              <a:t>What is a dystopia? </a:t>
            </a:r>
            <a:br>
              <a:rPr lang="en-GB" sz="2800" dirty="0"/>
            </a:br>
            <a:endParaRPr lang="en-GB" sz="2800" dirty="0"/>
          </a:p>
        </p:txBody>
      </p:sp>
      <p:cxnSp>
        <p:nvCxnSpPr>
          <p:cNvPr id="19" name="Straight Connector 11">
            <a:extLst>
              <a:ext uri="{FF2B5EF4-FFF2-40B4-BE49-F238E27FC236}">
                <a16:creationId xmlns:a16="http://schemas.microsoft.com/office/drawing/2014/main" id="{3E650E83-BC4B-4446-939C-BEE5A892F8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1133856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0" name="Freeform 6">
            <a:extLst>
              <a:ext uri="{FF2B5EF4-FFF2-40B4-BE49-F238E27FC236}">
                <a16:creationId xmlns:a16="http://schemas.microsoft.com/office/drawing/2014/main" id="{C27271CB-4E66-4C22-A01B-C1BBC3CFE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graphicFrame>
        <p:nvGraphicFramePr>
          <p:cNvPr id="5" name="Content Placeholder 2">
            <a:extLst>
              <a:ext uri="{FF2B5EF4-FFF2-40B4-BE49-F238E27FC236}">
                <a16:creationId xmlns:a16="http://schemas.microsoft.com/office/drawing/2014/main" id="{3076F59A-5CF7-45B2-898F-4FCCF6FA12C2}"/>
              </a:ext>
            </a:extLst>
          </p:cNvPr>
          <p:cNvGraphicFramePr>
            <a:graphicFrameLocks noGrp="1"/>
          </p:cNvGraphicFramePr>
          <p:nvPr>
            <p:ph idx="1"/>
            <p:extLst>
              <p:ext uri="{D42A27DB-BD31-4B8C-83A1-F6EECF244321}">
                <p14:modId xmlns:p14="http://schemas.microsoft.com/office/powerpoint/2010/main" val="1154326016"/>
              </p:ext>
            </p:extLst>
          </p:nvPr>
        </p:nvGraphicFramePr>
        <p:xfrm>
          <a:off x="762000" y="758825"/>
          <a:ext cx="10668000" cy="3811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24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6">
            <a:extLst>
              <a:ext uri="{FF2B5EF4-FFF2-40B4-BE49-F238E27FC236}">
                <a16:creationId xmlns:a16="http://schemas.microsoft.com/office/drawing/2014/main" id="{49EC5C96-A5B7-48AF-865B-32EA92606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31" name="Straight Connector 30">
            <a:extLst>
              <a:ext uri="{FF2B5EF4-FFF2-40B4-BE49-F238E27FC236}">
                <a16:creationId xmlns:a16="http://schemas.microsoft.com/office/drawing/2014/main" id="{87D3361C-8AD4-4C09-8E01-433248861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CB3501C-0BF6-4941-B958-27196AD9A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7F889-E98F-4DD4-84E2-2F3F1F5274DA}"/>
              </a:ext>
            </a:extLst>
          </p:cNvPr>
          <p:cNvSpPr>
            <a:spLocks noGrp="1"/>
          </p:cNvSpPr>
          <p:nvPr>
            <p:ph type="title"/>
          </p:nvPr>
        </p:nvSpPr>
        <p:spPr>
          <a:xfrm>
            <a:off x="8188391" y="1143293"/>
            <a:ext cx="3350016" cy="4268965"/>
          </a:xfrm>
        </p:spPr>
        <p:txBody>
          <a:bodyPr vert="horz" lIns="91440" tIns="45720" rIns="91440" bIns="45720" rtlCol="0" anchor="t">
            <a:normAutofit/>
          </a:bodyPr>
          <a:lstStyle/>
          <a:p>
            <a:pPr algn="ctr">
              <a:lnSpc>
                <a:spcPct val="85000"/>
              </a:lnSpc>
            </a:pPr>
            <a:r>
              <a:rPr lang="en-US" sz="4200" cap="all" dirty="0">
                <a:solidFill>
                  <a:schemeClr val="bg2"/>
                </a:solidFill>
              </a:rPr>
              <a:t>Stimuli:</a:t>
            </a:r>
          </a:p>
        </p:txBody>
      </p:sp>
      <p:sp useBgFill="1">
        <p:nvSpPr>
          <p:cNvPr id="35" name="Rectangle 34">
            <a:extLst>
              <a:ext uri="{FF2B5EF4-FFF2-40B4-BE49-F238E27FC236}">
                <a16:creationId xmlns:a16="http://schemas.microsoft.com/office/drawing/2014/main" id="{5D42485B-30FD-4C7E-978A-3962892E3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5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703E6347-0C1B-4131-8BB1-F198DEFDF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C1F02A27-ED12-4141-B277-40AE53F08D48}"/>
              </a:ext>
            </a:extLst>
          </p:cNvPr>
          <p:cNvPicPr>
            <a:picLocks noGrp="1" noChangeAspect="1"/>
          </p:cNvPicPr>
          <p:nvPr>
            <p:ph idx="1"/>
          </p:nvPr>
        </p:nvPicPr>
        <p:blipFill>
          <a:blip r:embed="rId2"/>
          <a:stretch>
            <a:fillRect/>
          </a:stretch>
        </p:blipFill>
        <p:spPr>
          <a:xfrm>
            <a:off x="653593" y="0"/>
            <a:ext cx="6711862" cy="6858000"/>
          </a:xfrm>
          <a:prstGeom prst="rect">
            <a:avLst/>
          </a:prstGeom>
          <a:scene3d>
            <a:camera prst="orthographicFront"/>
            <a:lightRig rig="threePt" dir="t">
              <a:rot lat="0" lon="0" rev="2700000"/>
            </a:lightRig>
          </a:scene3d>
          <a:sp3d contourW="6350">
            <a:bevelT h="38100"/>
            <a:contourClr>
              <a:srgbClr val="C0C0C0"/>
            </a:contourClr>
          </a:sp3d>
        </p:spPr>
      </p:pic>
      <p:sp>
        <p:nvSpPr>
          <p:cNvPr id="39" name="Freeform 6">
            <a:extLst>
              <a:ext uri="{FF2B5EF4-FFF2-40B4-BE49-F238E27FC236}">
                <a16:creationId xmlns:a16="http://schemas.microsoft.com/office/drawing/2014/main" id="{97E55B52-5304-40DB-BE2D-8EEB104CA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975830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8" name="Freeform 6">
            <a:extLst>
              <a:ext uri="{FF2B5EF4-FFF2-40B4-BE49-F238E27FC236}">
                <a16:creationId xmlns:a16="http://schemas.microsoft.com/office/drawing/2014/main" id="{390785B2-4C67-46D5-8588-A209D809C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90" name="Straight Connector 89">
            <a:extLst>
              <a:ext uri="{FF2B5EF4-FFF2-40B4-BE49-F238E27FC236}">
                <a16:creationId xmlns:a16="http://schemas.microsoft.com/office/drawing/2014/main" id="{69451F05-CC3D-4D7C-A998-BD3FD998B5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C727691F-7A40-477A-87C7-005991FF6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91043074-FD13-4556-B8CC-8B2EAA6B2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13194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text&#10;&#10;Description automatically generated">
            <a:extLst>
              <a:ext uri="{FF2B5EF4-FFF2-40B4-BE49-F238E27FC236}">
                <a16:creationId xmlns:a16="http://schemas.microsoft.com/office/drawing/2014/main" id="{DCC04A56-1B0E-4282-84EA-F653263DEB6B}"/>
              </a:ext>
            </a:extLst>
          </p:cNvPr>
          <p:cNvPicPr>
            <a:picLocks noChangeAspect="1"/>
          </p:cNvPicPr>
          <p:nvPr/>
        </p:nvPicPr>
        <p:blipFill rotWithShape="1">
          <a:blip r:embed="rId2"/>
          <a:srcRect r="2471" b="2"/>
          <a:stretch/>
        </p:blipFill>
        <p:spPr>
          <a:xfrm>
            <a:off x="643467" y="902715"/>
            <a:ext cx="4804625" cy="5052570"/>
          </a:xfrm>
          <a:prstGeom prst="rect">
            <a:avLst/>
          </a:prstGeom>
        </p:spPr>
      </p:pic>
      <p:sp>
        <p:nvSpPr>
          <p:cNvPr id="96" name="Rectangle 95">
            <a:extLst>
              <a:ext uri="{FF2B5EF4-FFF2-40B4-BE49-F238E27FC236}">
                <a16:creationId xmlns:a16="http://schemas.microsoft.com/office/drawing/2014/main" id="{300FC03D-2BDF-43F5-A36B-D4000274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0694" y="477519"/>
            <a:ext cx="513194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sign with white text&#10;&#10;Description automatically generated">
            <a:extLst>
              <a:ext uri="{FF2B5EF4-FFF2-40B4-BE49-F238E27FC236}">
                <a16:creationId xmlns:a16="http://schemas.microsoft.com/office/drawing/2014/main" id="{AB723269-9542-4B37-81B1-E7DDAE61B12B}"/>
              </a:ext>
            </a:extLst>
          </p:cNvPr>
          <p:cNvPicPr>
            <a:picLocks noChangeAspect="1"/>
          </p:cNvPicPr>
          <p:nvPr/>
        </p:nvPicPr>
        <p:blipFill>
          <a:blip r:embed="rId3"/>
          <a:stretch>
            <a:fillRect/>
          </a:stretch>
        </p:blipFill>
        <p:spPr>
          <a:xfrm>
            <a:off x="6097149" y="1822915"/>
            <a:ext cx="4804625" cy="3207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8" name="Freeform 6">
            <a:extLst>
              <a:ext uri="{FF2B5EF4-FFF2-40B4-BE49-F238E27FC236}">
                <a16:creationId xmlns:a16="http://schemas.microsoft.com/office/drawing/2014/main" id="{3E58BE45-C0AD-4610-9DFD-9B95492A4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48006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5439823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E82C-70BD-4461-B4DA-86AA1AC47A2C}"/>
              </a:ext>
            </a:extLst>
          </p:cNvPr>
          <p:cNvSpPr>
            <a:spLocks noGrp="1"/>
          </p:cNvSpPr>
          <p:nvPr>
            <p:ph type="title"/>
          </p:nvPr>
        </p:nvSpPr>
        <p:spPr>
          <a:xfrm>
            <a:off x="352425" y="1893177"/>
            <a:ext cx="4195856" cy="2135897"/>
          </a:xfrm>
        </p:spPr>
        <p:txBody>
          <a:bodyPr>
            <a:normAutofit/>
          </a:bodyPr>
          <a:lstStyle/>
          <a:p>
            <a:pPr algn="ctr"/>
            <a:r>
              <a:rPr lang="en-GB" sz="4000" dirty="0">
                <a:solidFill>
                  <a:schemeClr val="tx1"/>
                </a:solidFill>
              </a:rPr>
              <a:t>Have we always been social distancing?</a:t>
            </a:r>
          </a:p>
        </p:txBody>
      </p:sp>
      <p:pic>
        <p:nvPicPr>
          <p:cNvPr id="4" name="Content Placeholder 3">
            <a:extLst>
              <a:ext uri="{FF2B5EF4-FFF2-40B4-BE49-F238E27FC236}">
                <a16:creationId xmlns:a16="http://schemas.microsoft.com/office/drawing/2014/main" id="{FD7CE4E1-C0ED-44C5-96D2-2F30FBBB403E}"/>
              </a:ext>
            </a:extLst>
          </p:cNvPr>
          <p:cNvPicPr>
            <a:picLocks noChangeAspect="1"/>
          </p:cNvPicPr>
          <p:nvPr/>
        </p:nvPicPr>
        <p:blipFill rotWithShape="1">
          <a:blip r:embed="rId2"/>
          <a:srcRect l="4709" r="11145"/>
          <a:stretch/>
        </p:blipFill>
        <p:spPr>
          <a:xfrm>
            <a:off x="5181600" y="10"/>
            <a:ext cx="7010399" cy="6857990"/>
          </a:xfrm>
          <a:prstGeom prst="rect">
            <a:avLst/>
          </a:prstGeom>
        </p:spPr>
      </p:pic>
      <p:sp>
        <p:nvSpPr>
          <p:cNvPr id="11" name="Freeform 6">
            <a:extLst>
              <a:ext uri="{FF2B5EF4-FFF2-40B4-BE49-F238E27FC236}">
                <a16:creationId xmlns:a16="http://schemas.microsoft.com/office/drawing/2014/main" id="{B33DBEF2-0A54-4CCF-952F-ABFA981C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Tree>
    <p:extLst>
      <p:ext uri="{BB962C8B-B14F-4D97-AF65-F5344CB8AC3E}">
        <p14:creationId xmlns:p14="http://schemas.microsoft.com/office/powerpoint/2010/main" val="391461620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4605FB-06DC-47EE-AFAD-7D4E7B3A3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4A7330-302C-44A9-8270-9DC3D4420D91}"/>
              </a:ext>
            </a:extLst>
          </p:cNvPr>
          <p:cNvSpPr>
            <a:spLocks noGrp="1"/>
          </p:cNvSpPr>
          <p:nvPr>
            <p:ph type="title"/>
          </p:nvPr>
        </p:nvSpPr>
        <p:spPr>
          <a:xfrm>
            <a:off x="1011505" y="3287352"/>
            <a:ext cx="6371009" cy="1236904"/>
          </a:xfrm>
        </p:spPr>
        <p:txBody>
          <a:bodyPr anchor="ctr">
            <a:normAutofit/>
          </a:bodyPr>
          <a:lstStyle/>
          <a:p>
            <a:pPr algn="l"/>
            <a:r>
              <a:rPr lang="en-GB" sz="4400" dirty="0">
                <a:solidFill>
                  <a:schemeClr val="tx1"/>
                </a:solidFill>
              </a:rPr>
              <a:t>Human nature? </a:t>
            </a:r>
          </a:p>
        </p:txBody>
      </p:sp>
      <p:sp>
        <p:nvSpPr>
          <p:cNvPr id="12" name="Freeform 6">
            <a:extLst>
              <a:ext uri="{FF2B5EF4-FFF2-40B4-BE49-F238E27FC236}">
                <a16:creationId xmlns:a16="http://schemas.microsoft.com/office/drawing/2014/main" id="{E102F430-3B62-4864-BFF5-F26AED2B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40" y="180589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14" name="Freeform: Shape 13">
            <a:extLst>
              <a:ext uri="{FF2B5EF4-FFF2-40B4-BE49-F238E27FC236}">
                <a16:creationId xmlns:a16="http://schemas.microsoft.com/office/drawing/2014/main" id="{12DFD178-7166-4827-B2C8-30DBB12A1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D54AEEB-AEBB-4260-8AE8-5FC314CF4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F2942B2-4143-42E5-A9F0-F2AD050333EB}"/>
              </a:ext>
            </a:extLst>
          </p:cNvPr>
          <p:cNvPicPr>
            <a:picLocks noChangeAspect="1"/>
          </p:cNvPicPr>
          <p:nvPr/>
        </p:nvPicPr>
        <p:blipFill rotWithShape="1">
          <a:blip r:embed="rId2"/>
          <a:srcRect l="21793" r="-3" b="-3"/>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cxnSp>
        <p:nvCxnSpPr>
          <p:cNvPr id="18" name="Straight Connector 17">
            <a:extLst>
              <a:ext uri="{FF2B5EF4-FFF2-40B4-BE49-F238E27FC236}">
                <a16:creationId xmlns:a16="http://schemas.microsoft.com/office/drawing/2014/main" id="{5F763277-E9CA-4693-94AC-A886829766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795" y="3343450"/>
            <a:ext cx="0" cy="351455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6A5DF10-1262-4AC4-B280-BE5A1E6B43FA}"/>
              </a:ext>
            </a:extLst>
          </p:cNvPr>
          <p:cNvPicPr>
            <a:picLocks noChangeAspect="1"/>
          </p:cNvPicPr>
          <p:nvPr/>
        </p:nvPicPr>
        <p:blipFill rotWithShape="1">
          <a:blip r:embed="rId3"/>
          <a:srcRect r="-1" b="7143"/>
          <a:stretch/>
        </p:blipFill>
        <p:spPr>
          <a:xfrm>
            <a:off x="7816906" y="1584503"/>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Tree>
    <p:extLst>
      <p:ext uri="{BB962C8B-B14F-4D97-AF65-F5344CB8AC3E}">
        <p14:creationId xmlns:p14="http://schemas.microsoft.com/office/powerpoint/2010/main" val="49225777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C9EDE6B6-A9DA-49B4-BC2D-5861CAF0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4" name="Straight Connector 13">
            <a:extLst>
              <a:ext uri="{FF2B5EF4-FFF2-40B4-BE49-F238E27FC236}">
                <a16:creationId xmlns:a16="http://schemas.microsoft.com/office/drawing/2014/main" id="{AB2FF4DE-F890-41B9-B9D5-387C83A7A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98C6E58-264F-494F-8B72-B4D9239E8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44AAF-4C24-4DCC-99CB-38DBFC06BCEC}"/>
              </a:ext>
            </a:extLst>
          </p:cNvPr>
          <p:cNvSpPr>
            <a:spLocks noGrp="1"/>
          </p:cNvSpPr>
          <p:nvPr>
            <p:ph type="title"/>
          </p:nvPr>
        </p:nvSpPr>
        <p:spPr>
          <a:xfrm>
            <a:off x="1304339" y="3890348"/>
            <a:ext cx="9949189" cy="1901059"/>
          </a:xfrm>
        </p:spPr>
        <p:txBody>
          <a:bodyPr vert="horz" lIns="91440" tIns="45720" rIns="91440" bIns="45720" rtlCol="0" anchor="b">
            <a:normAutofit/>
          </a:bodyPr>
          <a:lstStyle/>
          <a:p>
            <a:pPr algn="ctr">
              <a:lnSpc>
                <a:spcPct val="85000"/>
              </a:lnSpc>
            </a:pPr>
            <a:r>
              <a:rPr lang="en-US" sz="4800" cap="all" dirty="0">
                <a:solidFill>
                  <a:schemeClr val="tx2"/>
                </a:solidFill>
              </a:rPr>
              <a:t>Protection? Coping? Compassion? Hysteria? </a:t>
            </a:r>
          </a:p>
        </p:txBody>
      </p:sp>
      <p:pic>
        <p:nvPicPr>
          <p:cNvPr id="4" name="Content Placeholder 3">
            <a:extLst>
              <a:ext uri="{FF2B5EF4-FFF2-40B4-BE49-F238E27FC236}">
                <a16:creationId xmlns:a16="http://schemas.microsoft.com/office/drawing/2014/main" id="{00218D25-C248-454B-9951-70B1EC5577B9}"/>
              </a:ext>
            </a:extLst>
          </p:cNvPr>
          <p:cNvPicPr>
            <a:picLocks noGrp="1" noChangeAspect="1"/>
          </p:cNvPicPr>
          <p:nvPr>
            <p:ph idx="1"/>
          </p:nvPr>
        </p:nvPicPr>
        <p:blipFill rotWithShape="1">
          <a:blip r:embed="rId2"/>
          <a:srcRect l="14466" r="26715"/>
          <a:stretch/>
        </p:blipFill>
        <p:spPr>
          <a:xfrm>
            <a:off x="20" y="10"/>
            <a:ext cx="3044932" cy="2989615"/>
          </a:xfrm>
          <a:prstGeom prst="rect">
            <a:avLst/>
          </a:prstGeom>
        </p:spPr>
      </p:pic>
      <p:pic>
        <p:nvPicPr>
          <p:cNvPr id="7" name="Picture 6">
            <a:extLst>
              <a:ext uri="{FF2B5EF4-FFF2-40B4-BE49-F238E27FC236}">
                <a16:creationId xmlns:a16="http://schemas.microsoft.com/office/drawing/2014/main" id="{056B8D11-D757-4CC4-ACC8-EBFD3CC7A0DF}"/>
              </a:ext>
            </a:extLst>
          </p:cNvPr>
          <p:cNvPicPr>
            <a:picLocks noChangeAspect="1"/>
          </p:cNvPicPr>
          <p:nvPr/>
        </p:nvPicPr>
        <p:blipFill rotWithShape="1">
          <a:blip r:embed="rId3"/>
          <a:srcRect r="35581" b="3"/>
          <a:stretch/>
        </p:blipFill>
        <p:spPr>
          <a:xfrm>
            <a:off x="3044951" y="10"/>
            <a:ext cx="3044952" cy="2989615"/>
          </a:xfrm>
          <a:prstGeom prst="rect">
            <a:avLst/>
          </a:prstGeom>
        </p:spPr>
      </p:pic>
      <p:pic>
        <p:nvPicPr>
          <p:cNvPr id="5" name="Picture 4">
            <a:extLst>
              <a:ext uri="{FF2B5EF4-FFF2-40B4-BE49-F238E27FC236}">
                <a16:creationId xmlns:a16="http://schemas.microsoft.com/office/drawing/2014/main" id="{75F66909-66EA-4D2F-901B-10792072DBEA}"/>
              </a:ext>
            </a:extLst>
          </p:cNvPr>
          <p:cNvPicPr>
            <a:picLocks noChangeAspect="1"/>
          </p:cNvPicPr>
          <p:nvPr/>
        </p:nvPicPr>
        <p:blipFill rotWithShape="1">
          <a:blip r:embed="rId4"/>
          <a:srcRect l="28139" r="1351" b="3"/>
          <a:stretch/>
        </p:blipFill>
        <p:spPr>
          <a:xfrm>
            <a:off x="6089902" y="10"/>
            <a:ext cx="3044952" cy="2989615"/>
          </a:xfrm>
          <a:prstGeom prst="rect">
            <a:avLst/>
          </a:prstGeom>
        </p:spPr>
      </p:pic>
      <p:pic>
        <p:nvPicPr>
          <p:cNvPr id="6" name="Picture 5">
            <a:extLst>
              <a:ext uri="{FF2B5EF4-FFF2-40B4-BE49-F238E27FC236}">
                <a16:creationId xmlns:a16="http://schemas.microsoft.com/office/drawing/2014/main" id="{9E365C93-D1A8-4270-B35E-EF5419ED52B6}"/>
              </a:ext>
            </a:extLst>
          </p:cNvPr>
          <p:cNvPicPr>
            <a:picLocks noChangeAspect="1"/>
          </p:cNvPicPr>
          <p:nvPr/>
        </p:nvPicPr>
        <p:blipFill rotWithShape="1">
          <a:blip r:embed="rId5"/>
          <a:srcRect l="24378" r="23981" b="-1"/>
          <a:stretch/>
        </p:blipFill>
        <p:spPr>
          <a:xfrm>
            <a:off x="9134854" y="10"/>
            <a:ext cx="3057146" cy="2989615"/>
          </a:xfrm>
          <a:prstGeom prst="rect">
            <a:avLst/>
          </a:prstGeom>
        </p:spPr>
      </p:pic>
      <p:sp>
        <p:nvSpPr>
          <p:cNvPr id="18" name="Freeform 6">
            <a:extLst>
              <a:ext uri="{FF2B5EF4-FFF2-40B4-BE49-F238E27FC236}">
                <a16:creationId xmlns:a16="http://schemas.microsoft.com/office/drawing/2014/main" id="{538E52F6-41AB-4355-B954-17FA28457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03728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20" name="Straight Connector 19">
            <a:extLst>
              <a:ext uri="{FF2B5EF4-FFF2-40B4-BE49-F238E27FC236}">
                <a16:creationId xmlns:a16="http://schemas.microsoft.com/office/drawing/2014/main" id="{F74EBE4D-5AF3-4B24-AB87-5B9E3479C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6178167"/>
            <a:ext cx="1024432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5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5574E38-469F-4AEA-B41A-12B2A7A85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483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4C60A-B92C-4448-A3FD-D2008B7094EA}"/>
              </a:ext>
            </a:extLst>
          </p:cNvPr>
          <p:cNvSpPr>
            <a:spLocks noGrp="1"/>
          </p:cNvSpPr>
          <p:nvPr>
            <p:ph type="title"/>
          </p:nvPr>
        </p:nvSpPr>
        <p:spPr>
          <a:xfrm>
            <a:off x="643466" y="4523878"/>
            <a:ext cx="6138237" cy="1227747"/>
          </a:xfrm>
        </p:spPr>
        <p:txBody>
          <a:bodyPr anchor="b">
            <a:normAutofit/>
          </a:bodyPr>
          <a:lstStyle/>
          <a:p>
            <a:pPr algn="ctr"/>
            <a:r>
              <a:rPr lang="en-GB" sz="4000" dirty="0">
                <a:solidFill>
                  <a:schemeClr val="bg2"/>
                </a:solidFill>
              </a:rPr>
              <a:t>BLM</a:t>
            </a:r>
          </a:p>
        </p:txBody>
      </p:sp>
      <p:pic>
        <p:nvPicPr>
          <p:cNvPr id="6" name="Picture 5">
            <a:extLst>
              <a:ext uri="{FF2B5EF4-FFF2-40B4-BE49-F238E27FC236}">
                <a16:creationId xmlns:a16="http://schemas.microsoft.com/office/drawing/2014/main" id="{04A889A1-F918-4C9F-860B-E934C7753835}"/>
              </a:ext>
            </a:extLst>
          </p:cNvPr>
          <p:cNvPicPr>
            <a:picLocks noChangeAspect="1"/>
          </p:cNvPicPr>
          <p:nvPr/>
        </p:nvPicPr>
        <p:blipFill rotWithShape="1">
          <a:blip r:embed="rId2"/>
          <a:srcRect r="1" b="19928"/>
          <a:stretch/>
        </p:blipFill>
        <p:spPr>
          <a:xfrm>
            <a:off x="20" y="-4"/>
            <a:ext cx="3374072" cy="2126712"/>
          </a:xfrm>
          <a:prstGeom prst="rect">
            <a:avLst/>
          </a:prstGeom>
        </p:spPr>
      </p:pic>
      <p:pic>
        <p:nvPicPr>
          <p:cNvPr id="8" name="Picture 7">
            <a:extLst>
              <a:ext uri="{FF2B5EF4-FFF2-40B4-BE49-F238E27FC236}">
                <a16:creationId xmlns:a16="http://schemas.microsoft.com/office/drawing/2014/main" id="{64690D8B-6C5D-44D9-9AFD-B6996FBEAD58}"/>
              </a:ext>
            </a:extLst>
          </p:cNvPr>
          <p:cNvPicPr>
            <a:picLocks noChangeAspect="1"/>
          </p:cNvPicPr>
          <p:nvPr/>
        </p:nvPicPr>
        <p:blipFill rotWithShape="1">
          <a:blip r:embed="rId3"/>
          <a:srcRect b="5482"/>
          <a:stretch/>
        </p:blipFill>
        <p:spPr>
          <a:xfrm>
            <a:off x="3374086" y="-2668"/>
            <a:ext cx="3407612" cy="2129372"/>
          </a:xfrm>
          <a:prstGeom prst="rect">
            <a:avLst/>
          </a:prstGeom>
        </p:spPr>
      </p:pic>
      <p:pic>
        <p:nvPicPr>
          <p:cNvPr id="5" name="Content Placeholder 4">
            <a:extLst>
              <a:ext uri="{FF2B5EF4-FFF2-40B4-BE49-F238E27FC236}">
                <a16:creationId xmlns:a16="http://schemas.microsoft.com/office/drawing/2014/main" id="{BF142D27-A661-44DF-BE23-B84EF73CF2A6}"/>
              </a:ext>
            </a:extLst>
          </p:cNvPr>
          <p:cNvPicPr>
            <a:picLocks noChangeAspect="1"/>
          </p:cNvPicPr>
          <p:nvPr/>
        </p:nvPicPr>
        <p:blipFill rotWithShape="1">
          <a:blip r:embed="rId4"/>
          <a:srcRect r="-2" b="1895"/>
          <a:stretch/>
        </p:blipFill>
        <p:spPr>
          <a:xfrm>
            <a:off x="20" y="2126218"/>
            <a:ext cx="3374072" cy="2126712"/>
          </a:xfrm>
          <a:prstGeom prst="rect">
            <a:avLst/>
          </a:prstGeom>
        </p:spPr>
      </p:pic>
      <p:pic>
        <p:nvPicPr>
          <p:cNvPr id="4" name="Picture 3">
            <a:extLst>
              <a:ext uri="{FF2B5EF4-FFF2-40B4-BE49-F238E27FC236}">
                <a16:creationId xmlns:a16="http://schemas.microsoft.com/office/drawing/2014/main" id="{A6CE550E-0F13-4D14-B9EA-2CF695A54B2F}"/>
              </a:ext>
            </a:extLst>
          </p:cNvPr>
          <p:cNvPicPr>
            <a:picLocks noChangeAspect="1"/>
          </p:cNvPicPr>
          <p:nvPr/>
        </p:nvPicPr>
        <p:blipFill rotWithShape="1">
          <a:blip r:embed="rId5"/>
          <a:srcRect r="9886" b="2"/>
          <a:stretch/>
        </p:blipFill>
        <p:spPr>
          <a:xfrm>
            <a:off x="3374098" y="2126719"/>
            <a:ext cx="3406325" cy="2126217"/>
          </a:xfrm>
          <a:prstGeom prst="rect">
            <a:avLst/>
          </a:prstGeom>
        </p:spPr>
      </p:pic>
      <p:sp>
        <p:nvSpPr>
          <p:cNvPr id="36" name="Content Placeholder 11">
            <a:extLst>
              <a:ext uri="{FF2B5EF4-FFF2-40B4-BE49-F238E27FC236}">
                <a16:creationId xmlns:a16="http://schemas.microsoft.com/office/drawing/2014/main" id="{917146EA-2468-4707-9066-CA75FB1BE832}"/>
              </a:ext>
            </a:extLst>
          </p:cNvPr>
          <p:cNvSpPr>
            <a:spLocks noGrp="1"/>
          </p:cNvSpPr>
          <p:nvPr>
            <p:ph idx="1"/>
          </p:nvPr>
        </p:nvSpPr>
        <p:spPr>
          <a:xfrm>
            <a:off x="7534656" y="643466"/>
            <a:ext cx="4013878" cy="4937287"/>
          </a:xfrm>
        </p:spPr>
        <p:txBody>
          <a:bodyPr anchor="t">
            <a:normAutofit/>
          </a:bodyPr>
          <a:lstStyle/>
          <a:p>
            <a:pPr marL="0" indent="0" algn="ctr">
              <a:buNone/>
            </a:pPr>
            <a:r>
              <a:rPr lang="en-US" sz="3200" dirty="0"/>
              <a:t>Tearing each other down? Does that make us stronger?</a:t>
            </a:r>
          </a:p>
          <a:p>
            <a:pPr marL="0" indent="0" algn="ctr">
              <a:buNone/>
            </a:pPr>
            <a:endParaRPr lang="en-US" sz="3200" dirty="0"/>
          </a:p>
          <a:p>
            <a:pPr marL="0" indent="0" algn="ctr">
              <a:buNone/>
            </a:pPr>
            <a:r>
              <a:rPr lang="en-US" sz="3200" dirty="0"/>
              <a:t>Fear?</a:t>
            </a:r>
          </a:p>
          <a:p>
            <a:pPr marL="0" indent="0" algn="ctr">
              <a:buNone/>
            </a:pPr>
            <a:r>
              <a:rPr lang="en-US" sz="3200" dirty="0"/>
              <a:t>Ignorance?</a:t>
            </a:r>
          </a:p>
          <a:p>
            <a:pPr marL="0" indent="0" algn="ctr">
              <a:buNone/>
            </a:pPr>
            <a:r>
              <a:rPr lang="en-US" sz="3200" dirty="0"/>
              <a:t>Brainwashing? </a:t>
            </a:r>
          </a:p>
        </p:txBody>
      </p:sp>
      <p:cxnSp>
        <p:nvCxnSpPr>
          <p:cNvPr id="17" name="Straight Connector 16">
            <a:extLst>
              <a:ext uri="{FF2B5EF4-FFF2-40B4-BE49-F238E27FC236}">
                <a16:creationId xmlns:a16="http://schemas.microsoft.com/office/drawing/2014/main" id="{2ABC76AF-A4B5-43DC-B664-53D23278F2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201007"/>
            <a:ext cx="675330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998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12883E-84C3-42AD-B34A-4D2498251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5C97C-8823-4528-AAF0-0A5D11ABD1E9}"/>
              </a:ext>
            </a:extLst>
          </p:cNvPr>
          <p:cNvSpPr>
            <a:spLocks noGrp="1"/>
          </p:cNvSpPr>
          <p:nvPr>
            <p:ph type="title"/>
          </p:nvPr>
        </p:nvSpPr>
        <p:spPr>
          <a:xfrm>
            <a:off x="8189493" y="2368348"/>
            <a:ext cx="3684644" cy="1608487"/>
          </a:xfrm>
        </p:spPr>
        <p:txBody>
          <a:bodyPr>
            <a:normAutofit/>
          </a:bodyPr>
          <a:lstStyle/>
          <a:p>
            <a:pPr algn="l"/>
            <a:r>
              <a:rPr lang="en-GB" dirty="0">
                <a:solidFill>
                  <a:schemeClr val="tx1"/>
                </a:solidFill>
              </a:rPr>
              <a:t>I have a voice…</a:t>
            </a:r>
          </a:p>
        </p:txBody>
      </p:sp>
      <p:pic>
        <p:nvPicPr>
          <p:cNvPr id="4" name="Picture 3" descr="A close up of text on a white background&#10;&#10;Description automatically generated">
            <a:extLst>
              <a:ext uri="{FF2B5EF4-FFF2-40B4-BE49-F238E27FC236}">
                <a16:creationId xmlns:a16="http://schemas.microsoft.com/office/drawing/2014/main" id="{D9C7DB2B-A9CE-432D-8122-D80A9AB940F8}"/>
              </a:ext>
            </a:extLst>
          </p:cNvPr>
          <p:cNvPicPr>
            <a:picLocks noChangeAspect="1"/>
          </p:cNvPicPr>
          <p:nvPr/>
        </p:nvPicPr>
        <p:blipFill rotWithShape="1">
          <a:blip r:embed="rId2"/>
          <a:srcRect t="1905" r="3848" b="9241"/>
          <a:stretch/>
        </p:blipFill>
        <p:spPr>
          <a:xfrm>
            <a:off x="636915" y="1318184"/>
            <a:ext cx="6915663" cy="3914341"/>
          </a:xfrm>
          <a:prstGeom prst="rect">
            <a:avLst/>
          </a:prstGeom>
        </p:spPr>
      </p:pic>
      <p:cxnSp>
        <p:nvCxnSpPr>
          <p:cNvPr id="11" name="Straight Connector 10">
            <a:extLst>
              <a:ext uri="{FF2B5EF4-FFF2-40B4-BE49-F238E27FC236}">
                <a16:creationId xmlns:a16="http://schemas.microsoft.com/office/drawing/2014/main" id="{25A28D78-0305-4DA2-A78C-EF9ADD3663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7543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Freeform 6">
            <a:extLst>
              <a:ext uri="{FF2B5EF4-FFF2-40B4-BE49-F238E27FC236}">
                <a16:creationId xmlns:a16="http://schemas.microsoft.com/office/drawing/2014/main" id="{DC5B7347-E281-4E2C-A95E-6A4A26315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5" name="Rectangle 4">
            <a:extLst>
              <a:ext uri="{FF2B5EF4-FFF2-40B4-BE49-F238E27FC236}">
                <a16:creationId xmlns:a16="http://schemas.microsoft.com/office/drawing/2014/main" id="{CEA99E86-8BEF-4F3F-BAFC-D5AA25296EBA}"/>
              </a:ext>
            </a:extLst>
          </p:cNvPr>
          <p:cNvSpPr/>
          <p:nvPr/>
        </p:nvSpPr>
        <p:spPr>
          <a:xfrm>
            <a:off x="7293429" y="1164771"/>
            <a:ext cx="337457" cy="6749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446896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otalTime>20</TotalTime>
  <Words>416</Words>
  <Application>Microsoft Office PowerPoint</Application>
  <PresentationFormat>Widescreen</PresentationFormat>
  <Paragraphs>34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Abadi</vt:lpstr>
      <vt:lpstr>Arial</vt:lpstr>
      <vt:lpstr>Calibri</vt:lpstr>
      <vt:lpstr>Century Schoolbook</vt:lpstr>
      <vt:lpstr>Corbel</vt:lpstr>
      <vt:lpstr>Headlines</vt:lpstr>
      <vt:lpstr>Year 9 drama devised piece</vt:lpstr>
      <vt:lpstr>What is a dystopia?  </vt:lpstr>
      <vt:lpstr>Stimuli:</vt:lpstr>
      <vt:lpstr>PowerPoint Presentation</vt:lpstr>
      <vt:lpstr>Have we always been social distancing?</vt:lpstr>
      <vt:lpstr>Human nature? </vt:lpstr>
      <vt:lpstr>Protection? Coping? Compassion? Hysteria? </vt:lpstr>
      <vt:lpstr>BLM</vt:lpstr>
      <vt:lpstr>I have a voice…</vt:lpstr>
      <vt:lpstr>Power? </vt:lpstr>
      <vt:lpstr>How to write a dystopian plot: </vt:lpstr>
      <vt:lpstr>Top Tips:</vt:lpstr>
      <vt:lpstr>Your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drama devised piece</dc:title>
  <dc:creator>serena harrington</dc:creator>
  <cp:lastModifiedBy>Toni-Louise</cp:lastModifiedBy>
  <cp:revision>2</cp:revision>
  <dcterms:created xsi:type="dcterms:W3CDTF">2020-06-16T14:09:43Z</dcterms:created>
  <dcterms:modified xsi:type="dcterms:W3CDTF">2020-06-23T11:36:07Z</dcterms:modified>
</cp:coreProperties>
</file>