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4" r:id="rId1"/>
  </p:sldMasterIdLst>
  <p:notesMasterIdLst>
    <p:notesMasterId r:id="rId15"/>
  </p:notesMasterIdLst>
  <p:sldIdLst>
    <p:sldId id="256" r:id="rId2"/>
    <p:sldId id="257" r:id="rId3"/>
    <p:sldId id="258" r:id="rId4"/>
    <p:sldId id="259" r:id="rId5"/>
    <p:sldId id="260" r:id="rId6"/>
    <p:sldId id="261" r:id="rId7"/>
    <p:sldId id="262" r:id="rId8"/>
    <p:sldId id="327" r:id="rId9"/>
    <p:sldId id="326" r:id="rId10"/>
    <p:sldId id="324" r:id="rId11"/>
    <p:sldId id="325" r:id="rId12"/>
    <p:sldId id="328" r:id="rId13"/>
    <p:sldId id="267"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2" autoAdjust="0"/>
    <p:restoredTop sz="86154" autoAdjust="0"/>
  </p:normalViewPr>
  <p:slideViewPr>
    <p:cSldViewPr snapToGrid="0">
      <p:cViewPr varScale="1">
        <p:scale>
          <a:sx n="31" d="100"/>
          <a:sy n="31" d="100"/>
        </p:scale>
        <p:origin x="1326"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D92089-F6A1-46D7-A8E7-7ED48EB37C7E}" type="datetimeFigureOut">
              <a:rPr lang="en-GB" smtClean="0"/>
              <a:t>29/04/2020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EE2130-5A33-490F-9810-FED6E1DC3A11}" type="slidenum">
              <a:rPr lang="en-GB" smtClean="0"/>
              <a:t>‹#›</a:t>
            </a:fld>
            <a:endParaRPr lang="en-GB"/>
          </a:p>
        </p:txBody>
      </p:sp>
    </p:spTree>
    <p:extLst>
      <p:ext uri="{BB962C8B-B14F-4D97-AF65-F5344CB8AC3E}">
        <p14:creationId xmlns:p14="http://schemas.microsoft.com/office/powerpoint/2010/main" val="26635475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96DFF08F-DC6B-4601-B491-B0F83F6DD2DA}" type="datetimeFigureOut">
              <a:rPr lang="en-US" dirty="0"/>
              <a:t>4/29/2020</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FAB73BC-B049-4115-A692-8D63A059BFB8}" type="slidenum">
              <a:rPr lang="en-US" dirty="0"/>
              <a:t>‹#›</a:t>
            </a:fld>
            <a:endParaRPr lang="en-US" dirty="0"/>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4/29/2020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4/29/2020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800">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800">
                <a:solidFill>
                  <a:schemeClr val="tx1">
                    <a:lumMod val="85000"/>
                    <a:lumOff val="15000"/>
                  </a:schemeClr>
                </a:solidFill>
                <a:latin typeface="Calibri" panose="020F0502020204030204" pitchFamily="34" charset="0"/>
              </a:defRPr>
            </a:lvl1pPr>
            <a:lvl2pPr>
              <a:defRPr sz="2800">
                <a:solidFill>
                  <a:schemeClr val="tx1">
                    <a:lumMod val="85000"/>
                    <a:lumOff val="15000"/>
                  </a:schemeClr>
                </a:solidFill>
                <a:latin typeface="Calibri" panose="020F0502020204030204" pitchFamily="34" charset="0"/>
              </a:defRPr>
            </a:lvl2pPr>
            <a:lvl3pPr>
              <a:defRPr sz="2400">
                <a:solidFill>
                  <a:schemeClr val="tx1">
                    <a:lumMod val="85000"/>
                    <a:lumOff val="15000"/>
                  </a:schemeClr>
                </a:solidFill>
                <a:latin typeface="Calibri" panose="020F0502020204030204" pitchFamily="34" charset="0"/>
              </a:defRPr>
            </a:lvl3pPr>
            <a:lvl4pPr>
              <a:defRPr sz="2000">
                <a:solidFill>
                  <a:schemeClr val="tx1">
                    <a:lumMod val="85000"/>
                    <a:lumOff val="15000"/>
                  </a:schemeClr>
                </a:solidFill>
                <a:latin typeface="Calibri" panose="020F0502020204030204" pitchFamily="34" charset="0"/>
              </a:defRPr>
            </a:lvl4pPr>
            <a:lvl5pPr>
              <a:defRPr sz="2000">
                <a:solidFill>
                  <a:schemeClr val="tx1">
                    <a:lumMod val="85000"/>
                    <a:lumOff val="15000"/>
                  </a:schemeClr>
                </a:solidFill>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6DFF08F-DC6B-4601-B491-B0F83F6DD2DA}" type="datetimeFigureOut">
              <a:rPr lang="en-US" dirty="0"/>
              <a:t>4/29/2020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dirty="0"/>
              <a:t>4/29/2020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t>4/29/2020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t>4/29/2020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t>4/29/2020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t>4/29/2020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4/29/2020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4/29/2020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96DFF08F-DC6B-4601-B491-B0F83F6DD2DA}" type="datetimeFigureOut">
              <a:rPr lang="en-US" dirty="0"/>
              <a:pPr/>
              <a:t>4/29/2020</a:t>
            </a:fld>
            <a:endParaRPr lang="en-US"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GCSE English Language</a:t>
            </a:r>
          </a:p>
        </p:txBody>
      </p:sp>
      <p:sp>
        <p:nvSpPr>
          <p:cNvPr id="3" name="Subtitle 2"/>
          <p:cNvSpPr>
            <a:spLocks noGrp="1"/>
          </p:cNvSpPr>
          <p:nvPr>
            <p:ph type="subTitle" idx="1"/>
          </p:nvPr>
        </p:nvSpPr>
        <p:spPr/>
        <p:txBody>
          <a:bodyPr/>
          <a:lstStyle/>
          <a:p>
            <a:r>
              <a:rPr lang="en-GB" dirty="0"/>
              <a:t>Grades 9 - 1</a:t>
            </a:r>
          </a:p>
        </p:txBody>
      </p:sp>
    </p:spTree>
    <p:extLst>
      <p:ext uri="{BB962C8B-B14F-4D97-AF65-F5344CB8AC3E}">
        <p14:creationId xmlns:p14="http://schemas.microsoft.com/office/powerpoint/2010/main" val="21766600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16000" y="571500"/>
            <a:ext cx="10160000" cy="5715000"/>
          </a:xfrm>
          <a:prstGeom prst="rect">
            <a:avLst/>
          </a:prstGeom>
        </p:spPr>
      </p:pic>
    </p:spTree>
    <p:extLst>
      <p:ext uri="{BB962C8B-B14F-4D97-AF65-F5344CB8AC3E}">
        <p14:creationId xmlns:p14="http://schemas.microsoft.com/office/powerpoint/2010/main" val="29021291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6-02-01 at 18.10.1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0961" y="728528"/>
            <a:ext cx="10756285" cy="5248772"/>
          </a:xfrm>
          <a:prstGeom prst="rect">
            <a:avLst/>
          </a:prstGeom>
        </p:spPr>
      </p:pic>
    </p:spTree>
    <p:extLst>
      <p:ext uri="{BB962C8B-B14F-4D97-AF65-F5344CB8AC3E}">
        <p14:creationId xmlns:p14="http://schemas.microsoft.com/office/powerpoint/2010/main" val="41601267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7321" y="452801"/>
            <a:ext cx="9875520" cy="1356360"/>
          </a:xfrm>
        </p:spPr>
        <p:txBody>
          <a:bodyPr/>
          <a:lstStyle/>
          <a:p>
            <a:r>
              <a:rPr lang="en-US" dirty="0"/>
              <a:t>Self Assess</a:t>
            </a:r>
          </a:p>
        </p:txBody>
      </p:sp>
      <p:sp>
        <p:nvSpPr>
          <p:cNvPr id="4" name="Content Placeholder 2"/>
          <p:cNvSpPr txBox="1">
            <a:spLocks/>
          </p:cNvSpPr>
          <p:nvPr/>
        </p:nvSpPr>
        <p:spPr>
          <a:xfrm>
            <a:off x="1143000" y="1619516"/>
            <a:ext cx="6622961" cy="4636767"/>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rmAutofit fontScale="92500"/>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800" kern="1200">
                <a:solidFill>
                  <a:schemeClr val="tx1">
                    <a:lumMod val="85000"/>
                    <a:lumOff val="15000"/>
                  </a:schemeClr>
                </a:solidFill>
                <a:latin typeface="Calibri" panose="020F0502020204030204" pitchFamily="34" charset="0"/>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800" kern="1200">
                <a:solidFill>
                  <a:schemeClr val="tx1">
                    <a:lumMod val="85000"/>
                    <a:lumOff val="15000"/>
                  </a:schemeClr>
                </a:solidFill>
                <a:latin typeface="Calibri" panose="020F0502020204030204" pitchFamily="34" charset="0"/>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400" kern="1200">
                <a:solidFill>
                  <a:schemeClr val="tx1">
                    <a:lumMod val="85000"/>
                    <a:lumOff val="15000"/>
                  </a:schemeClr>
                </a:solidFill>
                <a:latin typeface="Calibri" panose="020F0502020204030204" pitchFamily="34" charset="0"/>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tx1">
                    <a:lumMod val="85000"/>
                    <a:lumOff val="15000"/>
                  </a:schemeClr>
                </a:solidFill>
                <a:latin typeface="Calibri" panose="020F0502020204030204" pitchFamily="34" charset="0"/>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tx1">
                    <a:lumMod val="85000"/>
                    <a:lumOff val="15000"/>
                  </a:schemeClr>
                </a:solidFill>
                <a:latin typeface="Calibri" panose="020F0502020204030204" pitchFamily="34" charset="0"/>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dk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dk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dk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dk1"/>
                </a:solidFill>
                <a:latin typeface="+mn-lt"/>
                <a:ea typeface="+mn-ea"/>
                <a:cs typeface="+mn-cs"/>
              </a:defRPr>
            </a:lvl9pPr>
          </a:lstStyle>
          <a:p>
            <a:pPr marL="45720" indent="0">
              <a:buFont typeface="Corbel" pitchFamily="34" charset="0"/>
              <a:buNone/>
            </a:pPr>
            <a:r>
              <a:rPr lang="en-GB" u="sng" dirty="0"/>
              <a:t>Checklist of success:</a:t>
            </a:r>
          </a:p>
          <a:p>
            <a:r>
              <a:rPr lang="en-GB" dirty="0"/>
              <a:t>Describe things precisely (for example, using numbers, size or scale).</a:t>
            </a:r>
          </a:p>
          <a:p>
            <a:r>
              <a:rPr lang="en-GB" dirty="0"/>
              <a:t>Refer to the weather, if appropriate.</a:t>
            </a:r>
          </a:p>
          <a:p>
            <a:r>
              <a:rPr lang="en-GB" dirty="0"/>
              <a:t>Use powerful and original imagery to create word pictures.</a:t>
            </a:r>
          </a:p>
          <a:p>
            <a:r>
              <a:rPr lang="en-GB" dirty="0"/>
              <a:t>Use imagery and figurative language, where appropriate to enhance descriptions.</a:t>
            </a:r>
          </a:p>
          <a:p>
            <a:r>
              <a:rPr lang="en-GB" dirty="0"/>
              <a:t>Consider sound, smell, texture, taste and sight.</a:t>
            </a:r>
          </a:p>
        </p:txBody>
      </p:sp>
      <p:sp>
        <p:nvSpPr>
          <p:cNvPr id="5" name="TextBox 4"/>
          <p:cNvSpPr txBox="1"/>
          <p:nvPr/>
        </p:nvSpPr>
        <p:spPr>
          <a:xfrm>
            <a:off x="8306873" y="5430022"/>
            <a:ext cx="3026535" cy="923330"/>
          </a:xfrm>
          <a:prstGeom prst="rect">
            <a:avLst/>
          </a:prstGeom>
          <a:solidFill>
            <a:schemeClr val="accent6">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GB" dirty="0">
                <a:solidFill>
                  <a:srgbClr val="262626"/>
                </a:solidFill>
              </a:rPr>
              <a:t>I can describe settings precisely and choose some vocabulary for effect.</a:t>
            </a:r>
          </a:p>
        </p:txBody>
      </p:sp>
      <p:sp>
        <p:nvSpPr>
          <p:cNvPr id="6" name="TextBox 5"/>
          <p:cNvSpPr txBox="1"/>
          <p:nvPr/>
        </p:nvSpPr>
        <p:spPr>
          <a:xfrm>
            <a:off x="8306872" y="3995909"/>
            <a:ext cx="3026535" cy="120032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GB" dirty="0">
                <a:solidFill>
                  <a:srgbClr val="262626"/>
                </a:solidFill>
              </a:rPr>
              <a:t>I can describe settings using appropriate vocabulary and language features, including imagery in places.</a:t>
            </a:r>
          </a:p>
        </p:txBody>
      </p:sp>
      <p:sp>
        <p:nvSpPr>
          <p:cNvPr id="7" name="TextBox 6"/>
          <p:cNvSpPr txBox="1"/>
          <p:nvPr/>
        </p:nvSpPr>
        <p:spPr>
          <a:xfrm>
            <a:off x="8306872" y="2243622"/>
            <a:ext cx="3026535" cy="1477328"/>
          </a:xfrm>
          <a:prstGeom prst="rect">
            <a:avLst/>
          </a:prstGeom>
          <a:solidFill>
            <a:schemeClr val="accent6">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GB" dirty="0">
                <a:solidFill>
                  <a:schemeClr val="bg1"/>
                </a:solidFill>
              </a:rPr>
              <a:t>I can describe settings using a wide range of vocabulary, and thoughtfully selected language features and  imagery.</a:t>
            </a:r>
          </a:p>
        </p:txBody>
      </p:sp>
      <p:sp>
        <p:nvSpPr>
          <p:cNvPr id="8" name="Down Arrow 7"/>
          <p:cNvSpPr/>
          <p:nvPr/>
        </p:nvSpPr>
        <p:spPr>
          <a:xfrm rot="10800000">
            <a:off x="11492347" y="1552311"/>
            <a:ext cx="277262" cy="4257972"/>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9" name="TextBox 8"/>
          <p:cNvSpPr txBox="1"/>
          <p:nvPr/>
        </p:nvSpPr>
        <p:spPr>
          <a:xfrm>
            <a:off x="8302487" y="812351"/>
            <a:ext cx="3026535" cy="1200329"/>
          </a:xfrm>
          <a:prstGeom prst="rect">
            <a:avLst/>
          </a:prstGeom>
          <a:solidFill>
            <a:schemeClr val="accent6">
              <a:lumMod val="50000"/>
            </a:schemeClr>
          </a:solidFill>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GB" dirty="0">
                <a:solidFill>
                  <a:schemeClr val="bg1"/>
                </a:solidFill>
              </a:rPr>
              <a:t>I can sustain a powerful range of ideas through my selection of imagery, figurative language and symbols.</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20440" y="514224"/>
            <a:ext cx="606634" cy="608676"/>
          </a:xfrm>
          <a:prstGeom prst="rect">
            <a:avLst/>
          </a:prstGeom>
        </p:spPr>
      </p:pic>
    </p:spTree>
    <p:extLst>
      <p:ext uri="{BB962C8B-B14F-4D97-AF65-F5344CB8AC3E}">
        <p14:creationId xmlns:p14="http://schemas.microsoft.com/office/powerpoint/2010/main" val="3034281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Homework</a:t>
            </a:r>
          </a:p>
        </p:txBody>
      </p:sp>
      <p:sp>
        <p:nvSpPr>
          <p:cNvPr id="3" name="Content Placeholder 2"/>
          <p:cNvSpPr>
            <a:spLocks noGrp="1"/>
          </p:cNvSpPr>
          <p:nvPr>
            <p:ph idx="1"/>
          </p:nvPr>
        </p:nvSpPr>
        <p:spPr/>
        <p:txBody>
          <a:bodyPr/>
          <a:lstStyle/>
          <a:p>
            <a:r>
              <a:rPr lang="en-GB" dirty="0"/>
              <a:t>Using the skills from last week and today’s lesson, write a paragraph describing your bedroom. (Half page A4.)</a:t>
            </a:r>
          </a:p>
        </p:txBody>
      </p:sp>
    </p:spTree>
    <p:extLst>
      <p:ext uri="{BB962C8B-B14F-4D97-AF65-F5344CB8AC3E}">
        <p14:creationId xmlns:p14="http://schemas.microsoft.com/office/powerpoint/2010/main" val="16362636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30296" y="327361"/>
            <a:ext cx="4888223" cy="1356360"/>
          </a:xfrm>
        </p:spPr>
        <p:txBody>
          <a:bodyPr/>
          <a:lstStyle/>
          <a:p>
            <a:r>
              <a:rPr lang="en-GB" dirty="0"/>
              <a:t>Starter</a:t>
            </a:r>
          </a:p>
        </p:txBody>
      </p:sp>
      <p:sp>
        <p:nvSpPr>
          <p:cNvPr id="3" name="Content Placeholder 2"/>
          <p:cNvSpPr>
            <a:spLocks noGrp="1"/>
          </p:cNvSpPr>
          <p:nvPr>
            <p:ph idx="1"/>
          </p:nvPr>
        </p:nvSpPr>
        <p:spPr>
          <a:xfrm>
            <a:off x="6070986" y="1426611"/>
            <a:ext cx="5078710" cy="4537657"/>
          </a:xfrm>
        </p:spPr>
        <p:txBody>
          <a:bodyPr>
            <a:normAutofit/>
          </a:bodyPr>
          <a:lstStyle/>
          <a:p>
            <a:pPr marL="45720" indent="0">
              <a:buNone/>
            </a:pPr>
            <a:r>
              <a:rPr lang="en-GB" b="1" dirty="0"/>
              <a:t>Write a short paragraph describing what you see in this picture.</a:t>
            </a:r>
          </a:p>
          <a:p>
            <a:pPr marL="45720" indent="0" algn="ctr">
              <a:buNone/>
            </a:pPr>
            <a:endParaRPr lang="en-GB" dirty="0"/>
          </a:p>
          <a:p>
            <a:pPr marL="45720" indent="0">
              <a:buNone/>
            </a:pPr>
            <a:r>
              <a:rPr lang="en-GB" dirty="0"/>
              <a:t>What sort of feeling or atmosphere is created by it? Think about the different elements of the photo – what is in the foreground and background for example.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000" y="481974"/>
            <a:ext cx="5229486" cy="5923446"/>
          </a:xfrm>
          <a:prstGeom prst="rect">
            <a:avLst/>
          </a:prstGeom>
        </p:spPr>
      </p:pic>
    </p:spTree>
    <p:extLst>
      <p:ext uri="{BB962C8B-B14F-4D97-AF65-F5344CB8AC3E}">
        <p14:creationId xmlns:p14="http://schemas.microsoft.com/office/powerpoint/2010/main" val="6132476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Learning Objectives</a:t>
            </a:r>
          </a:p>
        </p:txBody>
      </p:sp>
      <p:sp>
        <p:nvSpPr>
          <p:cNvPr id="3" name="Content Placeholder 2"/>
          <p:cNvSpPr>
            <a:spLocks noGrp="1"/>
          </p:cNvSpPr>
          <p:nvPr>
            <p:ph idx="1"/>
          </p:nvPr>
        </p:nvSpPr>
        <p:spPr/>
        <p:txBody>
          <a:bodyPr/>
          <a:lstStyle/>
          <a:p>
            <a:r>
              <a:rPr lang="en-GB" dirty="0"/>
              <a:t>To use a range of techniques to make your descriptions of places vivid and memorable.</a:t>
            </a:r>
          </a:p>
          <a:p>
            <a:r>
              <a:rPr lang="en-GB" dirty="0"/>
              <a:t>Convey atmosphere though the language you use.</a:t>
            </a:r>
          </a:p>
        </p:txBody>
      </p:sp>
    </p:spTree>
    <p:extLst>
      <p:ext uri="{BB962C8B-B14F-4D97-AF65-F5344CB8AC3E}">
        <p14:creationId xmlns:p14="http://schemas.microsoft.com/office/powerpoint/2010/main" val="13684359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 description</a:t>
            </a:r>
          </a:p>
        </p:txBody>
      </p:sp>
      <p:sp>
        <p:nvSpPr>
          <p:cNvPr id="3" name="Content Placeholder 2"/>
          <p:cNvSpPr>
            <a:spLocks noGrp="1"/>
          </p:cNvSpPr>
          <p:nvPr>
            <p:ph idx="1"/>
          </p:nvPr>
        </p:nvSpPr>
        <p:spPr>
          <a:xfrm>
            <a:off x="1145649" y="1683912"/>
            <a:ext cx="9872871" cy="840346"/>
          </a:xfrm>
        </p:spPr>
        <p:txBody>
          <a:bodyPr>
            <a:normAutofit lnSpcReduction="10000"/>
          </a:bodyPr>
          <a:lstStyle/>
          <a:p>
            <a:r>
              <a:rPr lang="en-GB" dirty="0"/>
              <a:t>You need to be precise when you describe settings or locations, but you also need to convey the ‘feeling’ or mood.</a:t>
            </a:r>
          </a:p>
        </p:txBody>
      </p:sp>
      <p:sp>
        <p:nvSpPr>
          <p:cNvPr id="4" name="Snip Single Corner Rectangle 3"/>
          <p:cNvSpPr/>
          <p:nvPr/>
        </p:nvSpPr>
        <p:spPr>
          <a:xfrm>
            <a:off x="1468192" y="2524257"/>
            <a:ext cx="9550328" cy="3593207"/>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200" dirty="0">
                <a:solidFill>
                  <a:schemeClr val="tx1"/>
                </a:solidFill>
                <a:latin typeface="Calibri"/>
                <a:cs typeface="Calibri"/>
              </a:rPr>
              <a:t>The house is of grey stone, two stories high, heavily roofed with flags, in order to resist the winds that might strip off a lighter covering. It appears to have been built about a hundred years ago, and to consist of four rooms on each story; the two windows on the right (as the visitor stands, with his back to the church, ready to enter in at the front door) belonging to Mr. Bronte’s study, the two on the left to the family sitting-room. Everything about the place tells of the most dainty order, the most exquisite cleanliness. The door-steps are spotless; the small old-fashioned window-panes glitter like looking-glass. </a:t>
            </a:r>
          </a:p>
          <a:p>
            <a:r>
              <a:rPr lang="en-GB" sz="2200" dirty="0">
                <a:solidFill>
                  <a:schemeClr val="tx1"/>
                </a:solidFill>
                <a:latin typeface="Calibri"/>
                <a:cs typeface="Calibri"/>
              </a:rPr>
              <a:t>Inside and outside of that house cleanliness goes up into its essence, purity.</a:t>
            </a:r>
          </a:p>
        </p:txBody>
      </p:sp>
    </p:spTree>
    <p:extLst>
      <p:ext uri="{BB962C8B-B14F-4D97-AF65-F5344CB8AC3E}">
        <p14:creationId xmlns:p14="http://schemas.microsoft.com/office/powerpoint/2010/main" val="3626946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22024"/>
            <a:ext cx="9875520" cy="1356360"/>
          </a:xfrm>
        </p:spPr>
        <p:txBody>
          <a:bodyPr/>
          <a:lstStyle/>
          <a:p>
            <a:r>
              <a:rPr lang="en-GB" dirty="0"/>
              <a:t>Example description</a:t>
            </a:r>
          </a:p>
        </p:txBody>
      </p:sp>
      <p:sp>
        <p:nvSpPr>
          <p:cNvPr id="4" name="Snip Single Corner Rectangle 3"/>
          <p:cNvSpPr/>
          <p:nvPr/>
        </p:nvSpPr>
        <p:spPr>
          <a:xfrm>
            <a:off x="1143000" y="1109272"/>
            <a:ext cx="9550328" cy="4254927"/>
          </a:xfrm>
          <a:prstGeom prst="snip1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300" dirty="0">
                <a:solidFill>
                  <a:schemeClr val="tx1"/>
                </a:solidFill>
                <a:latin typeface="Calibri"/>
                <a:cs typeface="Calibri"/>
              </a:rPr>
              <a:t>The house is of grey stone, two stories high, heavily roofed with flags, in order to resist the winds that might strip off a lighter covering. It appears to have been built about a hundred years ago, and to consist of four rooms on each story; the two windows on the right (as the visitor stands, with his back to the church, ready to enter in at the front door) belonging to Mr. Bronte’s study, the two on the left to the family sitting-room. Everything about the place tells of the most dainty order, the most exquisite cleanliness. The door-steps are spotless; the small old-fashioned window-panes glitter like looking-glass. </a:t>
            </a:r>
          </a:p>
          <a:p>
            <a:r>
              <a:rPr lang="en-GB" sz="2300" dirty="0">
                <a:solidFill>
                  <a:schemeClr val="tx1"/>
                </a:solidFill>
                <a:latin typeface="Calibri"/>
                <a:cs typeface="Calibri"/>
              </a:rPr>
              <a:t>Inside and outside of that house cleanliness goes up into its essence, purity.</a:t>
            </a:r>
          </a:p>
        </p:txBody>
      </p:sp>
      <p:sp>
        <p:nvSpPr>
          <p:cNvPr id="6" name="TextBox 5"/>
          <p:cNvSpPr txBox="1"/>
          <p:nvPr/>
        </p:nvSpPr>
        <p:spPr>
          <a:xfrm>
            <a:off x="1143000" y="5364200"/>
            <a:ext cx="9550328" cy="1323439"/>
          </a:xfrm>
          <a:prstGeom prst="rect">
            <a:avLst/>
          </a:prstGeom>
          <a:noFill/>
        </p:spPr>
        <p:txBody>
          <a:bodyPr wrap="square" rtlCol="0">
            <a:spAutoFit/>
          </a:bodyPr>
          <a:lstStyle/>
          <a:p>
            <a:pPr marL="342900" indent="-342900">
              <a:buAutoNum type="arabicPeriod"/>
            </a:pPr>
            <a:r>
              <a:rPr lang="en-GB" sz="2000" b="1" dirty="0">
                <a:latin typeface="Calibri"/>
                <a:cs typeface="Calibri"/>
              </a:rPr>
              <a:t>What precise ‘factual’ information does the writer provide in the paragraph?</a:t>
            </a:r>
          </a:p>
          <a:p>
            <a:pPr marL="342900" indent="-342900">
              <a:buAutoNum type="arabicPeriod"/>
            </a:pPr>
            <a:r>
              <a:rPr lang="en-GB" sz="2000" b="1" dirty="0">
                <a:latin typeface="Calibri"/>
                <a:cs typeface="Calibri"/>
              </a:rPr>
              <a:t>What impression or ‘feel’ is given? What words or phrases tell us this?</a:t>
            </a:r>
          </a:p>
          <a:p>
            <a:pPr marL="342900" indent="-342900">
              <a:buAutoNum type="arabicPeriod"/>
            </a:pPr>
            <a:r>
              <a:rPr lang="en-GB" sz="2000" b="1" dirty="0">
                <a:latin typeface="Calibri"/>
                <a:cs typeface="Calibri"/>
              </a:rPr>
              <a:t>How is the overall tone in this description different from the paragraph you wrote as a starter?</a:t>
            </a:r>
          </a:p>
        </p:txBody>
      </p:sp>
    </p:spTree>
    <p:extLst>
      <p:ext uri="{BB962C8B-B14F-4D97-AF65-F5344CB8AC3E}">
        <p14:creationId xmlns:p14="http://schemas.microsoft.com/office/powerpoint/2010/main" val="31472279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27361"/>
            <a:ext cx="9875520" cy="1356360"/>
          </a:xfrm>
        </p:spPr>
        <p:txBody>
          <a:bodyPr/>
          <a:lstStyle/>
          <a:p>
            <a:r>
              <a:rPr lang="en-GB" dirty="0"/>
              <a:t>Task</a:t>
            </a:r>
          </a:p>
        </p:txBody>
      </p:sp>
      <p:sp>
        <p:nvSpPr>
          <p:cNvPr id="3" name="Content Placeholder 2"/>
          <p:cNvSpPr>
            <a:spLocks noGrp="1"/>
          </p:cNvSpPr>
          <p:nvPr>
            <p:ph idx="1"/>
          </p:nvPr>
        </p:nvSpPr>
        <p:spPr>
          <a:xfrm>
            <a:off x="1143000" y="1429588"/>
            <a:ext cx="9872871" cy="853225"/>
          </a:xfrm>
        </p:spPr>
        <p:txBody>
          <a:bodyPr>
            <a:normAutofit lnSpcReduction="10000"/>
          </a:bodyPr>
          <a:lstStyle/>
          <a:p>
            <a:r>
              <a:rPr lang="en-GB" dirty="0"/>
              <a:t>Read the following alternative description of the parsonage based on the photo.</a:t>
            </a:r>
          </a:p>
        </p:txBody>
      </p:sp>
      <p:sp>
        <p:nvSpPr>
          <p:cNvPr id="4" name="Snip Single Corner Rectangle 3"/>
          <p:cNvSpPr/>
          <p:nvPr/>
        </p:nvSpPr>
        <p:spPr>
          <a:xfrm>
            <a:off x="1352282" y="2267133"/>
            <a:ext cx="9259910" cy="215367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t>The parsonage is a </a:t>
            </a:r>
            <a:r>
              <a:rPr lang="en-GB" sz="2400" dirty="0">
                <a:solidFill>
                  <a:schemeClr val="tx1"/>
                </a:solidFill>
              </a:rPr>
              <a:t>gloomy/bright/lively</a:t>
            </a:r>
            <a:r>
              <a:rPr lang="en-GB" sz="2400" dirty="0">
                <a:solidFill>
                  <a:schemeClr val="bg1"/>
                </a:solidFill>
              </a:rPr>
              <a:t> place to grow up in. The </a:t>
            </a:r>
            <a:r>
              <a:rPr lang="en-GB" sz="2400" dirty="0" err="1">
                <a:solidFill>
                  <a:schemeClr val="tx1"/>
                </a:solidFill>
              </a:rPr>
              <a:t>echoey</a:t>
            </a:r>
            <a:r>
              <a:rPr lang="en-GB" sz="2400" dirty="0">
                <a:solidFill>
                  <a:schemeClr val="tx1"/>
                </a:solidFill>
              </a:rPr>
              <a:t>/polished/plush</a:t>
            </a:r>
            <a:r>
              <a:rPr lang="en-GB" sz="2400" dirty="0">
                <a:solidFill>
                  <a:schemeClr val="bg1"/>
                </a:solidFill>
              </a:rPr>
              <a:t> corridors seem never-ending, and the </a:t>
            </a:r>
            <a:r>
              <a:rPr lang="en-GB" sz="2400" dirty="0">
                <a:solidFill>
                  <a:schemeClr val="tx1"/>
                </a:solidFill>
              </a:rPr>
              <a:t>watchful/comfy/looming</a:t>
            </a:r>
            <a:r>
              <a:rPr lang="en-GB" sz="2400" dirty="0">
                <a:solidFill>
                  <a:schemeClr val="bg1"/>
                </a:solidFill>
              </a:rPr>
              <a:t> trees in the graveyard cast </a:t>
            </a:r>
            <a:r>
              <a:rPr lang="en-GB" sz="2400" dirty="0">
                <a:solidFill>
                  <a:schemeClr val="tx1"/>
                </a:solidFill>
              </a:rPr>
              <a:t>long/short/thin</a:t>
            </a:r>
            <a:r>
              <a:rPr lang="en-GB" sz="2400" dirty="0">
                <a:solidFill>
                  <a:schemeClr val="bg1"/>
                </a:solidFill>
              </a:rPr>
              <a:t> shadows on the earth, and the gravestones are </a:t>
            </a:r>
            <a:r>
              <a:rPr lang="en-GB" sz="2400" dirty="0">
                <a:solidFill>
                  <a:schemeClr val="tx1"/>
                </a:solidFill>
              </a:rPr>
              <a:t>covered/smothered/layered</a:t>
            </a:r>
            <a:r>
              <a:rPr lang="en-GB" sz="2400" dirty="0">
                <a:solidFill>
                  <a:schemeClr val="bg1"/>
                </a:solidFill>
              </a:rPr>
              <a:t> with moss and leaves.</a:t>
            </a:r>
            <a:endParaRPr lang="en-GB" sz="2400" dirty="0"/>
          </a:p>
        </p:txBody>
      </p:sp>
      <p:sp>
        <p:nvSpPr>
          <p:cNvPr id="5" name="TextBox 4"/>
          <p:cNvSpPr txBox="1"/>
          <p:nvPr/>
        </p:nvSpPr>
        <p:spPr>
          <a:xfrm>
            <a:off x="1352282" y="4507027"/>
            <a:ext cx="9350062" cy="1938992"/>
          </a:xfrm>
          <a:prstGeom prst="rect">
            <a:avLst/>
          </a:prstGeom>
          <a:noFill/>
        </p:spPr>
        <p:txBody>
          <a:bodyPr wrap="square" rtlCol="0">
            <a:spAutoFit/>
          </a:bodyPr>
          <a:lstStyle/>
          <a:p>
            <a:r>
              <a:rPr lang="en-GB" sz="2400" dirty="0"/>
              <a:t>Look at the words in black. Write this passage out, selecting the adjectives or verbs which convey a less pleasant or more threatening tone. After, write a sentence for each, explaining the effect of using that word. </a:t>
            </a:r>
          </a:p>
          <a:p>
            <a:r>
              <a:rPr lang="en-GB" sz="2400" i="1" dirty="0"/>
              <a:t>E.g. Gloomy means dark and dull. This suggests a damp, shadowy place.</a:t>
            </a:r>
            <a:endParaRPr lang="en-GB" sz="2400" dirty="0"/>
          </a:p>
        </p:txBody>
      </p:sp>
    </p:spTree>
    <p:extLst>
      <p:ext uri="{BB962C8B-B14F-4D97-AF65-F5344CB8AC3E}">
        <p14:creationId xmlns:p14="http://schemas.microsoft.com/office/powerpoint/2010/main" val="4284118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Apply the skill</a:t>
            </a:r>
          </a:p>
        </p:txBody>
      </p:sp>
      <p:sp>
        <p:nvSpPr>
          <p:cNvPr id="3" name="Content Placeholder 2"/>
          <p:cNvSpPr>
            <a:spLocks noGrp="1"/>
          </p:cNvSpPr>
          <p:nvPr>
            <p:ph idx="1"/>
          </p:nvPr>
        </p:nvSpPr>
        <p:spPr>
          <a:xfrm>
            <a:off x="1143000" y="2057400"/>
            <a:ext cx="5937161" cy="4407794"/>
          </a:xfrm>
        </p:spPr>
        <p:txBody>
          <a:bodyPr>
            <a:normAutofit/>
          </a:bodyPr>
          <a:lstStyle/>
          <a:p>
            <a:r>
              <a:rPr lang="en-GB" dirty="0"/>
              <a:t>Continue the description in a similar gloomy style. </a:t>
            </a:r>
          </a:p>
          <a:p>
            <a:r>
              <a:rPr lang="en-GB" dirty="0"/>
              <a:t>For example, write one or two sentences describing the fireplace, a particular gravestone, or something else of your own choice. </a:t>
            </a:r>
          </a:p>
          <a:p>
            <a:endParaRPr lang="en-GB" dirty="0"/>
          </a:p>
          <a:p>
            <a:pPr marL="45720" indent="0">
              <a:buNone/>
            </a:pPr>
            <a:r>
              <a:rPr lang="en-GB" b="1" dirty="0"/>
              <a:t>Challenge</a:t>
            </a:r>
            <a:r>
              <a:rPr lang="en-GB" dirty="0"/>
              <a:t>: Include a simile and metaphor in your description.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0161" y="1429553"/>
            <a:ext cx="4258950" cy="482411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683" y="5061397"/>
            <a:ext cx="606634" cy="608676"/>
          </a:xfrm>
          <a:prstGeom prst="rect">
            <a:avLst/>
          </a:prstGeom>
        </p:spPr>
      </p:pic>
    </p:spTree>
    <p:extLst>
      <p:ext uri="{BB962C8B-B14F-4D97-AF65-F5344CB8AC3E}">
        <p14:creationId xmlns:p14="http://schemas.microsoft.com/office/powerpoint/2010/main" val="23647203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Writing Task</a:t>
            </a:r>
          </a:p>
        </p:txBody>
      </p:sp>
      <p:sp>
        <p:nvSpPr>
          <p:cNvPr id="3" name="Content Placeholder 2"/>
          <p:cNvSpPr>
            <a:spLocks noGrp="1"/>
          </p:cNvSpPr>
          <p:nvPr>
            <p:ph idx="1"/>
          </p:nvPr>
        </p:nvSpPr>
        <p:spPr>
          <a:xfrm>
            <a:off x="1143000" y="2057400"/>
            <a:ext cx="9872871" cy="529785"/>
          </a:xfrm>
        </p:spPr>
        <p:txBody>
          <a:bodyPr/>
          <a:lstStyle/>
          <a:p>
            <a:pPr marL="45720" indent="0">
              <a:buNone/>
            </a:pPr>
            <a:r>
              <a:rPr lang="en-US" dirty="0"/>
              <a:t>Write a description based on one of the following images.</a:t>
            </a:r>
          </a:p>
        </p:txBody>
      </p:sp>
    </p:spTree>
    <p:extLst>
      <p:ext uri="{BB962C8B-B14F-4D97-AF65-F5344CB8AC3E}">
        <p14:creationId xmlns:p14="http://schemas.microsoft.com/office/powerpoint/2010/main" val="36240188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descr="Stimuli image 1.png"/>
          <p:cNvPicPr>
            <a:picLocks noChangeAspect="1"/>
          </p:cNvPicPr>
          <p:nvPr/>
        </p:nvPicPr>
        <p:blipFill rotWithShape="1">
          <a:blip r:embed="rId2" cstate="print"/>
          <a:srcRect r="14689" b="6015"/>
          <a:stretch/>
        </p:blipFill>
        <p:spPr>
          <a:xfrm>
            <a:off x="3711892" y="281252"/>
            <a:ext cx="4895608" cy="6274329"/>
          </a:xfrm>
          <a:prstGeom prst="rect">
            <a:avLst/>
          </a:prstGeom>
        </p:spPr>
      </p:pic>
    </p:spTree>
    <p:extLst>
      <p:ext uri="{BB962C8B-B14F-4D97-AF65-F5344CB8AC3E}">
        <p14:creationId xmlns:p14="http://schemas.microsoft.com/office/powerpoint/2010/main" val="2480217494"/>
      </p:ext>
    </p:extLst>
  </p:cSld>
  <p:clrMapOvr>
    <a:masterClrMapping/>
  </p:clrMapOvr>
</p:sld>
</file>

<file path=ppt/theme/theme1.xml><?xml version="1.0" encoding="utf-8"?>
<a:theme xmlns:a="http://schemas.openxmlformats.org/drawingml/2006/main" name="Basis">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Basis">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TM03457444[[fn=Basis]]</Template>
  <TotalTime>587</TotalTime>
  <Words>782</Words>
  <Application>Microsoft Office PowerPoint</Application>
  <PresentationFormat>Widescreen</PresentationFormat>
  <Paragraphs>44</Paragraphs>
  <Slides>13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Calibri</vt:lpstr>
      <vt:lpstr>Corbel</vt:lpstr>
      <vt:lpstr>Basis</vt:lpstr>
      <vt:lpstr>GCSE English Language</vt:lpstr>
      <vt:lpstr>Starter</vt:lpstr>
      <vt:lpstr>Learning Objectives</vt:lpstr>
      <vt:lpstr>Example description</vt:lpstr>
      <vt:lpstr>Example description</vt:lpstr>
      <vt:lpstr>Task</vt:lpstr>
      <vt:lpstr>Apply the skill</vt:lpstr>
      <vt:lpstr>Writing Task</vt:lpstr>
      <vt:lpstr>PowerPoint Presentation</vt:lpstr>
      <vt:lpstr>PowerPoint Presentation</vt:lpstr>
      <vt:lpstr>PowerPoint Presentation</vt:lpstr>
      <vt:lpstr>Self Assess</vt:lpstr>
      <vt:lpstr>Homework</vt:lpstr>
    </vt:vector>
  </TitlesOfParts>
  <Company>Woodbrook Vale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GCSE English Language</dc:title>
  <dc:creator>cgray</dc:creator>
  <cp:lastModifiedBy>Toni-Louise</cp:lastModifiedBy>
  <cp:revision>26</cp:revision>
  <dcterms:created xsi:type="dcterms:W3CDTF">2016-02-01T11:39:41Z</dcterms:created>
  <dcterms:modified xsi:type="dcterms:W3CDTF">2020-04-29T08:59:47Z</dcterms:modified>
</cp:coreProperties>
</file>