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3" r:id="rId3"/>
    <p:sldId id="276" r:id="rId4"/>
    <p:sldId id="287" r:id="rId5"/>
    <p:sldId id="270" r:id="rId6"/>
    <p:sldId id="295" r:id="rId7"/>
    <p:sldId id="286" r:id="rId8"/>
    <p:sldId id="288" r:id="rId9"/>
    <p:sldId id="29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E13DAA-9197-4234-A914-05B0DD0AF8F9}" type="datetimeFigureOut">
              <a:rPr lang="en-US" smtClean="0"/>
              <a:t>6/2/2020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DB812D-469B-4ECF-9CF9-F22C95C9B639}" type="slidenum">
              <a:rPr lang="en-US" smtClean="0"/>
              <a:t>‹#›</a:t>
            </a:fld>
            <a:endParaRPr lang="en-US"/>
          </a:p>
        </p:txBody>
      </p:sp>
    </p:spTree>
    <p:extLst>
      <p:ext uri="{BB962C8B-B14F-4D97-AF65-F5344CB8AC3E}">
        <p14:creationId xmlns:p14="http://schemas.microsoft.com/office/powerpoint/2010/main" val="268831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Explain the above acronym. </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FD9997-5B25-49D5-B419-6586FE487F0A}" type="slidenum">
              <a:rPr lang="en-GB" smtClean="0"/>
              <a:pPr fontAlgn="base">
                <a:spcBef>
                  <a:spcPct val="0"/>
                </a:spcBef>
                <a:spcAft>
                  <a:spcPct val="0"/>
                </a:spcAft>
                <a:defRPr/>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Devices – A reminder.</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CAB11-00A3-4FD3-8876-99BD87719675}" type="slidenum">
              <a:rPr lang="en-GB" smtClean="0"/>
              <a:pPr fontAlgn="base">
                <a:spcBef>
                  <a:spcPct val="0"/>
                </a:spcBef>
                <a:spcAft>
                  <a:spcPct val="0"/>
                </a:spcAft>
                <a:defRPr/>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Reminder about punctuation. Ellipsis are not on this slide, but they will be useful.</a:t>
            </a:r>
          </a:p>
          <a:p>
            <a:pPr eaLnBrk="1" hangingPunct="1">
              <a:spcBef>
                <a:spcPct val="0"/>
              </a:spcBef>
              <a:buFontTx/>
              <a:buChar char="•"/>
            </a:pPr>
            <a:r>
              <a:rPr lang="en-GB" b="1"/>
              <a:t>Devise activities that will help your students use these more accurately, and for effect. There are lots of games, activities etc. online that you can use or that will give you ideas. </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F19632-E70D-4D11-B236-BA5E5D4A0FC0}" type="slidenum">
              <a:rPr lang="en-GB" smtClean="0"/>
              <a:pPr fontAlgn="base">
                <a:spcBef>
                  <a:spcPct val="0"/>
                </a:spcBef>
                <a:spcAft>
                  <a:spcPct val="0"/>
                </a:spcAft>
                <a:defRPr/>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Openings and closings – A reminder.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98E204-56CE-460B-AF4F-3FACDA925530}" type="slidenum">
              <a:rPr lang="en-GB" smtClean="0"/>
              <a:pPr fontAlgn="base">
                <a:spcBef>
                  <a:spcPct val="0"/>
                </a:spcBef>
                <a:spcAft>
                  <a:spcPct val="0"/>
                </a:spcAft>
                <a:defRPr/>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Get students to consider which openings are stronger and more interesting. They might rank these openings from 1-6.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194F3D-6623-49D2-96ED-5EE46CAED612}" type="slidenum">
              <a:rPr lang="en-GB" smtClean="0"/>
              <a:pPr fontAlgn="base">
                <a:spcBef>
                  <a:spcPct val="0"/>
                </a:spcBef>
                <a:spcAft>
                  <a:spcPct val="0"/>
                </a:spcAft>
                <a:defRPr/>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Get students to consider which closings are more interesting. Which leave an impression? Which ‘feel’ like the end of piece of writing? </a:t>
            </a:r>
          </a:p>
          <a:p>
            <a:pPr eaLnBrk="1" hangingPunct="1">
              <a:spcBef>
                <a:spcPct val="0"/>
              </a:spcBef>
              <a:buFontTx/>
              <a:buChar char="•"/>
            </a:pPr>
            <a:r>
              <a:rPr lang="en-GB" b="1"/>
              <a:t>Students could also match these closing sentences to the openings. Do any belong to the same piece of writing as the opening sentences on the previous slide?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F92DA1-7AC9-4FAD-995F-15FA9E42E962}" type="slidenum">
              <a:rPr lang="en-GB" smtClean="0"/>
              <a:pPr fontAlgn="base">
                <a:spcBef>
                  <a:spcPct val="0"/>
                </a:spcBef>
                <a:spcAft>
                  <a:spcPct val="0"/>
                </a:spcAft>
                <a:defRPr/>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Activity: Injecting passion / voice into statements.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B1BC52-ED91-44F6-B8DE-F24C010D3E4B}" type="slidenum">
              <a:rPr lang="en-GB" smtClean="0"/>
              <a:pPr fontAlgn="base">
                <a:spcBef>
                  <a:spcPct val="0"/>
                </a:spcBef>
                <a:spcAft>
                  <a:spcPct val="0"/>
                </a:spcAft>
                <a:defRPr/>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endParaRPr lang="en-GB" b="1"/>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5EBAE5-6DE6-4199-B94D-FAA7A1C5F4AB}" type="slidenum">
              <a:rPr lang="en-GB" smtClean="0"/>
              <a:pPr fontAlgn="base">
                <a:spcBef>
                  <a:spcPct val="0"/>
                </a:spcBef>
                <a:spcAft>
                  <a:spcPct val="0"/>
                </a:spcAft>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8C98B-A114-48C4-AE82-3CA202C79D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4659B5-B86B-47B5-A884-C0413FE1E3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7664B7-4591-4E74-9705-1BFCFE350859}"/>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5" name="Footer Placeholder 4">
            <a:extLst>
              <a:ext uri="{FF2B5EF4-FFF2-40B4-BE49-F238E27FC236}">
                <a16:creationId xmlns:a16="http://schemas.microsoft.com/office/drawing/2014/main" id="{47581E9B-20A5-4384-B2BA-5A4DBE9A4B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73AE2B-ABFE-490B-9B24-A5F0A91E25EE}"/>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5531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404FF-3ADC-40D0-A508-6023C5F133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931B3D-501C-422D-9121-29019ACA4D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FBAF47-A20C-4003-B0B1-D0E92DD01785}"/>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5" name="Footer Placeholder 4">
            <a:extLst>
              <a:ext uri="{FF2B5EF4-FFF2-40B4-BE49-F238E27FC236}">
                <a16:creationId xmlns:a16="http://schemas.microsoft.com/office/drawing/2014/main" id="{E697BEB0-3B98-4DB8-BEDB-4CCD243A55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29CDEF-D029-4BA7-9853-885CBAFD376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97782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2ADD80-DF57-46FB-9A58-4EE84DDF15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EDB3B8-626F-42C2-8C1E-B9122C8707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EAB2FE-F02A-4C98-9F08-57A593B877F6}"/>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5" name="Footer Placeholder 4">
            <a:extLst>
              <a:ext uri="{FF2B5EF4-FFF2-40B4-BE49-F238E27FC236}">
                <a16:creationId xmlns:a16="http://schemas.microsoft.com/office/drawing/2014/main" id="{EF57B8FD-3AEB-4EC9-BB07-06880F0337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80DE6F-2A1C-4F88-BA06-2C80AA81886A}"/>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326163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3788-58BA-40C6-8BB2-2A3A4EDC9B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3E6FFC-A704-4F6D-9A47-DE0AF364B9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E775B8-A61D-46A3-887C-2FF5772C21C8}"/>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5" name="Footer Placeholder 4">
            <a:extLst>
              <a:ext uri="{FF2B5EF4-FFF2-40B4-BE49-F238E27FC236}">
                <a16:creationId xmlns:a16="http://schemas.microsoft.com/office/drawing/2014/main" id="{DAEFF88F-26A6-48C4-A122-26694C98FE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AE8AA1-4757-4AF5-8A30-7984A120F2B0}"/>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87363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54CAC-B78A-4D0D-BBDC-D5A907680D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FBE038-B746-4E63-B0CA-2DB66390EF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6CCA5B-F9EA-44EF-9811-E97ECFF1F467}"/>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5" name="Footer Placeholder 4">
            <a:extLst>
              <a:ext uri="{FF2B5EF4-FFF2-40B4-BE49-F238E27FC236}">
                <a16:creationId xmlns:a16="http://schemas.microsoft.com/office/drawing/2014/main" id="{88B40EBD-4618-4754-8C6A-58A00441A8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FCC054-075F-4182-8271-C6BD6BA341B3}"/>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99357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213AE-F341-4EEE-B709-DB31533589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CA87D3-FD47-480A-B2AE-D458E33782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4A10B0-414A-49E2-A646-CA6EFA78C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BDED99-AF1A-4849-86DA-99BB9AFA39D9}"/>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6" name="Footer Placeholder 5">
            <a:extLst>
              <a:ext uri="{FF2B5EF4-FFF2-40B4-BE49-F238E27FC236}">
                <a16:creationId xmlns:a16="http://schemas.microsoft.com/office/drawing/2014/main" id="{A1ABC1AF-630F-4250-BCAD-29B484D9C2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5F2C12-5C6A-4C33-9FB7-D89472E447D3}"/>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973347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B53EB-0DBC-42B6-BDF0-6CE33AA7F5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F2A6A5-E1EF-49B0-8D32-5366AD451C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C52B3F-7C5C-4FE2-96B2-A1EF02584D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1279E5-CEDB-4C98-AD6B-CF2566B7F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8DFBA9-9955-486A-8A72-4DB04C5968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5341D3-ECCA-4AD7-A871-89EDFE2FAED4}"/>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8" name="Footer Placeholder 7">
            <a:extLst>
              <a:ext uri="{FF2B5EF4-FFF2-40B4-BE49-F238E27FC236}">
                <a16:creationId xmlns:a16="http://schemas.microsoft.com/office/drawing/2014/main" id="{BD61DE3C-9153-410C-A002-64493C2083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8868C6-3639-4411-93E0-7FFC28039080}"/>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28385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4680-B4F7-478A-A86C-93F1C4A3E5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DBB454-1A34-4362-88C0-A7F41A36C028}"/>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4" name="Footer Placeholder 3">
            <a:extLst>
              <a:ext uri="{FF2B5EF4-FFF2-40B4-BE49-F238E27FC236}">
                <a16:creationId xmlns:a16="http://schemas.microsoft.com/office/drawing/2014/main" id="{972DEB91-A084-4F06-8821-41F35C5BD7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EB6DCD-0B76-4E53-9E60-365387FD173E}"/>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033766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0667-2A3C-4DF1-B183-54F1E9997315}"/>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3" name="Footer Placeholder 2">
            <a:extLst>
              <a:ext uri="{FF2B5EF4-FFF2-40B4-BE49-F238E27FC236}">
                <a16:creationId xmlns:a16="http://schemas.microsoft.com/office/drawing/2014/main" id="{6749A783-B872-488E-9546-48B1462D3D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49EAF0-C42A-4AAE-A194-39C59CDB41B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382681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862BD-3F42-4A3B-95C8-723F0F2D8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3E7D98-7223-475C-A5C6-1C3270ABA5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277ED6-D198-4214-A429-01B0FC18F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8FF25E-B7F7-4BAB-8E08-97695B1297AE}"/>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6" name="Footer Placeholder 5">
            <a:extLst>
              <a:ext uri="{FF2B5EF4-FFF2-40B4-BE49-F238E27FC236}">
                <a16:creationId xmlns:a16="http://schemas.microsoft.com/office/drawing/2014/main" id="{2FEE9BE0-7AD8-4CF0-B557-A5E70A76E4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51E67F-E487-4BA8-BC8C-649E08C935E7}"/>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932198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0E98-FD13-4511-A6EC-4AF24A021F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338EC5-8E23-4AAD-8A37-3E626223F5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9DECE3-94B9-43A4-ACB3-0EA3476869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7072C-E15A-4A62-A507-6BB7E46B2C5C}"/>
              </a:ext>
            </a:extLst>
          </p:cNvPr>
          <p:cNvSpPr>
            <a:spLocks noGrp="1"/>
          </p:cNvSpPr>
          <p:nvPr>
            <p:ph type="dt" sz="half" idx="10"/>
          </p:nvPr>
        </p:nvSpPr>
        <p:spPr/>
        <p:txBody>
          <a:bodyPr/>
          <a:lstStyle/>
          <a:p>
            <a:fld id="{50218784-7E77-4CCC-A537-1CB092FCFE1C}" type="datetimeFigureOut">
              <a:rPr lang="en-US" smtClean="0"/>
              <a:t>6/2/2020</a:t>
            </a:fld>
            <a:endParaRPr lang="en-US"/>
          </a:p>
        </p:txBody>
      </p:sp>
      <p:sp>
        <p:nvSpPr>
          <p:cNvPr id="6" name="Footer Placeholder 5">
            <a:extLst>
              <a:ext uri="{FF2B5EF4-FFF2-40B4-BE49-F238E27FC236}">
                <a16:creationId xmlns:a16="http://schemas.microsoft.com/office/drawing/2014/main" id="{53194631-E80C-4962-AEEB-84D16172E7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36F1A-7ABD-4C7D-A3BA-2F14D1923E1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19282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5FA2EF-7EAB-4C79-A076-97F81E2FE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2D186A-F390-42DD-A7FA-646413EBBB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09296-13BA-4113-8F61-01F9A9E234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218784-7E77-4CCC-A537-1CB092FCFE1C}" type="datetimeFigureOut">
              <a:rPr lang="en-US" smtClean="0"/>
              <a:t>6/2/2020</a:t>
            </a:fld>
            <a:endParaRPr lang="en-US"/>
          </a:p>
        </p:txBody>
      </p:sp>
      <p:sp>
        <p:nvSpPr>
          <p:cNvPr id="5" name="Footer Placeholder 4">
            <a:extLst>
              <a:ext uri="{FF2B5EF4-FFF2-40B4-BE49-F238E27FC236}">
                <a16:creationId xmlns:a16="http://schemas.microsoft.com/office/drawing/2014/main" id="{BD144524-BDAB-4511-B059-5947720A4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EDD371-0A1D-4E2F-8200-B9D56AB3AA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A1D32-B886-4F52-82B7-86BF9032128B}" type="slidenum">
              <a:rPr lang="en-US" smtClean="0"/>
              <a:t>‹#›</a:t>
            </a:fld>
            <a:endParaRPr lang="en-US"/>
          </a:p>
        </p:txBody>
      </p:sp>
    </p:spTree>
    <p:extLst>
      <p:ext uri="{BB962C8B-B14F-4D97-AF65-F5344CB8AC3E}">
        <p14:creationId xmlns:p14="http://schemas.microsoft.com/office/powerpoint/2010/main" val="1187847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43099-E3AD-4554-A46E-D97B4F2C01C3}"/>
              </a:ext>
            </a:extLst>
          </p:cNvPr>
          <p:cNvSpPr>
            <a:spLocks noGrp="1"/>
          </p:cNvSpPr>
          <p:nvPr>
            <p:ph type="ctrTitle"/>
          </p:nvPr>
        </p:nvSpPr>
        <p:spPr/>
        <p:txBody>
          <a:bodyPr/>
          <a:lstStyle/>
          <a:p>
            <a:r>
              <a:rPr lang="en-GB" dirty="0">
                <a:solidFill>
                  <a:schemeClr val="bg1"/>
                </a:solidFill>
              </a:rPr>
              <a:t>Y10 Transactional Writing</a:t>
            </a:r>
            <a:endParaRPr lang="en-US" dirty="0">
              <a:solidFill>
                <a:schemeClr val="bg1"/>
              </a:solidFill>
            </a:endParaRPr>
          </a:p>
        </p:txBody>
      </p:sp>
      <p:sp>
        <p:nvSpPr>
          <p:cNvPr id="3" name="Subtitle 2">
            <a:extLst>
              <a:ext uri="{FF2B5EF4-FFF2-40B4-BE49-F238E27FC236}">
                <a16:creationId xmlns:a16="http://schemas.microsoft.com/office/drawing/2014/main" id="{F68A2630-E45C-4440-9844-8D4979A61102}"/>
              </a:ext>
            </a:extLst>
          </p:cNvPr>
          <p:cNvSpPr>
            <a:spLocks noGrp="1"/>
          </p:cNvSpPr>
          <p:nvPr>
            <p:ph type="subTitle" idx="1"/>
          </p:nvPr>
        </p:nvSpPr>
        <p:spPr/>
        <p:txBody>
          <a:bodyPr/>
          <a:lstStyle/>
          <a:p>
            <a:r>
              <a:rPr lang="en-GB" dirty="0">
                <a:solidFill>
                  <a:schemeClr val="bg1"/>
                </a:solidFill>
              </a:rPr>
              <a:t>LO: to apply the features of advisory writing to a magazine article.</a:t>
            </a:r>
            <a:endParaRPr lang="en-US" dirty="0">
              <a:solidFill>
                <a:schemeClr val="bg1"/>
              </a:solidFill>
            </a:endParaRPr>
          </a:p>
        </p:txBody>
      </p:sp>
    </p:spTree>
    <p:extLst>
      <p:ext uri="{BB962C8B-B14F-4D97-AF65-F5344CB8AC3E}">
        <p14:creationId xmlns:p14="http://schemas.microsoft.com/office/powerpoint/2010/main" val="76352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1524000" y="0"/>
            <a:ext cx="9144000" cy="40005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000" b="1" dirty="0">
                <a:effectLst>
                  <a:outerShdw blurRad="38100" dist="38100" dir="2700000" algn="tl">
                    <a:srgbClr val="000000">
                      <a:alpha val="43137"/>
                    </a:srgbClr>
                  </a:outerShdw>
                </a:effectLst>
              </a:rPr>
              <a:t>DROPS – A useful acronym to remind you of  what to include in the writing section…</a:t>
            </a:r>
          </a:p>
        </p:txBody>
      </p:sp>
      <p:sp>
        <p:nvSpPr>
          <p:cNvPr id="6148"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graphicFrame>
        <p:nvGraphicFramePr>
          <p:cNvPr id="19" name="Table 18"/>
          <p:cNvGraphicFramePr>
            <a:graphicFrameLocks noGrp="1"/>
          </p:cNvGraphicFramePr>
          <p:nvPr/>
        </p:nvGraphicFramePr>
        <p:xfrm>
          <a:off x="2063750" y="549275"/>
          <a:ext cx="8064896" cy="5958014"/>
        </p:xfrm>
        <a:graphic>
          <a:graphicData uri="http://schemas.openxmlformats.org/drawingml/2006/table">
            <a:tbl>
              <a:tblPr firstRow="1" bandRow="1">
                <a:tableStyleId>{16D9F66E-5EB9-4882-86FB-DCBF35E3C3E4}</a:tableStyleId>
              </a:tblPr>
              <a:tblGrid>
                <a:gridCol w="1368152">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gridCol w="3312368">
                  <a:extLst>
                    <a:ext uri="{9D8B030D-6E8A-4147-A177-3AD203B41FA5}">
                      <a16:colId xmlns:a16="http://schemas.microsoft.com/office/drawing/2014/main" val="20002"/>
                    </a:ext>
                  </a:extLst>
                </a:gridCol>
              </a:tblGrid>
              <a:tr h="1388380">
                <a:tc>
                  <a:txBody>
                    <a:bodyPr/>
                    <a:lstStyle/>
                    <a:p>
                      <a:r>
                        <a:rPr lang="en-GB" sz="6000" b="1" dirty="0">
                          <a:effectLst>
                            <a:outerShdw blurRad="38100" dist="38100" dir="2700000" algn="tl">
                              <a:srgbClr val="000000">
                                <a:alpha val="43137"/>
                              </a:srgbClr>
                            </a:outerShdw>
                          </a:effectLst>
                        </a:rPr>
                        <a:t>D</a:t>
                      </a:r>
                      <a:endParaRPr lang="en-GB" sz="6000" b="1" i="1" dirty="0">
                        <a:effectLst>
                          <a:outerShdw blurRad="38100" dist="38100" dir="2700000" algn="tl">
                            <a:srgbClr val="000000">
                              <a:alpha val="43137"/>
                            </a:srgbClr>
                          </a:outerShdw>
                        </a:effectLst>
                      </a:endParaRPr>
                    </a:p>
                  </a:txBody>
                  <a:tcPr/>
                </a:tc>
                <a:tc>
                  <a:txBody>
                    <a:bodyPr/>
                    <a:lstStyle/>
                    <a:p>
                      <a:r>
                        <a:rPr lang="en-GB" sz="2800" b="1" i="1" dirty="0"/>
                        <a:t>Devices</a:t>
                      </a:r>
                    </a:p>
                    <a:p>
                      <a:endParaRPr lang="en-GB" sz="2800" b="1" i="1" baseline="0" dirty="0"/>
                    </a:p>
                    <a:p>
                      <a:endParaRPr lang="en-GB" sz="2800" b="1" i="1" dirty="0"/>
                    </a:p>
                  </a:txBody>
                  <a:tcPr/>
                </a:tc>
                <a:tc>
                  <a:txBody>
                    <a:bodyPr/>
                    <a:lstStyle/>
                    <a:p>
                      <a:pPr algn="ctr"/>
                      <a:r>
                        <a:rPr lang="en-GB" sz="2000" b="1" dirty="0">
                          <a:effectLst>
                            <a:outerShdw blurRad="38100" dist="38100" dir="2700000" algn="tl">
                              <a:srgbClr val="000000">
                                <a:alpha val="43137"/>
                              </a:srgbClr>
                            </a:outerShdw>
                          </a:effectLst>
                        </a:rPr>
                        <a:t>E.g.</a:t>
                      </a:r>
                      <a:r>
                        <a:rPr lang="en-GB" sz="2000" b="1" baseline="0" dirty="0">
                          <a:effectLst>
                            <a:outerShdw blurRad="38100" dist="38100" dir="2700000" algn="tl">
                              <a:srgbClr val="000000">
                                <a:alpha val="43137"/>
                              </a:srgbClr>
                            </a:outerShdw>
                          </a:effectLst>
                        </a:rPr>
                        <a:t> rhetorical questions, humour, alliteration, repetition, facts and statistics, lists…</a:t>
                      </a:r>
                      <a:endParaRPr lang="en-GB" sz="20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0"/>
                  </a:ext>
                </a:extLst>
              </a:tr>
              <a:tr h="1097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dirty="0">
                          <a:effectLst>
                            <a:outerShdw blurRad="38100" dist="38100" dir="2700000" algn="tl">
                              <a:srgbClr val="000000">
                                <a:alpha val="43137"/>
                              </a:srgbClr>
                            </a:outerShdw>
                          </a:effectLst>
                        </a:rPr>
                        <a:t>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dirty="0"/>
                        <a:t>Range</a:t>
                      </a:r>
                      <a:r>
                        <a:rPr lang="en-GB" sz="2800" b="1" i="1" baseline="0" dirty="0"/>
                        <a:t> of punctuation</a:t>
                      </a:r>
                      <a:endParaRPr lang="en-GB" sz="2800" b="1" i="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4400" b="1" dirty="0"/>
                        <a:t>! ; : … - () . , ? </a:t>
                      </a:r>
                    </a:p>
                    <a:p>
                      <a:pPr algn="ctr"/>
                      <a:endParaRPr lang="en-GB" sz="16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1"/>
                  </a:ext>
                </a:extLst>
              </a:tr>
              <a:tr h="11107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kern="1200" dirty="0">
                          <a:effectLst>
                            <a:outerShdw blurRad="38100" dist="38100" dir="2700000" algn="tl">
                              <a:srgbClr val="000000">
                                <a:alpha val="43137"/>
                              </a:srgbClr>
                            </a:outerShdw>
                          </a:effectLst>
                        </a:rPr>
                        <a:t>O</a:t>
                      </a:r>
                      <a:endParaRPr lang="en-GB" sz="6000" b="1" i="1" kern="1200" dirty="0">
                        <a:solidFill>
                          <a:schemeClr val="dk1"/>
                        </a:solidFill>
                        <a:effectLst>
                          <a:outerShdw blurRad="38100" dist="38100" dir="2700000" algn="tl">
                            <a:srgbClr val="000000">
                              <a:alpha val="43137"/>
                            </a:srgbClr>
                          </a:outerShdw>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kern="1200" dirty="0">
                          <a:solidFill>
                            <a:schemeClr val="dk1"/>
                          </a:solidFill>
                          <a:latin typeface="+mn-lt"/>
                          <a:ea typeface="+mn-ea"/>
                          <a:cs typeface="+mn-cs"/>
                        </a:rPr>
                        <a:t>Openings / Closings</a:t>
                      </a:r>
                    </a:p>
                  </a:txBody>
                  <a:tcPr/>
                </a:tc>
                <a:tc>
                  <a:txBody>
                    <a:bodyPr/>
                    <a:lstStyle/>
                    <a:p>
                      <a:pPr algn="ctr"/>
                      <a:r>
                        <a:rPr lang="en-GB" sz="2000" b="1" dirty="0">
                          <a:effectLst>
                            <a:outerShdw blurRad="38100" dist="38100" dir="2700000" algn="tl">
                              <a:srgbClr val="000000">
                                <a:alpha val="43137"/>
                              </a:srgbClr>
                            </a:outerShdw>
                          </a:effectLst>
                        </a:rPr>
                        <a:t>‘Grab’ or ‘hook’ your reader;</a:t>
                      </a:r>
                      <a:r>
                        <a:rPr lang="en-GB" sz="2000" b="1" baseline="0" dirty="0">
                          <a:effectLst>
                            <a:outerShdw blurRad="38100" dist="38100" dir="2700000" algn="tl">
                              <a:srgbClr val="000000">
                                <a:alpha val="43137"/>
                              </a:srgbClr>
                            </a:outerShdw>
                          </a:effectLst>
                        </a:rPr>
                        <a:t> leave a lasting impression on them</a:t>
                      </a:r>
                      <a:r>
                        <a:rPr lang="en-GB" sz="2000" b="1" dirty="0">
                          <a:effectLst>
                            <a:outerShdw blurRad="38100" dist="38100" dir="2700000" algn="tl">
                              <a:srgbClr val="000000">
                                <a:alpha val="43137"/>
                              </a:srgbClr>
                            </a:outerShdw>
                          </a:effectLst>
                        </a:rPr>
                        <a:t>…</a:t>
                      </a:r>
                    </a:p>
                  </a:txBody>
                  <a:tcPr/>
                </a:tc>
                <a:extLst>
                  <a:ext uri="{0D108BD9-81ED-4DB2-BD59-A6C34878D82A}">
                    <a16:rowId xmlns:a16="http://schemas.microsoft.com/office/drawing/2014/main" val="10002"/>
                  </a:ext>
                </a:extLst>
              </a:tr>
              <a:tr h="11808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dirty="0">
                          <a:effectLst>
                            <a:outerShdw blurRad="38100" dist="38100" dir="2700000" algn="tl">
                              <a:srgbClr val="000000">
                                <a:alpha val="43137"/>
                              </a:srgbClr>
                            </a:outerShdw>
                          </a:effectLst>
                        </a:rPr>
                        <a:t>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dirty="0"/>
                        <a:t>Passion /</a:t>
                      </a:r>
                      <a:r>
                        <a:rPr lang="en-GB" sz="2800" b="1" i="1" baseline="0" dirty="0"/>
                        <a:t> Voice</a:t>
                      </a:r>
                      <a:endParaRPr lang="en-GB" sz="2800" b="1" i="1" dirty="0"/>
                    </a:p>
                  </a:txBody>
                  <a:tcPr/>
                </a:tc>
                <a:tc>
                  <a:txBody>
                    <a:bodyPr/>
                    <a:lstStyle/>
                    <a:p>
                      <a:pPr algn="ctr"/>
                      <a:r>
                        <a:rPr lang="en-GB" sz="2000" b="1" dirty="0">
                          <a:effectLst>
                            <a:outerShdw blurRad="38100" dist="38100" dir="2700000" algn="tl">
                              <a:srgbClr val="000000">
                                <a:alpha val="43137"/>
                              </a:srgbClr>
                            </a:outerShdw>
                          </a:effectLst>
                        </a:rPr>
                        <a:t>Anger, enthusiasm, sympathy, knowledge, opinion…</a:t>
                      </a:r>
                    </a:p>
                  </a:txBody>
                  <a:tcPr/>
                </a:tc>
                <a:extLst>
                  <a:ext uri="{0D108BD9-81ED-4DB2-BD59-A6C34878D82A}">
                    <a16:rowId xmlns:a16="http://schemas.microsoft.com/office/drawing/2014/main" val="10003"/>
                  </a:ext>
                </a:extLst>
              </a:tr>
              <a:tr h="1180859">
                <a:tc>
                  <a:txBody>
                    <a:bodyPr/>
                    <a:lstStyle/>
                    <a:p>
                      <a:r>
                        <a:rPr lang="en-GB" sz="6000" b="1" dirty="0">
                          <a:effectLst>
                            <a:outerShdw blurRad="38100" dist="38100" dir="2700000" algn="tl">
                              <a:srgbClr val="000000">
                                <a:alpha val="43137"/>
                              </a:srgbClr>
                            </a:outerShdw>
                          </a:effectLst>
                        </a:rPr>
                        <a:t>S</a:t>
                      </a:r>
                    </a:p>
                  </a:txBody>
                  <a:tcPr/>
                </a:tc>
                <a:tc>
                  <a:txBody>
                    <a:bodyPr/>
                    <a:lstStyle/>
                    <a:p>
                      <a:r>
                        <a:rPr lang="en-GB" sz="2800" b="1" i="1" dirty="0"/>
                        <a:t>Short</a:t>
                      </a:r>
                      <a:r>
                        <a:rPr lang="en-GB" sz="2800" b="1" i="1" baseline="0" dirty="0"/>
                        <a:t> sentences / paragraphs</a:t>
                      </a:r>
                      <a:endParaRPr lang="en-GB" sz="2800" b="1" i="1" dirty="0"/>
                    </a:p>
                  </a:txBody>
                  <a:tcPr/>
                </a:tc>
                <a:tc>
                  <a:txBody>
                    <a:bodyPr/>
                    <a:lstStyle/>
                    <a:p>
                      <a:pPr algn="ctr"/>
                      <a:r>
                        <a:rPr lang="en-GB" sz="2000" b="1" dirty="0">
                          <a:effectLst>
                            <a:outerShdw blurRad="38100" dist="38100" dir="2700000" algn="tl">
                              <a:srgbClr val="000000">
                                <a:alpha val="43137"/>
                              </a:srgbClr>
                            </a:outerShdw>
                          </a:effectLst>
                        </a:rPr>
                        <a:t>Give</a:t>
                      </a:r>
                      <a:r>
                        <a:rPr lang="en-GB" sz="2000" b="1" baseline="0" dirty="0">
                          <a:effectLst>
                            <a:outerShdw blurRad="38100" dist="38100" dir="2700000" algn="tl">
                              <a:srgbClr val="000000">
                                <a:alpha val="43137"/>
                              </a:srgbClr>
                            </a:outerShdw>
                          </a:effectLst>
                        </a:rPr>
                        <a:t> shape and variation to your writing… </a:t>
                      </a:r>
                      <a:endParaRPr lang="en-GB" sz="20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4"/>
                  </a:ext>
                </a:extLst>
              </a:tr>
            </a:tbl>
          </a:graphicData>
        </a:graphic>
      </p:graphicFrame>
      <p:pic>
        <p:nvPicPr>
          <p:cNvPr id="6175" name="Picture 5" descr="MC900432584[1]"/>
          <p:cNvPicPr>
            <a:picLocks noChangeAspect="1" noChangeArrowheads="1"/>
          </p:cNvPicPr>
          <p:nvPr/>
        </p:nvPicPr>
        <p:blipFill>
          <a:blip r:embed="rId3" cstate="print"/>
          <a:srcRect/>
          <a:stretch>
            <a:fillRect/>
          </a:stretch>
        </p:blipFill>
        <p:spPr bwMode="auto">
          <a:xfrm rot="-660000">
            <a:off x="9326563" y="5435600"/>
            <a:ext cx="1555750" cy="15557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7171"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6" name="TextBox 5"/>
          <p:cNvSpPr txBox="1"/>
          <p:nvPr/>
        </p:nvSpPr>
        <p:spPr>
          <a:xfrm>
            <a:off x="1919536" y="620688"/>
            <a:ext cx="8352928" cy="5616624"/>
          </a:xfrm>
          <a:prstGeom prst="rect">
            <a:avLst/>
          </a:prstGeom>
          <a:noFill/>
        </p:spPr>
        <p:txBody>
          <a:bodyPr numCol="2">
            <a:spAutoFit/>
          </a:bodyPr>
          <a:lstStyle/>
          <a:p>
            <a:pPr marL="448056" indent="-384048">
              <a:buFont typeface="Arial" pitchFamily="34" charset="0"/>
              <a:buChar char="•"/>
              <a:defRPr/>
            </a:pPr>
            <a:r>
              <a:rPr lang="en-GB" sz="2400" dirty="0">
                <a:effectLst>
                  <a:outerShdw blurRad="38100" dist="38100" dir="2700000" algn="tl">
                    <a:srgbClr val="000000">
                      <a:alpha val="43137"/>
                    </a:srgbClr>
                  </a:outerShdw>
                </a:effectLst>
              </a:rPr>
              <a:t>1st, 2nd or 3rd person (narrative viewpoint)</a:t>
            </a:r>
          </a:p>
          <a:p>
            <a:pPr marL="448056" indent="-384048">
              <a:buFont typeface="Arial" pitchFamily="34" charset="0"/>
              <a:buChar char="•"/>
              <a:defRPr/>
            </a:pPr>
            <a:r>
              <a:rPr lang="en-GB" sz="2400" dirty="0">
                <a:effectLst>
                  <a:outerShdw blurRad="38100" dist="38100" dir="2700000" algn="tl">
                    <a:srgbClr val="000000">
                      <a:alpha val="43137"/>
                    </a:srgbClr>
                  </a:outerShdw>
                </a:effectLst>
              </a:rPr>
              <a:t>Directly addressing the reader</a:t>
            </a:r>
          </a:p>
          <a:p>
            <a:pPr marL="448056" indent="-384048">
              <a:buFont typeface="Arial" pitchFamily="34" charset="0"/>
              <a:buChar char="•"/>
              <a:defRPr/>
            </a:pPr>
            <a:r>
              <a:rPr lang="en-GB" sz="2400" dirty="0">
                <a:effectLst>
                  <a:outerShdw blurRad="38100" dist="38100" dir="2700000" algn="tl">
                    <a:srgbClr val="000000">
                      <a:alpha val="43137"/>
                    </a:srgbClr>
                  </a:outerShdw>
                </a:effectLst>
              </a:rPr>
              <a:t>Imperatives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Rhetorical questions </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Register - Formal/Informal language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Diction - Simple/Complex vocabulary</a:t>
            </a:r>
          </a:p>
          <a:p>
            <a:pPr marL="448056" indent="-384048">
              <a:buFont typeface="Arial" pitchFamily="34" charset="0"/>
              <a:buChar char="•"/>
              <a:defRPr/>
            </a:pPr>
            <a:r>
              <a:rPr lang="en-GB" sz="2400" dirty="0">
                <a:effectLst>
                  <a:outerShdw blurRad="38100" dist="38100" dir="2700000" algn="tl">
                    <a:srgbClr val="000000">
                      <a:alpha val="43137"/>
                    </a:srgbClr>
                  </a:outerShdw>
                </a:effectLst>
              </a:rPr>
              <a:t>Figurative Language &amp; Imagery: Similes/Metaphor/</a:t>
            </a:r>
          </a:p>
          <a:p>
            <a:pPr marL="448056" indent="-384048">
              <a:defRPr/>
            </a:pPr>
            <a:r>
              <a:rPr lang="en-GB" sz="2400" dirty="0">
                <a:effectLst>
                  <a:outerShdw blurRad="38100" dist="38100" dir="2700000" algn="tl">
                    <a:srgbClr val="000000">
                      <a:alpha val="43137"/>
                    </a:srgbClr>
                  </a:outerShdw>
                </a:effectLst>
              </a:rPr>
              <a:t>	Personification etc.</a:t>
            </a:r>
          </a:p>
          <a:p>
            <a:pPr marL="448056" indent="-384048">
              <a:buFont typeface="Arial" pitchFamily="34" charset="0"/>
              <a:buChar char="•"/>
              <a:defRPr/>
            </a:pPr>
            <a:r>
              <a:rPr lang="en-GB" sz="2400" dirty="0">
                <a:effectLst>
                  <a:outerShdw blurRad="38100" dist="38100" dir="2700000" algn="tl">
                    <a:srgbClr val="000000">
                      <a:alpha val="43137"/>
                    </a:srgbClr>
                  </a:outerShdw>
                </a:effectLst>
              </a:rPr>
              <a:t>Word play &amp; puns</a:t>
            </a:r>
          </a:p>
          <a:p>
            <a:pPr marL="448056" indent="-384048">
              <a:defRPr/>
            </a:pPr>
            <a:endParaRPr lang="en-GB" sz="2400" dirty="0">
              <a:effectLst>
                <a:outerShdw blurRad="38100" dist="38100" dir="2700000" algn="tl">
                  <a:srgbClr val="000000">
                    <a:alpha val="43137"/>
                  </a:srgbClr>
                </a:outerShdw>
              </a:effectLst>
            </a:endParaRPr>
          </a:p>
          <a:p>
            <a:pPr marL="448056" indent="-384048">
              <a:buFont typeface="Arial" pitchFamily="34" charset="0"/>
              <a:buChar char="•"/>
              <a:defRPr/>
            </a:pPr>
            <a:r>
              <a:rPr lang="en-GB" sz="2400" dirty="0">
                <a:effectLst>
                  <a:outerShdw blurRad="38100" dist="38100" dir="2700000" algn="tl">
                    <a:srgbClr val="000000">
                      <a:alpha val="43137"/>
                    </a:srgbClr>
                  </a:outerShdw>
                </a:effectLst>
              </a:rPr>
              <a:t>Alliteration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Rhyme &amp; Rhythm</a:t>
            </a:r>
          </a:p>
          <a:p>
            <a:pPr marL="448056" indent="-384048">
              <a:buFont typeface="Arial" pitchFamily="34" charset="0"/>
              <a:buChar char="•"/>
              <a:defRPr/>
            </a:pPr>
            <a:r>
              <a:rPr lang="en-GB" sz="2400" dirty="0">
                <a:effectLst>
                  <a:outerShdw blurRad="38100" dist="38100" dir="2700000" algn="tl">
                    <a:srgbClr val="000000">
                      <a:alpha val="43137"/>
                    </a:srgbClr>
                  </a:outerShdw>
                </a:effectLst>
              </a:rPr>
              <a:t>Anecdote &amp; Allusion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Slogan &amp; Catchphrase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Statistics &amp; Facts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Exaggeration &amp; Hyperbole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Repetition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Humour</a:t>
            </a:r>
          </a:p>
          <a:p>
            <a:pPr marL="448056" indent="-384048">
              <a:buFont typeface="Arial" pitchFamily="34" charset="0"/>
              <a:buChar char="•"/>
              <a:defRPr/>
            </a:pPr>
            <a:r>
              <a:rPr lang="en-GB" sz="2400" dirty="0">
                <a:effectLst>
                  <a:outerShdw blurRad="38100" dist="38100" dir="2700000" algn="tl">
                    <a:srgbClr val="000000">
                      <a:alpha val="43137"/>
                    </a:srgbClr>
                  </a:outerShdw>
                </a:effectLst>
              </a:rPr>
              <a:t>Lists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Emotive language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Punctuation type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Expert advice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Short sentences </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Superlatives</a:t>
            </a:r>
          </a:p>
        </p:txBody>
      </p:sp>
      <p:pic>
        <p:nvPicPr>
          <p:cNvPr id="5127" name="Picture 7" descr="http://sparkleandglitter.co.uk/wp-content/uploads/2009/04/324199938_9ecebe820f.jpg"/>
          <p:cNvPicPr>
            <a:picLocks noChangeAspect="1" noChangeArrowheads="1"/>
          </p:cNvPicPr>
          <p:nvPr/>
        </p:nvPicPr>
        <p:blipFill>
          <a:blip r:embed="rId3" cstate="print"/>
          <a:srcRect t="43478"/>
          <a:stretch>
            <a:fillRect/>
          </a:stretch>
        </p:blipFill>
        <p:spPr bwMode="auto">
          <a:xfrm>
            <a:off x="8285164" y="5861050"/>
            <a:ext cx="2382837" cy="996950"/>
          </a:xfrm>
          <a:prstGeom prst="rect">
            <a:avLst/>
          </a:prstGeom>
        </p:spPr>
        <p:style>
          <a:lnRef idx="2">
            <a:schemeClr val="accent6"/>
          </a:lnRef>
          <a:fillRef idx="1">
            <a:schemeClr val="lt1"/>
          </a:fillRef>
          <a:effectRef idx="0">
            <a:schemeClr val="accent6"/>
          </a:effectRef>
          <a:fontRef idx="minor">
            <a:schemeClr val="dk1"/>
          </a:fontRef>
        </p:style>
      </p:pic>
      <p:sp>
        <p:nvSpPr>
          <p:cNvPr id="8" name="TextBox 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D</a:t>
            </a:r>
            <a:endParaRPr lang="en-GB" sz="6000" b="1" i="1" dirty="0">
              <a:effectLst>
                <a:outerShdw blurRad="38100" dist="38100" dir="2700000" algn="tl">
                  <a:srgbClr val="000000">
                    <a:alpha val="43137"/>
                  </a:srgbClr>
                </a:outerShdw>
              </a:effectLst>
            </a:endParaRPr>
          </a:p>
        </p:txBody>
      </p:sp>
      <p:sp>
        <p:nvSpPr>
          <p:cNvPr id="9" name="TextBox 8"/>
          <p:cNvSpPr txBox="1"/>
          <p:nvPr/>
        </p:nvSpPr>
        <p:spPr>
          <a:xfrm>
            <a:off x="1524000" y="1"/>
            <a:ext cx="1512888"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Devices…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8195"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8" name="TextBox 7"/>
          <p:cNvSpPr txBox="1"/>
          <p:nvPr/>
        </p:nvSpPr>
        <p:spPr>
          <a:xfrm>
            <a:off x="1524000" y="1"/>
            <a:ext cx="4572000"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Range of punctuation: Match up…</a:t>
            </a:r>
          </a:p>
        </p:txBody>
      </p:sp>
      <p:graphicFrame>
        <p:nvGraphicFramePr>
          <p:cNvPr id="9" name="Content Placeholder 3"/>
          <p:cNvGraphicFramePr>
            <a:graphicFrameLocks/>
          </p:cNvGraphicFramePr>
          <p:nvPr/>
        </p:nvGraphicFramePr>
        <p:xfrm>
          <a:off x="2135188" y="549275"/>
          <a:ext cx="8003232" cy="6033312"/>
        </p:xfrm>
        <a:graphic>
          <a:graphicData uri="http://schemas.openxmlformats.org/drawingml/2006/table">
            <a:tbl>
              <a:tblPr firstRow="1" bandRow="1">
                <a:tableStyleId>{16D9F66E-5EB9-4882-86FB-DCBF35E3C3E4}</a:tableStyleId>
              </a:tblPr>
              <a:tblGrid>
                <a:gridCol w="4001616">
                  <a:extLst>
                    <a:ext uri="{9D8B030D-6E8A-4147-A177-3AD203B41FA5}">
                      <a16:colId xmlns:a16="http://schemas.microsoft.com/office/drawing/2014/main" val="20000"/>
                    </a:ext>
                  </a:extLst>
                </a:gridCol>
                <a:gridCol w="4001616">
                  <a:extLst>
                    <a:ext uri="{9D8B030D-6E8A-4147-A177-3AD203B41FA5}">
                      <a16:colId xmlns:a16="http://schemas.microsoft.com/office/drawing/2014/main" val="20001"/>
                    </a:ext>
                  </a:extLst>
                </a:gridCol>
              </a:tblGrid>
              <a:tr h="369084">
                <a:tc>
                  <a:txBody>
                    <a:bodyPr/>
                    <a:lstStyle/>
                    <a:p>
                      <a:pPr algn="ctr"/>
                      <a:r>
                        <a:rPr lang="en-GB" dirty="0"/>
                        <a:t>Punctuation mark</a:t>
                      </a:r>
                    </a:p>
                  </a:txBody>
                  <a:tcPr/>
                </a:tc>
                <a:tc>
                  <a:txBody>
                    <a:bodyPr/>
                    <a:lstStyle/>
                    <a:p>
                      <a:pPr algn="ctr"/>
                      <a:r>
                        <a:rPr lang="en-GB" dirty="0"/>
                        <a:t>Function</a:t>
                      </a:r>
                    </a:p>
                  </a:txBody>
                  <a:tcPr/>
                </a:tc>
                <a:extLst>
                  <a:ext uri="{0D108BD9-81ED-4DB2-BD59-A6C34878D82A}">
                    <a16:rowId xmlns:a16="http://schemas.microsoft.com/office/drawing/2014/main" val="10000"/>
                  </a:ext>
                </a:extLst>
              </a:tr>
              <a:tr h="992983">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 to indicate that what follows it is an explanation or elaboration of what precedes it</a:t>
                      </a:r>
                    </a:p>
                    <a:p>
                      <a:pPr>
                        <a:buFontTx/>
                        <a:buNone/>
                      </a:pPr>
                      <a:endParaRPr lang="en-GB" sz="1600" b="1" dirty="0">
                        <a:solidFill>
                          <a:schemeClr val="tx1"/>
                        </a:solidFill>
                      </a:endParaRPr>
                    </a:p>
                  </a:txBody>
                  <a:tcPr/>
                </a:tc>
                <a:extLst>
                  <a:ext uri="{0D108BD9-81ED-4DB2-BD59-A6C34878D82A}">
                    <a16:rowId xmlns:a16="http://schemas.microsoft.com/office/drawing/2014/main" val="10001"/>
                  </a:ext>
                </a:extLst>
              </a:tr>
              <a:tr h="766015">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a:t>
                      </a:r>
                      <a:r>
                        <a:rPr lang="en-GB" sz="1600" b="1" baseline="0" dirty="0"/>
                        <a:t> t</a:t>
                      </a:r>
                      <a:r>
                        <a:rPr lang="en-GB" sz="1600" b="1" dirty="0"/>
                        <a:t>o add extra information without distracting too much from the main idea </a:t>
                      </a:r>
                    </a:p>
                    <a:p>
                      <a:endParaRPr lang="en-GB" sz="1600" b="1" dirty="0">
                        <a:solidFill>
                          <a:schemeClr val="tx1"/>
                        </a:solidFill>
                      </a:endParaRPr>
                    </a:p>
                  </a:txBody>
                  <a:tcPr/>
                </a:tc>
                <a:extLst>
                  <a:ext uri="{0D108BD9-81ED-4DB2-BD59-A6C34878D82A}">
                    <a16:rowId xmlns:a16="http://schemas.microsoft.com/office/drawing/2014/main" val="10002"/>
                  </a:ext>
                </a:extLst>
              </a:tr>
              <a:tr h="992983">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 to join two complete sentences into a single written sentence when there is no connecting word which would require a comma, such as and or but</a:t>
                      </a:r>
                      <a:endParaRPr lang="en-GB" sz="1600" b="1" dirty="0">
                        <a:solidFill>
                          <a:schemeClr val="tx1"/>
                        </a:solidFill>
                      </a:endParaRPr>
                    </a:p>
                  </a:txBody>
                  <a:tcPr/>
                </a:tc>
                <a:extLst>
                  <a:ext uri="{0D108BD9-81ED-4DB2-BD59-A6C34878D82A}">
                    <a16:rowId xmlns:a16="http://schemas.microsoft.com/office/drawing/2014/main" val="10003"/>
                  </a:ext>
                </a:extLst>
              </a:tr>
              <a:tr h="766015">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a:buFontTx/>
                        <a:buNone/>
                      </a:pPr>
                      <a:r>
                        <a:rPr lang="en-GB" sz="1600" b="1" dirty="0"/>
                        <a:t>used to separate</a:t>
                      </a:r>
                      <a:r>
                        <a:rPr lang="en-GB" sz="1600" b="1" baseline="0" dirty="0"/>
                        <a:t> items in a list, or in compound sentences (with coordinating connectives)</a:t>
                      </a:r>
                      <a:endParaRPr lang="en-GB" sz="1600" b="1" dirty="0">
                        <a:solidFill>
                          <a:schemeClr val="tx1"/>
                        </a:solidFill>
                        <a:latin typeface="+mn-lt"/>
                      </a:endParaRPr>
                    </a:p>
                  </a:txBody>
                  <a:tcPr/>
                </a:tc>
                <a:extLst>
                  <a:ext uri="{0D108BD9-81ED-4DB2-BD59-A6C34878D82A}">
                    <a16:rowId xmlns:a16="http://schemas.microsoft.com/office/drawing/2014/main" val="10004"/>
                  </a:ext>
                </a:extLst>
              </a:tr>
              <a:tr h="595790">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kern="1200" dirty="0"/>
                        <a:t>used</a:t>
                      </a:r>
                      <a:r>
                        <a:rPr lang="en-GB" sz="1600" b="1" kern="1200" baseline="0" dirty="0"/>
                        <a:t> a</a:t>
                      </a:r>
                      <a:r>
                        <a:rPr lang="en-GB" sz="1600" b="1" kern="1200" dirty="0"/>
                        <a:t>t the end of a direct question</a:t>
                      </a:r>
                      <a:endParaRPr lang="en-GB" sz="1600" b="1" dirty="0">
                        <a:solidFill>
                          <a:schemeClr val="tx1"/>
                        </a:solidFill>
                      </a:endParaRPr>
                    </a:p>
                  </a:txBody>
                  <a:tcPr/>
                </a:tc>
                <a:extLst>
                  <a:ext uri="{0D108BD9-81ED-4DB2-BD59-A6C34878D82A}">
                    <a16:rowId xmlns:a16="http://schemas.microsoft.com/office/drawing/2014/main" val="10005"/>
                  </a:ext>
                </a:extLst>
              </a:tr>
              <a:tr h="1061748">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kern="1200" dirty="0"/>
                        <a:t>usually shows strong feeling, such as surprise, anger or joy</a:t>
                      </a:r>
                      <a:endParaRPr lang="en-GB" sz="1600" b="1" dirty="0"/>
                    </a:p>
                    <a:p>
                      <a:endParaRPr lang="en-GB" sz="1600" b="1" dirty="0">
                        <a:solidFill>
                          <a:schemeClr val="tx1"/>
                        </a:solidFill>
                      </a:endParaRPr>
                    </a:p>
                  </a:txBody>
                  <a:tcPr/>
                </a:tc>
                <a:extLst>
                  <a:ext uri="{0D108BD9-81ED-4DB2-BD59-A6C34878D82A}">
                    <a16:rowId xmlns:a16="http://schemas.microsoft.com/office/drawing/2014/main" val="10006"/>
                  </a:ext>
                </a:extLst>
              </a:tr>
            </a:tbl>
          </a:graphicData>
        </a:graphic>
      </p:graphicFrame>
      <p:pic>
        <p:nvPicPr>
          <p:cNvPr id="8223" name="Picture 5" descr="MC900432584[1]"/>
          <p:cNvPicPr>
            <a:picLocks noChangeAspect="1" noChangeArrowheads="1"/>
          </p:cNvPicPr>
          <p:nvPr/>
        </p:nvPicPr>
        <p:blipFill>
          <a:blip r:embed="rId3" cstate="print"/>
          <a:srcRect/>
          <a:stretch>
            <a:fillRect/>
          </a:stretch>
        </p:blipFill>
        <p:spPr bwMode="auto">
          <a:xfrm rot="-660000">
            <a:off x="9326563" y="5435600"/>
            <a:ext cx="1555750" cy="1555750"/>
          </a:xfrm>
          <a:prstGeom prst="rect">
            <a:avLst/>
          </a:prstGeom>
          <a:noFill/>
          <a:ln w="9525">
            <a:noFill/>
            <a:miter lim="800000"/>
            <a:headEnd/>
            <a:tailEnd/>
          </a:ln>
        </p:spPr>
      </p:pic>
      <p:sp>
        <p:nvSpPr>
          <p:cNvPr id="11" name="TextBox 10"/>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R</a:t>
            </a:r>
            <a:endParaRPr lang="en-GB" sz="6000" b="1" i="1"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1" y="333376"/>
            <a:ext cx="4824413"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Openings and Closings…</a:t>
            </a:r>
          </a:p>
        </p:txBody>
      </p:sp>
      <p:sp>
        <p:nvSpPr>
          <p:cNvPr id="18" name="TextBox 1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20" name="TextBox 19"/>
          <p:cNvSpPr txBox="1"/>
          <p:nvPr/>
        </p:nvSpPr>
        <p:spPr>
          <a:xfrm>
            <a:off x="1992314" y="1052513"/>
            <a:ext cx="8207375" cy="5048250"/>
          </a:xfrm>
          <a:prstGeom prst="rect">
            <a:avLst/>
          </a:prstGeom>
          <a:noFill/>
        </p:spPr>
        <p:txBody>
          <a:bodyPr>
            <a:spAutoFit/>
          </a:bodyPr>
          <a:lstStyle/>
          <a:p>
            <a:pPr>
              <a:lnSpc>
                <a:spcPct val="80000"/>
              </a:lnSpc>
              <a:defRPr/>
            </a:pPr>
            <a:r>
              <a:rPr lang="en-GB" sz="2000" dirty="0"/>
              <a:t>The opening and closing of your piece will decide what the examiner thinks about you.</a:t>
            </a:r>
          </a:p>
          <a:p>
            <a:pPr>
              <a:lnSpc>
                <a:spcPct val="80000"/>
              </a:lnSpc>
              <a:defRPr/>
            </a:pPr>
            <a:endParaRPr lang="en-GB" sz="2000" dirty="0"/>
          </a:p>
          <a:p>
            <a:pPr>
              <a:lnSpc>
                <a:spcPct val="80000"/>
              </a:lnSpc>
              <a:defRPr/>
            </a:pPr>
            <a:r>
              <a:rPr lang="en-GB" sz="2000" b="1" dirty="0"/>
              <a:t>What to avoid:</a:t>
            </a:r>
          </a:p>
          <a:p>
            <a:pPr>
              <a:lnSpc>
                <a:spcPct val="80000"/>
              </a:lnSpc>
              <a:defRPr/>
            </a:pPr>
            <a:endParaRPr lang="en-GB" sz="2000" dirty="0"/>
          </a:p>
          <a:p>
            <a:pPr>
              <a:lnSpc>
                <a:spcPct val="80000"/>
              </a:lnSpc>
              <a:defRPr/>
            </a:pPr>
            <a:r>
              <a:rPr lang="en-GB" sz="2000" i="1" dirty="0"/>
              <a:t>“In this article I’m going to write about…” = </a:t>
            </a:r>
            <a:r>
              <a:rPr lang="en-GB" sz="2000" b="1" i="1" u="sng" dirty="0"/>
              <a:t>D</a:t>
            </a:r>
          </a:p>
          <a:p>
            <a:pPr>
              <a:lnSpc>
                <a:spcPct val="80000"/>
              </a:lnSpc>
              <a:defRPr/>
            </a:pPr>
            <a:r>
              <a:rPr lang="en-GB" sz="2000" i="1" dirty="0"/>
              <a:t>“I am going to write about…” = </a:t>
            </a:r>
            <a:r>
              <a:rPr lang="en-GB" sz="2000" b="1" i="1" u="sng" dirty="0"/>
              <a:t>D</a:t>
            </a:r>
          </a:p>
          <a:p>
            <a:pPr>
              <a:lnSpc>
                <a:spcPct val="80000"/>
              </a:lnSpc>
              <a:defRPr/>
            </a:pPr>
            <a:r>
              <a:rPr lang="en-GB" sz="2000" i="1" dirty="0"/>
              <a:t>“I am writing this letter to…” = </a:t>
            </a:r>
            <a:r>
              <a:rPr lang="en-GB" sz="2000" b="1" i="1" u="sng" dirty="0"/>
              <a:t>D</a:t>
            </a:r>
          </a:p>
          <a:p>
            <a:pPr>
              <a:lnSpc>
                <a:spcPct val="80000"/>
              </a:lnSpc>
              <a:defRPr/>
            </a:pPr>
            <a:endParaRPr lang="en-GB" sz="2000" b="1" dirty="0"/>
          </a:p>
          <a:p>
            <a:pPr>
              <a:lnSpc>
                <a:spcPct val="80000"/>
              </a:lnSpc>
              <a:defRPr/>
            </a:pPr>
            <a:r>
              <a:rPr lang="en-GB" sz="2000" b="1" dirty="0"/>
              <a:t>What to do more of:</a:t>
            </a:r>
          </a:p>
          <a:p>
            <a:pPr>
              <a:lnSpc>
                <a:spcPct val="80000"/>
              </a:lnSpc>
              <a:defRPr/>
            </a:pPr>
            <a:endParaRPr lang="en-GB" sz="2000" dirty="0"/>
          </a:p>
          <a:p>
            <a:pPr>
              <a:lnSpc>
                <a:spcPct val="80000"/>
              </a:lnSpc>
              <a:defRPr/>
            </a:pPr>
            <a:r>
              <a:rPr lang="en-GB" sz="2000" dirty="0"/>
              <a:t>Open/close with a </a:t>
            </a:r>
            <a:r>
              <a:rPr lang="en-GB" sz="2000" b="1" dirty="0">
                <a:solidFill>
                  <a:srgbClr val="C00000"/>
                </a:solidFill>
                <a:effectLst>
                  <a:outerShdw blurRad="38100" dist="38100" dir="2700000" algn="tl">
                    <a:srgbClr val="C0C0C0"/>
                  </a:outerShdw>
                </a:effectLst>
              </a:rPr>
              <a:t>question</a:t>
            </a:r>
            <a:r>
              <a:rPr lang="en-GB" sz="2000" dirty="0"/>
              <a:t>: </a:t>
            </a:r>
            <a:r>
              <a:rPr lang="en-GB" sz="2000" i="1" dirty="0"/>
              <a:t>‘Have you ever considered why people are so ugly?’</a:t>
            </a:r>
          </a:p>
          <a:p>
            <a:pPr>
              <a:lnSpc>
                <a:spcPct val="80000"/>
              </a:lnSpc>
              <a:defRPr/>
            </a:pPr>
            <a:endParaRPr lang="en-GB" sz="2000" dirty="0"/>
          </a:p>
          <a:p>
            <a:pPr>
              <a:lnSpc>
                <a:spcPct val="80000"/>
              </a:lnSpc>
              <a:defRPr/>
            </a:pPr>
            <a:r>
              <a:rPr lang="en-GB" sz="2000" dirty="0"/>
              <a:t>Open/close with a</a:t>
            </a:r>
            <a:r>
              <a:rPr lang="en-GB" sz="2000" dirty="0">
                <a:solidFill>
                  <a:schemeClr val="accent3">
                    <a:lumMod val="50000"/>
                  </a:schemeClr>
                </a:solidFill>
              </a:rPr>
              <a:t> </a:t>
            </a:r>
            <a:r>
              <a:rPr lang="en-GB" sz="2000" b="1" dirty="0">
                <a:solidFill>
                  <a:schemeClr val="accent3">
                    <a:lumMod val="50000"/>
                  </a:schemeClr>
                </a:solidFill>
                <a:effectLst>
                  <a:outerShdw blurRad="38100" dist="38100" dir="2700000" algn="tl">
                    <a:srgbClr val="C0C0C0"/>
                  </a:outerShdw>
                </a:effectLst>
              </a:rPr>
              <a:t>fact (or an opinion presented as a fact)</a:t>
            </a:r>
            <a:r>
              <a:rPr lang="en-GB" sz="2000" dirty="0"/>
              <a:t>: </a:t>
            </a:r>
            <a:r>
              <a:rPr lang="en-GB" sz="2000" i="1" dirty="0"/>
              <a:t>‘The majority of young people wish they lived in another era...’ </a:t>
            </a:r>
          </a:p>
          <a:p>
            <a:pPr>
              <a:lnSpc>
                <a:spcPct val="80000"/>
              </a:lnSpc>
              <a:defRPr/>
            </a:pPr>
            <a:endParaRPr lang="en-GB" sz="2000" dirty="0"/>
          </a:p>
          <a:p>
            <a:pPr>
              <a:lnSpc>
                <a:spcPct val="80000"/>
              </a:lnSpc>
              <a:defRPr/>
            </a:pPr>
            <a:r>
              <a:rPr lang="en-GB" sz="2000" dirty="0"/>
              <a:t>Open/close with a </a:t>
            </a:r>
            <a:r>
              <a:rPr lang="en-GB" sz="2000" b="1" dirty="0">
                <a:solidFill>
                  <a:schemeClr val="accent1">
                    <a:lumMod val="75000"/>
                  </a:schemeClr>
                </a:solidFill>
                <a:effectLst>
                  <a:outerShdw blurRad="38100" dist="38100" dir="2700000" algn="tl">
                    <a:srgbClr val="C0C0C0"/>
                  </a:outerShdw>
                </a:effectLst>
              </a:rPr>
              <a:t>setting</a:t>
            </a:r>
            <a:r>
              <a:rPr lang="en-GB" sz="2000" dirty="0"/>
              <a:t>: </a:t>
            </a:r>
            <a:r>
              <a:rPr lang="en-GB" sz="2000" i="1" dirty="0"/>
              <a:t>‘Imagine the scene: tons of litter scattered around on a beautiful, calm beach…’</a:t>
            </a:r>
          </a:p>
          <a:p>
            <a:pPr>
              <a:defRPr/>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1" y="333376"/>
            <a:ext cx="4824413"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…should ‘grab’ your reader</a:t>
            </a:r>
          </a:p>
        </p:txBody>
      </p:sp>
      <p:sp>
        <p:nvSpPr>
          <p:cNvPr id="7" name="TextBox 6"/>
          <p:cNvSpPr txBox="1"/>
          <p:nvPr/>
        </p:nvSpPr>
        <p:spPr>
          <a:xfrm>
            <a:off x="2063750" y="1052513"/>
            <a:ext cx="8064500"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Write a magazine article advising teenagers about the dangers of smoking.</a:t>
            </a:r>
            <a:endParaRPr lang="en-GB" sz="2000" dirty="0"/>
          </a:p>
        </p:txBody>
      </p:sp>
      <p:sp>
        <p:nvSpPr>
          <p:cNvPr id="9" name="TextBox 8"/>
          <p:cNvSpPr txBox="1"/>
          <p:nvPr/>
        </p:nvSpPr>
        <p:spPr>
          <a:xfrm>
            <a:off x="2495551" y="2636839"/>
            <a:ext cx="7129463" cy="369887"/>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Smoking is bad. It is the cause of millions of deaths every year.</a:t>
            </a:r>
            <a:endParaRPr lang="en-GB" dirty="0"/>
          </a:p>
        </p:txBody>
      </p:sp>
      <p:sp>
        <p:nvSpPr>
          <p:cNvPr id="11" name="TextBox 10"/>
          <p:cNvSpPr txBox="1"/>
          <p:nvPr/>
        </p:nvSpPr>
        <p:spPr>
          <a:xfrm>
            <a:off x="2495551" y="3213100"/>
            <a:ext cx="7129463" cy="369888"/>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 know you can’t help it, but smoking is terrible and it makes you stink. </a:t>
            </a:r>
            <a:endParaRPr lang="en-GB" dirty="0"/>
          </a:p>
        </p:txBody>
      </p:sp>
      <p:sp>
        <p:nvSpPr>
          <p:cNvPr id="13" name="TextBox 12"/>
          <p:cNvSpPr txBox="1"/>
          <p:nvPr/>
        </p:nvSpPr>
        <p:spPr>
          <a:xfrm>
            <a:off x="2495551" y="1773238"/>
            <a:ext cx="7129463" cy="646112"/>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Cough. Cough. Sorry, I am struggling to say this as – cough, cough – I find it difficult to talk as I have had one lung removed due to cancer. </a:t>
            </a:r>
            <a:endParaRPr lang="en-GB" dirty="0"/>
          </a:p>
        </p:txBody>
      </p:sp>
      <p:sp>
        <p:nvSpPr>
          <p:cNvPr id="16" name="TextBox 15"/>
          <p:cNvSpPr txBox="1"/>
          <p:nvPr/>
        </p:nvSpPr>
        <p:spPr>
          <a:xfrm>
            <a:off x="2495551" y="3789363"/>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£5000 is exactly how much money you waste on smoking each year. </a:t>
            </a:r>
            <a:endParaRPr lang="en-GB" dirty="0"/>
          </a:p>
        </p:txBody>
      </p:sp>
      <p:sp>
        <p:nvSpPr>
          <p:cNvPr id="14" name="TextBox 13"/>
          <p:cNvSpPr txBox="1"/>
          <p:nvPr/>
        </p:nvSpPr>
        <p:spPr>
          <a:xfrm>
            <a:off x="2495551" y="4365626"/>
            <a:ext cx="7129463" cy="646113"/>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 am going to teach you about the dangers of smoking. In this article, I will give you the reasons as to why you shouldn’t smoke. </a:t>
            </a:r>
            <a:endParaRPr lang="en-GB" dirty="0"/>
          </a:p>
        </p:txBody>
      </p:sp>
      <p:sp>
        <p:nvSpPr>
          <p:cNvPr id="15" name="TextBox 14"/>
          <p:cNvSpPr txBox="1"/>
          <p:nvPr/>
        </p:nvSpPr>
        <p:spPr>
          <a:xfrm>
            <a:off x="2495551" y="5229226"/>
            <a:ext cx="7129463" cy="923925"/>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Imagine you are on a date. Your date arrives. In the distance, they look gorgeous and worth the hours it has taken you to get ready. As they get closer, you notice something – a smell. The scent of an ashtray. </a:t>
            </a:r>
            <a:endParaRPr lang="en-GB" dirty="0"/>
          </a:p>
        </p:txBody>
      </p:sp>
      <p:sp>
        <p:nvSpPr>
          <p:cNvPr id="18" name="TextBox 1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19" name="TextBox 18"/>
          <p:cNvSpPr txBox="1"/>
          <p:nvPr/>
        </p:nvSpPr>
        <p:spPr>
          <a:xfrm>
            <a:off x="1524001" y="1"/>
            <a:ext cx="1692275"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Openings…</a:t>
            </a:r>
          </a:p>
        </p:txBody>
      </p:sp>
      <p:grpSp>
        <p:nvGrpSpPr>
          <p:cNvPr id="10253" name="Group 22"/>
          <p:cNvGrpSpPr>
            <a:grpSpLocks/>
          </p:cNvGrpSpPr>
          <p:nvPr/>
        </p:nvGrpSpPr>
        <p:grpSpPr bwMode="auto">
          <a:xfrm>
            <a:off x="9336089" y="5589589"/>
            <a:ext cx="1546225" cy="1328737"/>
            <a:chOff x="7308850" y="5362575"/>
            <a:chExt cx="2049463" cy="1555750"/>
          </a:xfrm>
        </p:grpSpPr>
        <p:pic>
          <p:nvPicPr>
            <p:cNvPr id="10254" name="Picture 5" descr="MC900432584[1]"/>
            <p:cNvPicPr>
              <a:picLocks noChangeAspect="1" noChangeArrowheads="1"/>
            </p:cNvPicPr>
            <p:nvPr/>
          </p:nvPicPr>
          <p:blipFill>
            <a:blip r:embed="rId3" cstate="print"/>
            <a:srcRect/>
            <a:stretch>
              <a:fillRect/>
            </a:stretch>
          </p:blipFill>
          <p:spPr bwMode="auto">
            <a:xfrm rot="-660000">
              <a:off x="7802563" y="5362575"/>
              <a:ext cx="1555750" cy="1555750"/>
            </a:xfrm>
            <a:prstGeom prst="rect">
              <a:avLst/>
            </a:prstGeom>
            <a:noFill/>
            <a:ln w="9525">
              <a:noFill/>
              <a:miter lim="800000"/>
              <a:headEnd/>
              <a:tailEnd/>
            </a:ln>
          </p:spPr>
        </p:pic>
        <p:pic>
          <p:nvPicPr>
            <p:cNvPr id="10255" name="Picture 9" descr="Highlighter  Clip Art"/>
            <p:cNvPicPr>
              <a:picLocks noChangeAspect="1" noChangeArrowheads="1"/>
            </p:cNvPicPr>
            <p:nvPr/>
          </p:nvPicPr>
          <p:blipFill>
            <a:blip r:embed="rId4" cstate="print"/>
            <a:srcRect/>
            <a:stretch>
              <a:fillRect/>
            </a:stretch>
          </p:blipFill>
          <p:spPr bwMode="auto">
            <a:xfrm>
              <a:off x="7308850" y="5516563"/>
              <a:ext cx="871538" cy="1181100"/>
            </a:xfrm>
            <a:prstGeom prst="rect">
              <a:avLst/>
            </a:prstGeom>
            <a:noFill/>
            <a:ln w="9525">
              <a:noFill/>
              <a:miter lim="800000"/>
              <a:headEnd/>
              <a:tailEnd/>
            </a:ln>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0" y="333376"/>
            <a:ext cx="5113338"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…should leave a lasting impression</a:t>
            </a:r>
          </a:p>
        </p:txBody>
      </p:sp>
      <p:sp>
        <p:nvSpPr>
          <p:cNvPr id="7" name="TextBox 6"/>
          <p:cNvSpPr txBox="1"/>
          <p:nvPr/>
        </p:nvSpPr>
        <p:spPr>
          <a:xfrm>
            <a:off x="2063750" y="1196975"/>
            <a:ext cx="8064500"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Write a magazine article advising teenagers about the dangers of smoking.</a:t>
            </a:r>
            <a:endParaRPr lang="en-GB" sz="2000" dirty="0"/>
          </a:p>
        </p:txBody>
      </p:sp>
      <p:sp>
        <p:nvSpPr>
          <p:cNvPr id="9" name="TextBox 8"/>
          <p:cNvSpPr txBox="1"/>
          <p:nvPr/>
        </p:nvSpPr>
        <p:spPr>
          <a:xfrm>
            <a:off x="2495551" y="2997201"/>
            <a:ext cx="7129463" cy="646113"/>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Finally, the reasons for not smoking are clear – it is bad; it causes cancer; it stunts your growth; it costs a lot of money. </a:t>
            </a:r>
            <a:endParaRPr lang="en-GB" dirty="0"/>
          </a:p>
        </p:txBody>
      </p:sp>
      <p:sp>
        <p:nvSpPr>
          <p:cNvPr id="13" name="TextBox 12"/>
          <p:cNvSpPr txBox="1"/>
          <p:nvPr/>
        </p:nvSpPr>
        <p:spPr>
          <a:xfrm>
            <a:off x="2495551" y="2060576"/>
            <a:ext cx="7129463" cy="646113"/>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So, if you want to be another statistic on a long and ever expanding list, then carry on smoking. </a:t>
            </a:r>
          </a:p>
        </p:txBody>
      </p:sp>
      <p:sp>
        <p:nvSpPr>
          <p:cNvPr id="16" name="TextBox 15"/>
          <p:cNvSpPr txBox="1"/>
          <p:nvPr/>
        </p:nvSpPr>
        <p:spPr>
          <a:xfrm>
            <a:off x="2495551" y="3933825"/>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Act now and stub it out or expect to be ash quicker than you think.</a:t>
            </a:r>
          </a:p>
        </p:txBody>
      </p:sp>
      <p:sp>
        <p:nvSpPr>
          <p:cNvPr id="14" name="TextBox 13"/>
          <p:cNvSpPr txBox="1"/>
          <p:nvPr/>
        </p:nvSpPr>
        <p:spPr>
          <a:xfrm>
            <a:off x="2495551" y="4652964"/>
            <a:ext cx="7129463" cy="369887"/>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Smoking costs. Smoking smells. Smoking kills. </a:t>
            </a:r>
          </a:p>
        </p:txBody>
      </p:sp>
      <p:sp>
        <p:nvSpPr>
          <p:cNvPr id="15" name="TextBox 14"/>
          <p:cNvSpPr txBox="1"/>
          <p:nvPr/>
        </p:nvSpPr>
        <p:spPr>
          <a:xfrm>
            <a:off x="2495551" y="5373688"/>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To conclude, smoking is very bad, so to save your life, do something now. </a:t>
            </a:r>
          </a:p>
        </p:txBody>
      </p:sp>
      <p:sp>
        <p:nvSpPr>
          <p:cNvPr id="19" name="TextBox 18"/>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20" name="TextBox 19"/>
          <p:cNvSpPr txBox="1"/>
          <p:nvPr/>
        </p:nvSpPr>
        <p:spPr>
          <a:xfrm>
            <a:off x="1524001" y="1"/>
            <a:ext cx="1692275"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Closings…</a:t>
            </a:r>
          </a:p>
        </p:txBody>
      </p:sp>
      <p:grpSp>
        <p:nvGrpSpPr>
          <p:cNvPr id="11276" name="Group 22"/>
          <p:cNvGrpSpPr>
            <a:grpSpLocks/>
          </p:cNvGrpSpPr>
          <p:nvPr/>
        </p:nvGrpSpPr>
        <p:grpSpPr bwMode="auto">
          <a:xfrm>
            <a:off x="9336089" y="5589589"/>
            <a:ext cx="1546225" cy="1328737"/>
            <a:chOff x="7308850" y="5362575"/>
            <a:chExt cx="2049463" cy="1555750"/>
          </a:xfrm>
        </p:grpSpPr>
        <p:pic>
          <p:nvPicPr>
            <p:cNvPr id="11277" name="Picture 5" descr="MC900432584[1]"/>
            <p:cNvPicPr>
              <a:picLocks noChangeAspect="1" noChangeArrowheads="1"/>
            </p:cNvPicPr>
            <p:nvPr/>
          </p:nvPicPr>
          <p:blipFill>
            <a:blip r:embed="rId3" cstate="print"/>
            <a:srcRect/>
            <a:stretch>
              <a:fillRect/>
            </a:stretch>
          </p:blipFill>
          <p:spPr bwMode="auto">
            <a:xfrm rot="-660000">
              <a:off x="7802563" y="5362575"/>
              <a:ext cx="1555750" cy="1555750"/>
            </a:xfrm>
            <a:prstGeom prst="rect">
              <a:avLst/>
            </a:prstGeom>
            <a:noFill/>
            <a:ln w="9525">
              <a:noFill/>
              <a:miter lim="800000"/>
              <a:headEnd/>
              <a:tailEnd/>
            </a:ln>
          </p:spPr>
        </p:pic>
        <p:pic>
          <p:nvPicPr>
            <p:cNvPr id="11278" name="Picture 9" descr="Highlighter  Clip Art"/>
            <p:cNvPicPr>
              <a:picLocks noChangeAspect="1" noChangeArrowheads="1"/>
            </p:cNvPicPr>
            <p:nvPr/>
          </p:nvPicPr>
          <p:blipFill>
            <a:blip r:embed="rId4" cstate="print"/>
            <a:srcRect/>
            <a:stretch>
              <a:fillRect/>
            </a:stretch>
          </p:blipFill>
          <p:spPr bwMode="auto">
            <a:xfrm>
              <a:off x="7308850" y="5516563"/>
              <a:ext cx="871538" cy="1181100"/>
            </a:xfrm>
            <a:prstGeom prst="rect">
              <a:avLst/>
            </a:prstGeom>
            <a:noFill/>
            <a:ln w="9525">
              <a:noFill/>
              <a:miter lim="800000"/>
              <a:headEnd/>
              <a:tailEnd/>
            </a:ln>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17" name="TextBox 16"/>
          <p:cNvSpPr txBox="1"/>
          <p:nvPr/>
        </p:nvSpPr>
        <p:spPr>
          <a:xfrm>
            <a:off x="1992314" y="476250"/>
            <a:ext cx="8207375" cy="10160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Inject some life into these statements! Think about more interesting vocabulary (adjectives and adverbs in particular) or sentence structure. What could punctuation do? What techniques might be used?…</a:t>
            </a:r>
          </a:p>
        </p:txBody>
      </p:sp>
      <p:sp>
        <p:nvSpPr>
          <p:cNvPr id="18" name="TextBox 17"/>
          <p:cNvSpPr txBox="1"/>
          <p:nvPr/>
        </p:nvSpPr>
        <p:spPr>
          <a:xfrm>
            <a:off x="3719514" y="2852738"/>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We need to try to change things.</a:t>
            </a:r>
          </a:p>
        </p:txBody>
      </p:sp>
      <p:sp>
        <p:nvSpPr>
          <p:cNvPr id="21" name="TextBox 20"/>
          <p:cNvSpPr txBox="1"/>
          <p:nvPr/>
        </p:nvSpPr>
        <p:spPr>
          <a:xfrm>
            <a:off x="3719514" y="1700213"/>
            <a:ext cx="4897437" cy="400050"/>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I disagree with this point of view.</a:t>
            </a:r>
          </a:p>
        </p:txBody>
      </p:sp>
      <p:sp>
        <p:nvSpPr>
          <p:cNvPr id="22" name="TextBox 21"/>
          <p:cNvSpPr txBox="1"/>
          <p:nvPr/>
        </p:nvSpPr>
        <p:spPr>
          <a:xfrm>
            <a:off x="3719514" y="4005263"/>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I was happy when I received my grade. </a:t>
            </a:r>
          </a:p>
        </p:txBody>
      </p:sp>
      <p:sp>
        <p:nvSpPr>
          <p:cNvPr id="25" name="TextBox 24"/>
          <p:cNvSpPr txBox="1"/>
          <p:nvPr/>
        </p:nvSpPr>
        <p:spPr>
          <a:xfrm>
            <a:off x="1992314" y="2205039"/>
            <a:ext cx="8207375" cy="522287"/>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296" name="Picture 5" descr="MC900432584[1]"/>
          <p:cNvPicPr>
            <a:picLocks noChangeAspect="1" noChangeArrowheads="1"/>
          </p:cNvPicPr>
          <p:nvPr/>
        </p:nvPicPr>
        <p:blipFill>
          <a:blip r:embed="rId3" cstate="print"/>
          <a:srcRect/>
          <a:stretch>
            <a:fillRect/>
          </a:stretch>
        </p:blipFill>
        <p:spPr bwMode="auto">
          <a:xfrm rot="-660000">
            <a:off x="9683750" y="1905000"/>
            <a:ext cx="692150" cy="692150"/>
          </a:xfrm>
          <a:prstGeom prst="rect">
            <a:avLst/>
          </a:prstGeom>
          <a:noFill/>
          <a:ln w="9525">
            <a:noFill/>
            <a:miter lim="800000"/>
            <a:headEnd/>
            <a:tailEnd/>
          </a:ln>
        </p:spPr>
      </p:pic>
      <p:sp>
        <p:nvSpPr>
          <p:cNvPr id="29" name="TextBox 28"/>
          <p:cNvSpPr txBox="1"/>
          <p:nvPr/>
        </p:nvSpPr>
        <p:spPr>
          <a:xfrm>
            <a:off x="1992314" y="3357564"/>
            <a:ext cx="8207375" cy="522287"/>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298" name="Picture 5" descr="MC900432584[1]"/>
          <p:cNvPicPr>
            <a:picLocks noChangeAspect="1" noChangeArrowheads="1"/>
          </p:cNvPicPr>
          <p:nvPr/>
        </p:nvPicPr>
        <p:blipFill>
          <a:blip r:embed="rId3" cstate="print"/>
          <a:srcRect/>
          <a:stretch>
            <a:fillRect/>
          </a:stretch>
        </p:blipFill>
        <p:spPr bwMode="auto">
          <a:xfrm rot="-660000">
            <a:off x="9683750" y="3055938"/>
            <a:ext cx="692150" cy="692150"/>
          </a:xfrm>
          <a:prstGeom prst="rect">
            <a:avLst/>
          </a:prstGeom>
          <a:noFill/>
          <a:ln w="9525">
            <a:noFill/>
            <a:miter lim="800000"/>
            <a:headEnd/>
            <a:tailEnd/>
          </a:ln>
        </p:spPr>
      </p:pic>
      <p:sp>
        <p:nvSpPr>
          <p:cNvPr id="31" name="TextBox 30"/>
          <p:cNvSpPr txBox="1"/>
          <p:nvPr/>
        </p:nvSpPr>
        <p:spPr>
          <a:xfrm>
            <a:off x="1992313" y="4508501"/>
            <a:ext cx="8280400" cy="523875"/>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300" name="Picture 5" descr="MC900432584[1]"/>
          <p:cNvPicPr>
            <a:picLocks noChangeAspect="1" noChangeArrowheads="1"/>
          </p:cNvPicPr>
          <p:nvPr/>
        </p:nvPicPr>
        <p:blipFill>
          <a:blip r:embed="rId3" cstate="print"/>
          <a:srcRect/>
          <a:stretch>
            <a:fillRect/>
          </a:stretch>
        </p:blipFill>
        <p:spPr bwMode="auto">
          <a:xfrm rot="-660000">
            <a:off x="9756775" y="4208463"/>
            <a:ext cx="692150" cy="692150"/>
          </a:xfrm>
          <a:prstGeom prst="rect">
            <a:avLst/>
          </a:prstGeom>
          <a:noFill/>
          <a:ln w="9525">
            <a:noFill/>
            <a:miter lim="800000"/>
            <a:headEnd/>
            <a:tailEnd/>
          </a:ln>
        </p:spPr>
      </p:pic>
      <p:sp>
        <p:nvSpPr>
          <p:cNvPr id="33" name="TextBox 32"/>
          <p:cNvSpPr txBox="1"/>
          <p:nvPr/>
        </p:nvSpPr>
        <p:spPr>
          <a:xfrm>
            <a:off x="2063751" y="5661026"/>
            <a:ext cx="8208963" cy="523875"/>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302" name="Picture 5" descr="MC900432584[1]"/>
          <p:cNvPicPr>
            <a:picLocks noChangeAspect="1" noChangeArrowheads="1"/>
          </p:cNvPicPr>
          <p:nvPr/>
        </p:nvPicPr>
        <p:blipFill>
          <a:blip r:embed="rId3" cstate="print"/>
          <a:srcRect/>
          <a:stretch>
            <a:fillRect/>
          </a:stretch>
        </p:blipFill>
        <p:spPr bwMode="auto">
          <a:xfrm rot="-660000">
            <a:off x="9683750" y="5360988"/>
            <a:ext cx="692150" cy="692150"/>
          </a:xfrm>
          <a:prstGeom prst="rect">
            <a:avLst/>
          </a:prstGeom>
          <a:noFill/>
          <a:ln w="9525">
            <a:noFill/>
            <a:miter lim="800000"/>
            <a:headEnd/>
            <a:tailEnd/>
          </a:ln>
        </p:spPr>
      </p:pic>
      <p:sp>
        <p:nvSpPr>
          <p:cNvPr id="35" name="TextBox 34"/>
          <p:cNvSpPr txBox="1"/>
          <p:nvPr/>
        </p:nvSpPr>
        <p:spPr>
          <a:xfrm>
            <a:off x="3719514" y="5157788"/>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The street looked nice. </a:t>
            </a:r>
          </a:p>
        </p:txBody>
      </p:sp>
      <p:sp>
        <p:nvSpPr>
          <p:cNvPr id="36" name="TextBox 35"/>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P</a:t>
            </a:r>
            <a:endParaRPr lang="en-GB" sz="6000" b="1" i="1" dirty="0">
              <a:effectLst>
                <a:outerShdw blurRad="38100" dist="38100" dir="2700000" algn="tl">
                  <a:srgbClr val="000000">
                    <a:alpha val="43137"/>
                  </a:srgbClr>
                </a:outerShdw>
              </a:effectLst>
            </a:endParaRPr>
          </a:p>
        </p:txBody>
      </p:sp>
      <p:sp>
        <p:nvSpPr>
          <p:cNvPr id="37" name="TextBox 36"/>
          <p:cNvSpPr txBox="1"/>
          <p:nvPr/>
        </p:nvSpPr>
        <p:spPr>
          <a:xfrm>
            <a:off x="1524000" y="1"/>
            <a:ext cx="2700338"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Passion and voice…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GB"/>
          </a:p>
        </p:txBody>
      </p:sp>
      <p:sp>
        <p:nvSpPr>
          <p:cNvPr id="17411" name="TextBox 1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7412" name="TextBox 21"/>
          <p:cNvSpPr txBox="1">
            <a:spLocks noChangeArrowheads="1"/>
          </p:cNvSpPr>
          <p:nvPr/>
        </p:nvSpPr>
        <p:spPr bwMode="auto">
          <a:xfrm>
            <a:off x="1919288" y="1125539"/>
            <a:ext cx="8424862" cy="6637337"/>
          </a:xfrm>
          <a:prstGeom prst="rect">
            <a:avLst/>
          </a:prstGeom>
          <a:noFill/>
          <a:ln w="9525">
            <a:noFill/>
            <a:miter lim="800000"/>
            <a:headEnd/>
            <a:tailEnd/>
          </a:ln>
        </p:spPr>
        <p:txBody>
          <a:bodyPr>
            <a:spAutoFit/>
          </a:bodyPr>
          <a:lstStyle/>
          <a:p>
            <a:pPr>
              <a:buFont typeface="Arial" charset="0"/>
              <a:buChar char="•"/>
            </a:pPr>
            <a:r>
              <a:rPr lang="en-GB" sz="3200" b="1">
                <a:latin typeface="Calibri" pitchFamily="34" charset="0"/>
              </a:rPr>
              <a:t>Aim for a powerful opening!</a:t>
            </a:r>
          </a:p>
          <a:p>
            <a:pPr>
              <a:buFont typeface="Arial" charset="0"/>
              <a:buChar char="•"/>
            </a:pPr>
            <a:r>
              <a:rPr lang="en-GB" sz="3200" b="1">
                <a:latin typeface="Calibri" pitchFamily="34" charset="0"/>
              </a:rPr>
              <a:t>Organise your writing into paragraphs, and vary the length of your paragraphs for effect</a:t>
            </a:r>
          </a:p>
          <a:p>
            <a:pPr>
              <a:buFont typeface="Arial" charset="0"/>
              <a:buChar char="•"/>
            </a:pPr>
            <a:r>
              <a:rPr lang="en-GB" sz="3200" b="1">
                <a:latin typeface="Calibri" pitchFamily="34" charset="0"/>
              </a:rPr>
              <a:t>When searching for a word and a dull one comes to mind, reject it and find a more interesting one!</a:t>
            </a:r>
          </a:p>
          <a:p>
            <a:pPr>
              <a:buFont typeface="Arial" charset="0"/>
              <a:buChar char="•"/>
            </a:pPr>
            <a:r>
              <a:rPr lang="en-GB" sz="3200" b="1">
                <a:latin typeface="Calibri" pitchFamily="34" charset="0"/>
              </a:rPr>
              <a:t>Decide what devices suit the kind of writing you’re doing (e.g. persuasive? descriptive?) and use them! </a:t>
            </a:r>
          </a:p>
          <a:p>
            <a:pPr>
              <a:buFont typeface="Arial" charset="0"/>
              <a:buChar char="•"/>
            </a:pPr>
            <a:r>
              <a:rPr lang="en-GB" sz="3200" b="1">
                <a:latin typeface="Calibri" pitchFamily="34" charset="0"/>
              </a:rPr>
              <a:t>Be original and engaging, inspiring and passionate!</a:t>
            </a:r>
          </a:p>
          <a:p>
            <a:pPr>
              <a:buFont typeface="Arial" charset="0"/>
              <a:buChar char="•"/>
            </a:pPr>
            <a:endParaRPr lang="en-GB" sz="3200" b="1">
              <a:latin typeface="Calibri" pitchFamily="34" charset="0"/>
            </a:endParaRPr>
          </a:p>
          <a:p>
            <a:pPr>
              <a:buFont typeface="Arial" charset="0"/>
              <a:buChar char="•"/>
            </a:pPr>
            <a:endParaRPr lang="en-GB" sz="3200" b="1">
              <a:latin typeface="Calibri" pitchFamily="34" charset="0"/>
            </a:endParaRPr>
          </a:p>
        </p:txBody>
      </p:sp>
      <p:sp>
        <p:nvSpPr>
          <p:cNvPr id="23" name="Rectangle 22"/>
          <p:cNvSpPr/>
          <p:nvPr/>
        </p:nvSpPr>
        <p:spPr>
          <a:xfrm>
            <a:off x="4079875" y="333376"/>
            <a:ext cx="4103688" cy="576263"/>
          </a:xfrm>
          <a:prstGeom prst="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en-GB" sz="3200" b="1" dirty="0">
                <a:effectLst>
                  <a:outerShdw blurRad="38100" dist="38100" dir="2700000" algn="tl">
                    <a:srgbClr val="000000">
                      <a:alpha val="43137"/>
                    </a:srgbClr>
                  </a:outerShdw>
                </a:effectLst>
              </a:rPr>
              <a:t>Writing up ideas - hints</a:t>
            </a:r>
          </a:p>
        </p:txBody>
      </p:sp>
      <p:pic>
        <p:nvPicPr>
          <p:cNvPr id="17414" name="Picture 5" descr="MC900432584[1]"/>
          <p:cNvPicPr>
            <a:picLocks noChangeAspect="1" noChangeArrowheads="1"/>
          </p:cNvPicPr>
          <p:nvPr/>
        </p:nvPicPr>
        <p:blipFill>
          <a:blip r:embed="rId3" cstate="print"/>
          <a:srcRect/>
          <a:stretch>
            <a:fillRect/>
          </a:stretch>
        </p:blipFill>
        <p:spPr bwMode="auto">
          <a:xfrm rot="-660000">
            <a:off x="9255125" y="-109538"/>
            <a:ext cx="1555750" cy="1555751"/>
          </a:xfrm>
          <a:prstGeom prst="rect">
            <a:avLst/>
          </a:prstGeom>
          <a:noFill/>
          <a:ln w="9525">
            <a:noFill/>
            <a:miter lim="800000"/>
            <a:headEnd/>
            <a:tailEnd/>
          </a:ln>
        </p:spPr>
      </p:pic>
      <p:sp>
        <p:nvSpPr>
          <p:cNvPr id="7" name="TextBox 6"/>
          <p:cNvSpPr txBox="1"/>
          <p:nvPr/>
        </p:nvSpPr>
        <p:spPr>
          <a:xfrm>
            <a:off x="1524000" y="1"/>
            <a:ext cx="539750" cy="64611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3600" b="1" dirty="0">
                <a:effectLst>
                  <a:outerShdw blurRad="38100" dist="38100" dir="2700000" algn="tl">
                    <a:srgbClr val="000000">
                      <a:alpha val="43137"/>
                    </a:srgbClr>
                  </a:outerShdw>
                </a:effectLst>
              </a:rPr>
              <a:t>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1048</Words>
  <Application>Microsoft Office PowerPoint</Application>
  <PresentationFormat>Widescreen</PresentationFormat>
  <Paragraphs>127</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Y10 Transactional 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Y10 Transactional Writing</dc:title>
  <dc:creator>Singh Dev</dc:creator>
  <cp:lastModifiedBy>Toni-Louise</cp:lastModifiedBy>
  <cp:revision>1</cp:revision>
  <dcterms:created xsi:type="dcterms:W3CDTF">2020-06-01T19:24:40Z</dcterms:created>
  <dcterms:modified xsi:type="dcterms:W3CDTF">2020-06-02T08:41:17Z</dcterms:modified>
</cp:coreProperties>
</file>