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1" r:id="rId5"/>
    <p:sldId id="260" r:id="rId6"/>
    <p:sldId id="265" r:id="rId7"/>
    <p:sldId id="262" r:id="rId8"/>
    <p:sldId id="263" r:id="rId9"/>
    <p:sldId id="264" r:id="rId10"/>
    <p:sldId id="257" r:id="rId11"/>
    <p:sldId id="25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8FAAF-6CCE-47F0-B4E6-977F25E89CD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9B7AD-609A-4D82-9F82-7554B3FF4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36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593F4C-CE04-453B-B917-E19632EF663B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4596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61DDC7-01F9-40C7-BD8B-CF26D68C222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8636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F587E8-9646-4524-BABA-52E2FD5A903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078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F5B3C6-0234-48D7-8FE6-3D6D078921BE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1675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692949-E323-4565-9158-3954B127CCFB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6661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9A185B6-8847-418E-A643-E3721FFB9934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0595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80573-F31B-4605-895A-8F6B65FBD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7584ED-B920-482E-80C0-7CA409D33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5FA15-38F0-46F1-9E15-8037F7E9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8265E-FFEE-4491-9728-FB0B6536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7A472-3A16-4648-8CD3-E4029F09B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28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2E53-626C-491C-8AAF-27DC09CF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B13F5-7ADA-4635-9B11-50466FC95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9FE40-F651-4561-AC32-CA0C7D852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BBDD6-69A3-4321-8797-D5D5FE64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8B3D-84F6-401F-B166-3539D2FE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2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BD8F3-1645-48A7-AFCE-D63B882B1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C24DA3-7B95-4CB4-A30D-DEC150C29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2DBAF-03A0-417F-9B1D-F7177F86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335FB-B948-4024-8E3C-A1D17ED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CAE8F-55E0-46CF-A973-23089FB3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1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C52CD-B62B-48BD-9626-909A2644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479F5-2BF1-4E7C-8706-CFF9B4BE7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7C83F-1A33-4765-9974-E5885DBB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A173D-50D4-4922-A3BE-206C0B57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ED768-2B87-483E-8735-0BA4CDCB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07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F09B-E1DC-4C72-A56B-4B150D494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63A9A-27B5-4FD0-B589-4DD19A273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EB14A-9E84-447A-82A3-73CC9AF13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EDD5D-1B10-43EF-9488-CCC4C6A2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EF984-9ADB-4A89-B0E0-A72A55E3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B1CC-75DF-4F2F-A382-A82170D3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21E0F-20D7-4956-852D-8EC439E46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6CFA2-3D4E-41EE-932A-2BD37E4F0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49B15-F80F-4FB0-8864-05B8B2FE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470AE-D200-4345-AD4B-19B9E268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51EB7-AE3F-462E-A83A-ED83E478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27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5961-4EE8-42C2-98F8-C703A7B7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08E1C-688F-4DF1-9D86-B778E8CE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AD6DA-CE86-4249-BEBE-BC32F46B1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CE187-79A7-46C3-8940-98571CF5A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288CB-87C5-42DF-AB4F-858A9237F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18E63-8333-4FBA-8F4E-D50CAAB5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8FD850-3648-4E6A-BE8D-FF46AFE0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41B3A-8BBB-43D6-8474-D240D4A0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16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5DD3A-C8FC-4624-88E9-C617B1D46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44044-6C89-4F3E-8E12-5E731243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374444-7C78-4275-929C-761CE076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D8F3B-B455-4070-A5A3-384471CE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6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0C299-9592-4824-8C51-BACD8935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395FC-5C8E-4775-800C-CBF45E86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78585-3B88-4707-BC61-9A8F083FF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51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2853-AF0A-4C4F-93BF-00FFE6F9B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FFC59-FE9F-41F9-B654-11B32636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D02D5-DFA1-405D-90B6-C41C9D29A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C461B-E983-43E4-A8B2-A1A44DFD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E348-F6AB-4B18-8422-57E75D50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088C5-0219-4D7C-ABBA-7A73157C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DB20-6F37-480A-AE18-4ADCEA32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B847D-44CF-4ACB-B1FF-0E2A0D1C6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2530C-2902-4D25-BA72-9902487A1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8F410-9D58-42CE-A5A9-CB04DF1C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A0ED0-2BCF-4C2B-96A9-81C254EA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DA081-06D4-4EC7-A6EF-92CC6A43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6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FB85F8-E842-48C4-AE04-B3A0540D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1918A-35E2-4A1F-B79D-A84F1CE6C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050EA-D0AC-47C0-9193-555AC1D0E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F2679-732B-4C05-B60D-DEA90E38C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A8FF-8BF3-4187-B465-AD7890B16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6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522650" y="243176"/>
            <a:ext cx="9145351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rgbClr val="53A4E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What is it about?</a:t>
            </a:r>
            <a:endParaRPr lang="en-US" sz="60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333043" y="1502014"/>
            <a:ext cx="7524329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3600" b="1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Consider the title of the Poem.  What do you think this means?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40966" name="Group 9"/>
          <p:cNvGrpSpPr>
            <a:grpSpLocks/>
          </p:cNvGrpSpPr>
          <p:nvPr/>
        </p:nvGrpSpPr>
        <p:grpSpPr bwMode="auto">
          <a:xfrm>
            <a:off x="1976439" y="3292476"/>
            <a:ext cx="8237537" cy="2728913"/>
            <a:chOff x="452553" y="2420888"/>
            <a:chExt cx="8237537" cy="2728912"/>
          </a:xfrm>
        </p:grpSpPr>
        <p:sp>
          <p:nvSpPr>
            <p:cNvPr id="4096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942543" y="2420888"/>
              <a:ext cx="5257559" cy="27289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Trebuchet MS" panose="020B0603020202020204" pitchFamily="34" charset="0"/>
                </a:rPr>
                <a:t>‘A Complaint’</a:t>
              </a:r>
            </a:p>
          </p:txBody>
        </p:sp>
        <p:grpSp>
          <p:nvGrpSpPr>
            <p:cNvPr id="40968" name="Group 3"/>
            <p:cNvGrpSpPr>
              <a:grpSpLocks/>
            </p:cNvGrpSpPr>
            <p:nvPr/>
          </p:nvGrpSpPr>
          <p:grpSpPr bwMode="auto">
            <a:xfrm>
              <a:off x="452553" y="2636912"/>
              <a:ext cx="8237537" cy="2071688"/>
              <a:chOff x="452438" y="1739900"/>
              <a:chExt cx="8237537" cy="2071688"/>
            </a:xfrm>
          </p:grpSpPr>
          <p:cxnSp>
            <p:nvCxnSpPr>
              <p:cNvPr id="17" name="Straight Arrow Connector 16"/>
              <p:cNvCxnSpPr>
                <a:cxnSpLocks/>
              </p:cNvCxnSpPr>
              <p:nvPr/>
            </p:nvCxnSpPr>
            <p:spPr bwMode="auto">
              <a:xfrm flipH="1" flipV="1">
                <a:off x="955675" y="1739776"/>
                <a:ext cx="719138" cy="4159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cxnSpLocks/>
              </p:cNvCxnSpPr>
              <p:nvPr/>
            </p:nvCxnSpPr>
            <p:spPr bwMode="auto">
              <a:xfrm flipH="1">
                <a:off x="452438" y="2730376"/>
                <a:ext cx="862012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cxnSpLocks/>
              </p:cNvCxnSpPr>
              <p:nvPr/>
            </p:nvCxnSpPr>
            <p:spPr bwMode="auto">
              <a:xfrm flipH="1">
                <a:off x="935038" y="3305050"/>
                <a:ext cx="760412" cy="4286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cxnSpLocks/>
              </p:cNvCxnSpPr>
              <p:nvPr/>
            </p:nvCxnSpPr>
            <p:spPr bwMode="auto">
              <a:xfrm flipV="1">
                <a:off x="7478713" y="1985839"/>
                <a:ext cx="649287" cy="42545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cxnSpLocks/>
              </p:cNvCxnSpPr>
              <p:nvPr/>
            </p:nvCxnSpPr>
            <p:spPr bwMode="auto">
              <a:xfrm>
                <a:off x="7869238" y="2849438"/>
                <a:ext cx="820737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cxnSpLocks/>
              </p:cNvCxnSpPr>
              <p:nvPr/>
            </p:nvCxnSpPr>
            <p:spPr bwMode="auto">
              <a:xfrm>
                <a:off x="7581900" y="3451100"/>
                <a:ext cx="820738" cy="360363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7417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449263"/>
            <a:ext cx="7921625" cy="1466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7" name="Rectangle 9"/>
          <p:cNvSpPr>
            <a:spLocks noChangeArrowheads="1"/>
          </p:cNvSpPr>
          <p:nvPr/>
        </p:nvSpPr>
        <p:spPr bwMode="auto">
          <a:xfrm>
            <a:off x="1558926" y="2011364"/>
            <a:ext cx="91614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your best friend? </a:t>
            </a:r>
            <a:endParaRPr lang="en-US" altLang="en-US" sz="4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900239" y="2971801"/>
            <a:ext cx="8480425" cy="324961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Complete a Facebook profile for your best friend. Include: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At least five current status updates, which reveal what they are interested in, what you both like to do together and what makes them your best friend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Hobbies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Interests</a:t>
            </a:r>
          </a:p>
          <a:p>
            <a:pPr marL="0" indent="0">
              <a:buNone/>
              <a:defRPr/>
            </a:pPr>
            <a:endParaRPr lang="en-GB" sz="24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9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24000" y="450586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A Complaint</a:t>
            </a:r>
          </a:p>
        </p:txBody>
      </p:sp>
      <p:sp>
        <p:nvSpPr>
          <p:cNvPr id="53253" name="Content Placeholder 2"/>
          <p:cNvSpPr>
            <a:spLocks noGrp="1"/>
          </p:cNvSpPr>
          <p:nvPr>
            <p:ph idx="1"/>
          </p:nvPr>
        </p:nvSpPr>
        <p:spPr>
          <a:xfrm>
            <a:off x="1800225" y="1916114"/>
            <a:ext cx="8580438" cy="3557587"/>
          </a:xfrm>
        </p:spPr>
        <p:txBody>
          <a:bodyPr/>
          <a:lstStyle/>
          <a:p>
            <a:pPr marL="0" indent="0" algn="ctr">
              <a:buNone/>
            </a:pPr>
            <a: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  <a:t>The poem is about a serious change that has occurred – someone in his life, a friend, a lover – has left him, or has changed to the point where they are no longer the same person. Instead, a stranger remains, so he mourns the person they once were and the relationship they once had. </a:t>
            </a:r>
          </a:p>
        </p:txBody>
      </p:sp>
    </p:spTree>
    <p:extLst>
      <p:ext uri="{BB962C8B-B14F-4D97-AF65-F5344CB8AC3E}">
        <p14:creationId xmlns:p14="http://schemas.microsoft.com/office/powerpoint/2010/main" val="21464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2650" y="260649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 err="1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Staza</a:t>
            </a: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One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5061" name="Rectangle 2"/>
          <p:cNvSpPr>
            <a:spLocks noChangeArrowheads="1"/>
          </p:cNvSpPr>
          <p:nvPr/>
        </p:nvSpPr>
        <p:spPr bwMode="auto">
          <a:xfrm>
            <a:off x="8867775" y="836613"/>
            <a:ext cx="160178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poor? In what sense is he poor? Wealth, health…?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5" y="1277939"/>
            <a:ext cx="774700" cy="3635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3" name="Rectangle 6"/>
          <p:cNvSpPr>
            <a:spLocks noChangeArrowheads="1"/>
          </p:cNvSpPr>
          <p:nvPr/>
        </p:nvSpPr>
        <p:spPr bwMode="auto">
          <a:xfrm>
            <a:off x="1919288" y="4557714"/>
            <a:ext cx="394176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The fact that his heart is flooded like a fountain, how much does this imply that he was hurt?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81213" y="2801939"/>
            <a:ext cx="576262" cy="17557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5" name="Content Placeholder 2"/>
          <p:cNvSpPr>
            <a:spLocks noGrp="1"/>
          </p:cNvSpPr>
          <p:nvPr>
            <p:ph idx="1"/>
          </p:nvPr>
        </p:nvSpPr>
        <p:spPr>
          <a:xfrm>
            <a:off x="2135188" y="1508126"/>
            <a:ext cx="6445250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“There is a change—and I am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Your love hath been, nor long ago,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A fountain at my fond heart’s door,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Whose only business was to flow;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And flow it did; not taking heed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its own bounty, or my need.”</a:t>
            </a:r>
            <a:endParaRPr lang="en-GB" altLang="en-US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77189" y="4083051"/>
            <a:ext cx="522287" cy="83502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7" name="Rectangle 15"/>
          <p:cNvSpPr>
            <a:spLocks noChangeArrowheads="1"/>
          </p:cNvSpPr>
          <p:nvPr/>
        </p:nvSpPr>
        <p:spPr bwMode="auto">
          <a:xfrm>
            <a:off x="6184900" y="4900613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opening of this poem?</a:t>
            </a:r>
          </a:p>
        </p:txBody>
      </p:sp>
    </p:spTree>
    <p:extLst>
      <p:ext uri="{BB962C8B-B14F-4D97-AF65-F5344CB8AC3E}">
        <p14:creationId xmlns:p14="http://schemas.microsoft.com/office/powerpoint/2010/main" val="55472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Two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7109" name="Rectangle 2"/>
          <p:cNvSpPr>
            <a:spLocks noChangeArrowheads="1"/>
          </p:cNvSpPr>
          <p:nvPr/>
        </p:nvSpPr>
        <p:spPr bwMode="auto">
          <a:xfrm>
            <a:off x="8653463" y="998539"/>
            <a:ext cx="18161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When he looks back on what their friendship used to be like, what emotions does he feel?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7845425" y="1428750"/>
            <a:ext cx="774700" cy="3635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1847851" y="4748214"/>
            <a:ext cx="37433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as he looks back on their relationship?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0" y="2540001"/>
            <a:ext cx="647700" cy="22082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3" name="Content Placeholder 2"/>
          <p:cNvSpPr>
            <a:spLocks noGrp="1"/>
          </p:cNvSpPr>
          <p:nvPr>
            <p:ph idx="1"/>
          </p:nvPr>
        </p:nvSpPr>
        <p:spPr>
          <a:xfrm>
            <a:off x="2135188" y="1698625"/>
            <a:ext cx="6445250" cy="2762250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“What happy moments did I count!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Blest was I then all bliss above!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Now, for that consecrated fount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Of murmuring, sparkling, living love,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What have I? shall I dare to tell?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 comfortless and hidden well.”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751763" y="3908425"/>
            <a:ext cx="747712" cy="12001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5" name="Rectangle 15"/>
          <p:cNvSpPr>
            <a:spLocks noChangeArrowheads="1"/>
          </p:cNvSpPr>
          <p:nvPr/>
        </p:nvSpPr>
        <p:spPr bwMode="auto">
          <a:xfrm>
            <a:off x="6096000" y="5108576"/>
            <a:ext cx="457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is the impact of the repeated rhetorical devices? </a:t>
            </a:r>
          </a:p>
        </p:txBody>
      </p:sp>
    </p:spTree>
    <p:extLst>
      <p:ext uri="{BB962C8B-B14F-4D97-AF65-F5344CB8AC3E}">
        <p14:creationId xmlns:p14="http://schemas.microsoft.com/office/powerpoint/2010/main" val="106833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Three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9157" name="Rectangle 2"/>
          <p:cNvSpPr>
            <a:spLocks noChangeArrowheads="1"/>
          </p:cNvSpPr>
          <p:nvPr/>
        </p:nvSpPr>
        <p:spPr bwMode="auto">
          <a:xfrm>
            <a:off x="9002714" y="1147764"/>
            <a:ext cx="1341437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trusts the other person?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6" y="1568451"/>
            <a:ext cx="1008063" cy="5873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1847851" y="4748213"/>
            <a:ext cx="3743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end of the poem?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1" y="4221163"/>
            <a:ext cx="1368425" cy="5270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1" name="Content Placeholder 2"/>
          <p:cNvSpPr>
            <a:spLocks noGrp="1"/>
          </p:cNvSpPr>
          <p:nvPr>
            <p:ph idx="1"/>
          </p:nvPr>
        </p:nvSpPr>
        <p:spPr>
          <a:xfrm>
            <a:off x="1992314" y="1568451"/>
            <a:ext cx="6911975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“A well of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love—it may be deep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I trust it is,—and never dry: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What matter? if the waters sleep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In silence and obscurity.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—Such change, and at the very door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my fond heart, hath made me 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34326" y="4114800"/>
            <a:ext cx="646113" cy="9858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3" name="Rectangle 15"/>
          <p:cNvSpPr>
            <a:spLocks noChangeArrowheads="1"/>
          </p:cNvSpPr>
          <p:nvPr/>
        </p:nvSpPr>
        <p:spPr bwMode="auto">
          <a:xfrm>
            <a:off x="6696075" y="5100638"/>
            <a:ext cx="3384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still holds any love for the other person?</a:t>
            </a:r>
          </a:p>
        </p:txBody>
      </p:sp>
    </p:spTree>
    <p:extLst>
      <p:ext uri="{BB962C8B-B14F-4D97-AF65-F5344CB8AC3E}">
        <p14:creationId xmlns:p14="http://schemas.microsoft.com/office/powerpoint/2010/main" val="44709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EBDDE0-B342-4D81-8F55-C3DEDACB3B3D}"/>
              </a:ext>
            </a:extLst>
          </p:cNvPr>
          <p:cNvSpPr/>
          <p:nvPr/>
        </p:nvSpPr>
        <p:spPr>
          <a:xfrm>
            <a:off x="5443369" y="4394965"/>
            <a:ext cx="2905461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5F7D2F-D1BD-46B7-9EF8-C01D673501FB}"/>
              </a:ext>
            </a:extLst>
          </p:cNvPr>
          <p:cNvSpPr/>
          <p:nvPr/>
        </p:nvSpPr>
        <p:spPr>
          <a:xfrm>
            <a:off x="3829722" y="4432150"/>
            <a:ext cx="1527586" cy="396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E1CE08-B42C-4E41-AFA4-097A6C40C0B6}"/>
              </a:ext>
            </a:extLst>
          </p:cNvPr>
          <p:cNvSpPr/>
          <p:nvPr/>
        </p:nvSpPr>
        <p:spPr>
          <a:xfrm>
            <a:off x="6096000" y="3914046"/>
            <a:ext cx="2337995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00AFA1-01EE-4E7A-862A-F136941DF406}"/>
              </a:ext>
            </a:extLst>
          </p:cNvPr>
          <p:cNvSpPr/>
          <p:nvPr/>
        </p:nvSpPr>
        <p:spPr>
          <a:xfrm>
            <a:off x="4464424" y="3914046"/>
            <a:ext cx="688489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C2A47D-B23C-4172-9E4B-0D913F104635}"/>
              </a:ext>
            </a:extLst>
          </p:cNvPr>
          <p:cNvSpPr/>
          <p:nvPr/>
        </p:nvSpPr>
        <p:spPr>
          <a:xfrm>
            <a:off x="7767021" y="3429000"/>
            <a:ext cx="785308" cy="293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04D50-215A-4DDC-B9E2-EF9817B63B9D}"/>
              </a:ext>
            </a:extLst>
          </p:cNvPr>
          <p:cNvSpPr/>
          <p:nvPr/>
        </p:nvSpPr>
        <p:spPr>
          <a:xfrm>
            <a:off x="3550024" y="2827524"/>
            <a:ext cx="5099124" cy="518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11102-8EE4-4AEF-8D3D-6CFDB141DC6F}"/>
              </a:ext>
            </a:extLst>
          </p:cNvPr>
          <p:cNvSpPr/>
          <p:nvPr/>
        </p:nvSpPr>
        <p:spPr>
          <a:xfrm>
            <a:off x="5066851" y="2394043"/>
            <a:ext cx="1484555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A4C42-54CE-4A3C-89D3-4E9723C7F29E}"/>
              </a:ext>
            </a:extLst>
          </p:cNvPr>
          <p:cNvSpPr/>
          <p:nvPr/>
        </p:nvSpPr>
        <p:spPr>
          <a:xfrm>
            <a:off x="3550024" y="2394043"/>
            <a:ext cx="1430767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3518F-9768-4609-8333-7EEE990254FE}"/>
              </a:ext>
            </a:extLst>
          </p:cNvPr>
          <p:cNvSpPr/>
          <p:nvPr/>
        </p:nvSpPr>
        <p:spPr>
          <a:xfrm>
            <a:off x="3550024" y="1825625"/>
            <a:ext cx="5099124" cy="433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A8854-9F1B-4506-B579-865FEC3A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Stanza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5AF66-DEA6-4416-B96E-BAE3E50B1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There is a change—and I am poor;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Your love hath been, nor long ago,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fountain at my fond heart’s door,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Whose only business was to flow;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And flow it did; not taking heed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its own bounty, or my need.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69B73-30C9-43F8-8FD4-5717A7EEBC62}"/>
              </a:ext>
            </a:extLst>
          </p:cNvPr>
          <p:cNvSpPr txBox="1"/>
          <p:nvPr/>
        </p:nvSpPr>
        <p:spPr>
          <a:xfrm>
            <a:off x="548640" y="365125"/>
            <a:ext cx="25818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First line contains two firm statements. The semi-colon indicates an explanation or elaboration of some kind will follow.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4DB0C04-16C1-42A6-9943-9F8C5A8BEDAF}"/>
              </a:ext>
            </a:extLst>
          </p:cNvPr>
          <p:cNvCxnSpPr/>
          <p:nvPr/>
        </p:nvCxnSpPr>
        <p:spPr>
          <a:xfrm flipV="1">
            <a:off x="8348830" y="3480565"/>
            <a:ext cx="1353301" cy="54802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D3CFDA-2846-4275-A447-91706D058DAE}"/>
              </a:ext>
            </a:extLst>
          </p:cNvPr>
          <p:cNvCxnSpPr>
            <a:cxnSpLocks/>
          </p:cNvCxnSpPr>
          <p:nvPr/>
        </p:nvCxnSpPr>
        <p:spPr>
          <a:xfrm>
            <a:off x="1484555" y="1234207"/>
            <a:ext cx="6949440" cy="80815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14A8EB2-DC26-41C9-AEBE-07F22BC0E18A}"/>
              </a:ext>
            </a:extLst>
          </p:cNvPr>
          <p:cNvSpPr txBox="1"/>
          <p:nvPr/>
        </p:nvSpPr>
        <p:spPr>
          <a:xfrm>
            <a:off x="747209" y="4168633"/>
            <a:ext cx="2084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Change to past tense- narrator is looking back.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D8807BC-EFA8-4E6A-BF5F-55DF9562491B}"/>
              </a:ext>
            </a:extLst>
          </p:cNvPr>
          <p:cNvCxnSpPr>
            <a:cxnSpLocks/>
          </p:cNvCxnSpPr>
          <p:nvPr/>
        </p:nvCxnSpPr>
        <p:spPr>
          <a:xfrm flipV="1">
            <a:off x="2260899" y="2687869"/>
            <a:ext cx="2892014" cy="157215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8457864-1301-47DE-BBF5-E7961463A3E3}"/>
              </a:ext>
            </a:extLst>
          </p:cNvPr>
          <p:cNvSpPr txBox="1"/>
          <p:nvPr/>
        </p:nvSpPr>
        <p:spPr>
          <a:xfrm>
            <a:off x="747209" y="2394043"/>
            <a:ext cx="2071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Narrator addresses their friend/lover directly, making the poem seem personal.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</p:cNvCxnSpPr>
          <p:nvPr/>
        </p:nvCxnSpPr>
        <p:spPr>
          <a:xfrm flipV="1">
            <a:off x="2028938" y="2604497"/>
            <a:ext cx="1567031" cy="8083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00C0621-8223-4CDF-A115-E59A8408ADAF}"/>
              </a:ext>
            </a:extLst>
          </p:cNvPr>
          <p:cNvSpPr txBox="1"/>
          <p:nvPr/>
        </p:nvSpPr>
        <p:spPr>
          <a:xfrm>
            <a:off x="9090212" y="770934"/>
            <a:ext cx="2553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metaphor of rushing water and the repetition of ‘flow’ highlights the force and amount of love the narrator felt.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60FA2CD-5C53-4990-82C1-02796D3B5C12}"/>
              </a:ext>
            </a:extLst>
          </p:cNvPr>
          <p:cNvCxnSpPr>
            <a:cxnSpLocks/>
          </p:cNvCxnSpPr>
          <p:nvPr/>
        </p:nvCxnSpPr>
        <p:spPr>
          <a:xfrm flipV="1">
            <a:off x="8348830" y="1953381"/>
            <a:ext cx="741382" cy="9666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69DD3F1-0665-484E-B2E5-B3B320E3060F}"/>
              </a:ext>
            </a:extLst>
          </p:cNvPr>
          <p:cNvCxnSpPr>
            <a:cxnSpLocks/>
          </p:cNvCxnSpPr>
          <p:nvPr/>
        </p:nvCxnSpPr>
        <p:spPr>
          <a:xfrm flipV="1">
            <a:off x="8524986" y="2248262"/>
            <a:ext cx="1197238" cy="139642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830E678-6E24-41AB-9B01-DBA0DB9F0B01}"/>
              </a:ext>
            </a:extLst>
          </p:cNvPr>
          <p:cNvCxnSpPr>
            <a:cxnSpLocks/>
          </p:cNvCxnSpPr>
          <p:nvPr/>
        </p:nvCxnSpPr>
        <p:spPr>
          <a:xfrm flipV="1">
            <a:off x="4881280" y="1813975"/>
            <a:ext cx="4242325" cy="218736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16966" y="3237186"/>
            <a:ext cx="238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Enjambment indicates the urgency of flowing love. It spills over the line, unrestrained.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8390" y="5171090"/>
            <a:ext cx="3101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showed no consideration for its own strength or the narrator’s requirement of it.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6785834" y="4722348"/>
            <a:ext cx="1852556" cy="10489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45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1683" y="2375338"/>
            <a:ext cx="893379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79476" y="2301766"/>
            <a:ext cx="735724" cy="462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99945" y="1825625"/>
            <a:ext cx="5307724" cy="47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41683" y="2921876"/>
            <a:ext cx="809296" cy="33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80690" y="2921876"/>
            <a:ext cx="2638096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99338" y="3394841"/>
            <a:ext cx="4120055" cy="409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1683" y="3878317"/>
            <a:ext cx="4782207" cy="451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41683" y="4393324"/>
            <a:ext cx="4677103" cy="493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happy moments did I count!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Blest was I then all bliss above!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Now, for that consecrated fount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murmuring, sparkling, living love,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have I? shall I dare to tell?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comfortless and hidden well.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75531" y="231228"/>
            <a:ext cx="24489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Exclamation shows the strength of the emotions the narrator feels when thinking about the moments they shared. It also creates a pause as the speaker reflects on the past.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717" y="365125"/>
            <a:ext cx="2511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Alliteration of ‘Blest’ and ‘bliss’ highlights how excited the speaker is and the joy they used to feel.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455" y="2375338"/>
            <a:ext cx="20600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Turning point- the narrator starts to explain the change, bringing the focus back to the present.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70125" y="3584028"/>
            <a:ext cx="2843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List of three lively but gentle adjectives- they emphasise that it was an enthusiastic but pure love.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71338" y="5087007"/>
            <a:ext cx="3153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questions are dramatic- narrator is emphasising the extent of their sadness.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6841" y="4330262"/>
            <a:ext cx="2900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fountain metaphor is replaced by the image of a well- the love has changed from a sacred ‘consecrated fount’ to a mundane ‘hidden’ well. This is symbolic of how the relationship has changed.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38703" y="1522975"/>
            <a:ext cx="1587063" cy="106568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607972" y="1027906"/>
            <a:ext cx="575442" cy="949136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972096" y="3599793"/>
            <a:ext cx="1403133" cy="31693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187559" y="4219377"/>
            <a:ext cx="1481959" cy="9486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758966" y="4784357"/>
            <a:ext cx="1876096" cy="85160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29355" y="3011214"/>
            <a:ext cx="1422839" cy="7882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212474" y="5378816"/>
            <a:ext cx="2354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Religious language adds a divine quality to the happiness the narrator felt- it was sacred.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06206" y="3216166"/>
            <a:ext cx="249622" cy="223469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4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896303" y="4897821"/>
            <a:ext cx="3069021" cy="472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96303" y="4424855"/>
            <a:ext cx="2869326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4841" y="4414345"/>
            <a:ext cx="2375338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9655" y="3930869"/>
            <a:ext cx="3153104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6579" y="3363310"/>
            <a:ext cx="2133600" cy="472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89986" y="2879834"/>
            <a:ext cx="1587062" cy="441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well of love—it may be deep—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 trust it is,—and never dry: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matter? if the waters sleep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In silence and obscurity.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—Such change, and at the very door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my fond heart, hath made me poor.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574924" y="1093076"/>
            <a:ext cx="22176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hasn’t disappeared completely- this could show the narrator has some hope, despite the negativity in the rest of the stanza.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717" y="450814"/>
            <a:ext cx="2396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 creates a sense of negativity and bitterness.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248" y="2007476"/>
            <a:ext cx="2669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Sombre language contracts with the lively adjectives on line 10- the love is now lifeless and hidden.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965" y="4280575"/>
            <a:ext cx="34158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Repetition of content from the first lines of the poem act as a conclusion. The narrator has explained the complaint and rounds off the argument, bringing the reader back to the present situation and their sense of loss.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51581" y="5370786"/>
            <a:ext cx="2422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door is part of a home- suggests closeness and intimacy as well as being personal.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20764" y="1339694"/>
            <a:ext cx="1823546" cy="214511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987861" y="1819885"/>
            <a:ext cx="1587063" cy="111572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21725" y="3249032"/>
            <a:ext cx="3105149" cy="88019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995447" y="5370780"/>
            <a:ext cx="3100553" cy="557043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652641" y="4574114"/>
            <a:ext cx="1542393" cy="891265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74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15BA700E8D404B9ED6F244BB69B805" ma:contentTypeVersion="3" ma:contentTypeDescription="Create a new document." ma:contentTypeScope="" ma:versionID="12f1c830afa2d2edc87ee8d0327f0d76">
  <xsd:schema xmlns:xsd="http://www.w3.org/2001/XMLSchema" xmlns:xs="http://www.w3.org/2001/XMLSchema" xmlns:p="http://schemas.microsoft.com/office/2006/metadata/properties" xmlns:ns2="f235f69e-087a-4661-999e-f45cc6f9c4bc" targetNamespace="http://schemas.microsoft.com/office/2006/metadata/properties" ma:root="true" ma:fieldsID="d491c3271d10e265eed1ffe667d8d961" ns2:_="">
    <xsd:import namespace="f235f69e-087a-4661-999e-f45cc6f9c4bc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5f69e-087a-4661-999e-f45cc6f9c4bc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f235f69e-087a-4661-999e-f45cc6f9c4bc" xsi:nil="true"/>
  </documentManagement>
</p:properties>
</file>

<file path=customXml/itemProps1.xml><?xml version="1.0" encoding="utf-8"?>
<ds:datastoreItem xmlns:ds="http://schemas.openxmlformats.org/officeDocument/2006/customXml" ds:itemID="{F297CA05-4C3A-44EC-8EC1-2D0B5D5B06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74BB61-C84E-47E9-96D0-B5B44FD14A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35f69e-087a-4661-999e-f45cc6f9c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5BCC2B-CD71-4F95-AFD3-27153CA588A6}">
  <ds:schemaRefs>
    <ds:schemaRef ds:uri="http://schemas.microsoft.com/office/2006/metadata/properties"/>
    <ds:schemaRef ds:uri="http://schemas.microsoft.com/office/infopath/2007/PartnerControls"/>
    <ds:schemaRef ds:uri="f235f69e-087a-4661-999e-f45cc6f9c4b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955</Words>
  <Application>Microsoft Office PowerPoint</Application>
  <PresentationFormat>Widescreen</PresentationFormat>
  <Paragraphs>71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Stanza 1:</vt:lpstr>
      <vt:lpstr>Stanza 2:</vt:lpstr>
      <vt:lpstr>Stanza 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Verinder Kaur</dc:creator>
  <cp:lastModifiedBy>Toni-Louise</cp:lastModifiedBy>
  <cp:revision>16</cp:revision>
  <dcterms:created xsi:type="dcterms:W3CDTF">2019-01-21T13:14:41Z</dcterms:created>
  <dcterms:modified xsi:type="dcterms:W3CDTF">2020-04-27T15:34:39Z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0x010100B815BA700E8D404B9ED6F244BB69B805</vt:lpwstr>
  </property>
  <property fmtid="{D5CDD505-2E9C-101B-9397-08002B2CF9AE}" pid="3" name="Order">
    <vt:r8>13700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