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 id="2147483708" r:id="rId9"/>
    <p:sldMasterId id="2147483720" r:id="rId10"/>
  </p:sldMasterIdLst>
  <p:notesMasterIdLst>
    <p:notesMasterId r:id="rId93"/>
  </p:notesMasterIdLst>
  <p:sldIdLst>
    <p:sldId id="256" r:id="rId11"/>
    <p:sldId id="283" r:id="rId12"/>
    <p:sldId id="343" r:id="rId13"/>
    <p:sldId id="344" r:id="rId14"/>
    <p:sldId id="262" r:id="rId15"/>
    <p:sldId id="265" r:id="rId16"/>
    <p:sldId id="266" r:id="rId17"/>
    <p:sldId id="276" r:id="rId18"/>
    <p:sldId id="341" r:id="rId19"/>
    <p:sldId id="284" r:id="rId20"/>
    <p:sldId id="285" r:id="rId21"/>
    <p:sldId id="286" r:id="rId22"/>
    <p:sldId id="287" r:id="rId23"/>
    <p:sldId id="346" r:id="rId24"/>
    <p:sldId id="347" r:id="rId25"/>
    <p:sldId id="348" r:id="rId26"/>
    <p:sldId id="349" r:id="rId27"/>
    <p:sldId id="350" r:id="rId28"/>
    <p:sldId id="351" r:id="rId29"/>
    <p:sldId id="352" r:id="rId30"/>
    <p:sldId id="353" r:id="rId31"/>
    <p:sldId id="354" r:id="rId32"/>
    <p:sldId id="334" r:id="rId33"/>
    <p:sldId id="288" r:id="rId34"/>
    <p:sldId id="258" r:id="rId35"/>
    <p:sldId id="267" r:id="rId36"/>
    <p:sldId id="270" r:id="rId37"/>
    <p:sldId id="269" r:id="rId38"/>
    <p:sldId id="268" r:id="rId39"/>
    <p:sldId id="289" r:id="rId40"/>
    <p:sldId id="335" r:id="rId41"/>
    <p:sldId id="290" r:id="rId42"/>
    <p:sldId id="291" r:id="rId43"/>
    <p:sldId id="292" r:id="rId44"/>
    <p:sldId id="293" r:id="rId45"/>
    <p:sldId id="294" r:id="rId46"/>
    <p:sldId id="260" r:id="rId47"/>
    <p:sldId id="271" r:id="rId48"/>
    <p:sldId id="257" r:id="rId49"/>
    <p:sldId id="296" r:id="rId50"/>
    <p:sldId id="297" r:id="rId51"/>
    <p:sldId id="298" r:id="rId52"/>
    <p:sldId id="342" r:id="rId53"/>
    <p:sldId id="299" r:id="rId54"/>
    <p:sldId id="300" r:id="rId55"/>
    <p:sldId id="301" r:id="rId56"/>
    <p:sldId id="336" r:id="rId57"/>
    <p:sldId id="302" r:id="rId58"/>
    <p:sldId id="303" r:id="rId59"/>
    <p:sldId id="304" r:id="rId60"/>
    <p:sldId id="305" r:id="rId61"/>
    <p:sldId id="306" r:id="rId62"/>
    <p:sldId id="308" r:id="rId63"/>
    <p:sldId id="309" r:id="rId64"/>
    <p:sldId id="310" r:id="rId65"/>
    <p:sldId id="337" r:id="rId66"/>
    <p:sldId id="338" r:id="rId67"/>
    <p:sldId id="339" r:id="rId68"/>
    <p:sldId id="340" r:id="rId69"/>
    <p:sldId id="311" r:id="rId70"/>
    <p:sldId id="312" r:id="rId71"/>
    <p:sldId id="313" r:id="rId72"/>
    <p:sldId id="314" r:id="rId73"/>
    <p:sldId id="315" r:id="rId74"/>
    <p:sldId id="316" r:id="rId75"/>
    <p:sldId id="317" r:id="rId76"/>
    <p:sldId id="318" r:id="rId77"/>
    <p:sldId id="319" r:id="rId78"/>
    <p:sldId id="320" r:id="rId79"/>
    <p:sldId id="321" r:id="rId80"/>
    <p:sldId id="322" r:id="rId81"/>
    <p:sldId id="323" r:id="rId82"/>
    <p:sldId id="324" r:id="rId83"/>
    <p:sldId id="325" r:id="rId84"/>
    <p:sldId id="326" r:id="rId85"/>
    <p:sldId id="327" r:id="rId86"/>
    <p:sldId id="328" r:id="rId87"/>
    <p:sldId id="329" r:id="rId88"/>
    <p:sldId id="330" r:id="rId89"/>
    <p:sldId id="331" r:id="rId90"/>
    <p:sldId id="332" r:id="rId91"/>
    <p:sldId id="333" r:id="rId92"/>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42" autoAdjust="0"/>
  </p:normalViewPr>
  <p:slideViewPr>
    <p:cSldViewPr>
      <p:cViewPr varScale="1">
        <p:scale>
          <a:sx n="97" d="100"/>
          <a:sy n="97" d="100"/>
        </p:scale>
        <p:origin x="3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viewProps" Target="viewProps.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0F0282D4-99B1-411A-97AF-A7A957EA112F}" type="datetimeFigureOut">
              <a:rPr lang="en-GB" smtClean="0"/>
              <a:t>07/05/2020</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E991D55A-3586-4448-998F-E7A488A27334}" type="slidenum">
              <a:rPr lang="en-GB" smtClean="0"/>
              <a:t>‹#›</a:t>
            </a:fld>
            <a:endParaRPr lang="en-GB"/>
          </a:p>
        </p:txBody>
      </p:sp>
    </p:spTree>
    <p:extLst>
      <p:ext uri="{BB962C8B-B14F-4D97-AF65-F5344CB8AC3E}">
        <p14:creationId xmlns:p14="http://schemas.microsoft.com/office/powerpoint/2010/main" val="379050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30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a:t>
            </a:r>
            <a:r>
              <a:rPr lang="en-GB"/>
              <a:t>down</a:t>
            </a:r>
            <a:r>
              <a:rPr lang="en-GB" baseline="0"/>
              <a:t> Competence </a:t>
            </a:r>
            <a:r>
              <a:rPr lang="en-GB" baseline="0" dirty="0"/>
              <a:t>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32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33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34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35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36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40</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41</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42</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44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8</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45</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46</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a meant</a:t>
            </a:r>
            <a:r>
              <a:rPr lang="en-GB" baseline="0" dirty="0"/>
              <a:t> to be a very funny scene! Quince is terrible at organising the rehearsal and it keeps getting hi-jacked by Bottom who wants to play every part. Discuss with students.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48</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GB" dirty="0"/>
              <a:t>Quince is the leader/</a:t>
            </a:r>
          </a:p>
          <a:p>
            <a:pPr marL="228600" indent="-228600">
              <a:buAutoNum type="arabicParenR"/>
            </a:pPr>
            <a:r>
              <a:rPr lang="en-GB" dirty="0"/>
              <a:t>Quince</a:t>
            </a:r>
            <a:r>
              <a:rPr lang="en-GB" baseline="0" dirty="0"/>
              <a:t> shows leadership when he gives out the different parts. He is not an effective leader, however, because he </a:t>
            </a:r>
            <a:r>
              <a:rPr lang="en-GB" baseline="0"/>
              <a:t>lets </a:t>
            </a:r>
            <a:r>
              <a:rPr lang="en-GB" baseline="0" dirty="0" err="1"/>
              <a:t>B</a:t>
            </a:r>
            <a:r>
              <a:rPr lang="en-GB" baseline="0"/>
              <a:t>ottom </a:t>
            </a:r>
            <a:r>
              <a:rPr lang="en-GB" baseline="0" dirty="0"/>
              <a:t>interrupt him all the time.</a:t>
            </a:r>
          </a:p>
          <a:p>
            <a:pPr marL="228600" indent="-228600">
              <a:buAutoNum type="arabicParenR"/>
            </a:pPr>
            <a:r>
              <a:rPr lang="en-GB" baseline="0" dirty="0"/>
              <a:t>Bottom is the biggest threat because he believes he can play every part!</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49</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50</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51</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52</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53</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54</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60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10</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61</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62</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63</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64</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65</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66</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67</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Reproduce on A3</a:t>
            </a:r>
          </a:p>
        </p:txBody>
      </p:sp>
      <p:sp>
        <p:nvSpPr>
          <p:cNvPr id="4" name="Slide Number Placeholder 3"/>
          <p:cNvSpPr>
            <a:spLocks noGrp="1"/>
          </p:cNvSpPr>
          <p:nvPr>
            <p:ph type="sldNum" sz="quarter" idx="10"/>
          </p:nvPr>
        </p:nvSpPr>
        <p:spPr/>
        <p:txBody>
          <a:bodyPr/>
          <a:lstStyle/>
          <a:p>
            <a:pPr>
              <a:defRPr/>
            </a:pPr>
            <a:fld id="{9B2424A5-C86D-4255-90D0-C80D70ABEF32}" type="slidenum">
              <a:rPr lang="en-GB" smtClean="0"/>
              <a:pPr>
                <a:defRPr/>
              </a:pPr>
              <a:t>68</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69</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70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11</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71</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72</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 example</a:t>
            </a:r>
          </a:p>
        </p:txBody>
      </p:sp>
      <p:sp>
        <p:nvSpPr>
          <p:cNvPr id="4" name="Slide Number Placeholder 3"/>
          <p:cNvSpPr>
            <a:spLocks noGrp="1"/>
          </p:cNvSpPr>
          <p:nvPr>
            <p:ph type="sldNum" sz="quarter" idx="10"/>
          </p:nvPr>
        </p:nvSpPr>
        <p:spPr/>
        <p:txBody>
          <a:bodyPr/>
          <a:lstStyle/>
          <a:p>
            <a:pPr>
              <a:defRPr/>
            </a:pPr>
            <a:fld id="{9B2424A5-C86D-4255-90D0-C80D70ABEF32}" type="slidenum">
              <a:rPr lang="en-GB" smtClean="0"/>
              <a:pPr>
                <a:defRPr/>
              </a:pPr>
              <a:t>73</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74</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75</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76</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77</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78</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79</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80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12</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81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13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Students copy down</a:t>
            </a:r>
            <a:r>
              <a:rPr lang="en-GB" baseline="0" dirty="0"/>
              <a:t> </a:t>
            </a:r>
            <a:r>
              <a:rPr lang="en-GB" baseline="0" dirty="0" err="1"/>
              <a:t>Competentce</a:t>
            </a:r>
            <a:r>
              <a:rPr lang="en-GB" baseline="0" dirty="0"/>
              <a:t> and LO. Encourage students to attempt extension tasks.</a:t>
            </a:r>
            <a:endParaRPr lang="en-GB" dirty="0"/>
          </a:p>
        </p:txBody>
      </p:sp>
      <p:sp>
        <p:nvSpPr>
          <p:cNvPr id="4" name="Slide Number Placeholder 3"/>
          <p:cNvSpPr>
            <a:spLocks noGrp="1"/>
          </p:cNvSpPr>
          <p:nvPr>
            <p:ph type="sldNum" sz="quarter" idx="10"/>
          </p:nvPr>
        </p:nvSpPr>
        <p:spPr/>
        <p:txBody>
          <a:bodyPr/>
          <a:lstStyle/>
          <a:p>
            <a:fld id="{03BC4331-5C35-4A9E-9BAD-3B3B8D3C9F4C}" type="slidenum">
              <a:rPr lang="en-GB" smtClean="0"/>
              <a:pPr/>
              <a:t>22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91D55A-3586-4448-998F-E7A488A27334}" type="slidenum">
              <a:rPr lang="en-GB" smtClean="0"/>
              <a:t>27</a:t>
            </a:fld>
            <a:endParaRPr lang="en-GB"/>
          </a:p>
        </p:txBody>
      </p:sp>
    </p:spTree>
    <p:extLst>
      <p:ext uri="{BB962C8B-B14F-4D97-AF65-F5344CB8AC3E}">
        <p14:creationId xmlns:p14="http://schemas.microsoft.com/office/powerpoint/2010/main" val="940797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91D55A-3586-4448-998F-E7A488A27334}" type="slidenum">
              <a:rPr lang="en-GB" smtClean="0"/>
              <a:t>29</a:t>
            </a:fld>
            <a:endParaRPr lang="en-GB"/>
          </a:p>
        </p:txBody>
      </p:sp>
    </p:spTree>
    <p:extLst>
      <p:ext uri="{BB962C8B-B14F-4D97-AF65-F5344CB8AC3E}">
        <p14:creationId xmlns:p14="http://schemas.microsoft.com/office/powerpoint/2010/main" val="780676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861AB2-D8DE-4659-A1FD-601E5940D31F}"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559D1-40C8-4F57-9F1D-CFDACFCE3EF8}" type="slidenum">
              <a:rPr lang="en-GB" smtClean="0"/>
              <a:t>‹#›</a:t>
            </a:fld>
            <a:endParaRPr lang="en-GB"/>
          </a:p>
        </p:txBody>
      </p:sp>
    </p:spTree>
    <p:extLst>
      <p:ext uri="{BB962C8B-B14F-4D97-AF65-F5344CB8AC3E}">
        <p14:creationId xmlns:p14="http://schemas.microsoft.com/office/powerpoint/2010/main" val="413888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861AB2-D8DE-4659-A1FD-601E5940D31F}"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559D1-40C8-4F57-9F1D-CFDACFCE3EF8}" type="slidenum">
              <a:rPr lang="en-GB" smtClean="0"/>
              <a:t>‹#›</a:t>
            </a:fld>
            <a:endParaRPr lang="en-GB"/>
          </a:p>
        </p:txBody>
      </p:sp>
    </p:spTree>
    <p:extLst>
      <p:ext uri="{BB962C8B-B14F-4D97-AF65-F5344CB8AC3E}">
        <p14:creationId xmlns:p14="http://schemas.microsoft.com/office/powerpoint/2010/main" val="172159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861AB2-D8DE-4659-A1FD-601E5940D31F}"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559D1-40C8-4F57-9F1D-CFDACFCE3EF8}" type="slidenum">
              <a:rPr lang="en-GB" smtClean="0"/>
              <a:t>‹#›</a:t>
            </a:fld>
            <a:endParaRPr lang="en-GB"/>
          </a:p>
        </p:txBody>
      </p:sp>
    </p:spTree>
    <p:extLst>
      <p:ext uri="{BB962C8B-B14F-4D97-AF65-F5344CB8AC3E}">
        <p14:creationId xmlns:p14="http://schemas.microsoft.com/office/powerpoint/2010/main" val="3214121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939728-10AC-4006-AC5B-F3A6314B71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34882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23CFFE-C65E-424D-840B-1A751CC823F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5199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9A0525-1DE4-4B5B-91E8-9BA5504A9A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293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04150B-08BE-4E61-AA34-068937B7CDB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44074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DE0A88-8242-4472-B64C-86C8BC13817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31975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EAB324-FBCE-4B6B-A526-A2271ACE4C9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6186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0E9D091-1107-4380-94E9-F83E2197796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23628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2DCC12-C461-4BDA-A00A-8071D10B7FD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3138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861AB2-D8DE-4659-A1FD-601E5940D31F}"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559D1-40C8-4F57-9F1D-CFDACFCE3EF8}" type="slidenum">
              <a:rPr lang="en-GB" smtClean="0"/>
              <a:t>‹#›</a:t>
            </a:fld>
            <a:endParaRPr lang="en-GB"/>
          </a:p>
        </p:txBody>
      </p:sp>
    </p:spTree>
    <p:extLst>
      <p:ext uri="{BB962C8B-B14F-4D97-AF65-F5344CB8AC3E}">
        <p14:creationId xmlns:p14="http://schemas.microsoft.com/office/powerpoint/2010/main" val="3737671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33D997-6273-4EE2-BDE3-D52F74F35D8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48867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36CE3B-80B6-4998-897F-00266192B36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6061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C90B28-6D33-493D-961D-976E71A1C9E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36053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939728-10AC-4006-AC5B-F3A6314B71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66533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23CFFE-C65E-424D-840B-1A751CC823F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63461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9A0525-1DE4-4B5B-91E8-9BA5504A9A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27208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04150B-08BE-4E61-AA34-068937B7CDB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22592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DE0A88-8242-4472-B64C-86C8BC13817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40419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EAB324-FBCE-4B6B-A526-A2271ACE4C9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6372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0E9D091-1107-4380-94E9-F83E2197796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179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861AB2-D8DE-4659-A1FD-601E5940D31F}"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559D1-40C8-4F57-9F1D-CFDACFCE3EF8}" type="slidenum">
              <a:rPr lang="en-GB" smtClean="0"/>
              <a:t>‹#›</a:t>
            </a:fld>
            <a:endParaRPr lang="en-GB"/>
          </a:p>
        </p:txBody>
      </p:sp>
    </p:spTree>
    <p:extLst>
      <p:ext uri="{BB962C8B-B14F-4D97-AF65-F5344CB8AC3E}">
        <p14:creationId xmlns:p14="http://schemas.microsoft.com/office/powerpoint/2010/main" val="21200848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2DCC12-C461-4BDA-A00A-8071D10B7FD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46697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33D997-6273-4EE2-BDE3-D52F74F35D8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79791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36CE3B-80B6-4998-897F-00266192B36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73909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C90B28-6D33-493D-961D-976E71A1C9E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12843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939728-10AC-4006-AC5B-F3A6314B71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97675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23CFFE-C65E-424D-840B-1A751CC823F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9461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9A0525-1DE4-4B5B-91E8-9BA5504A9A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655160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04150B-08BE-4E61-AA34-068937B7CDB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04744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DE0A88-8242-4472-B64C-86C8BC13817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58212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EAB324-FBCE-4B6B-A526-A2271ACE4C9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5690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861AB2-D8DE-4659-A1FD-601E5940D31F}"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C559D1-40C8-4F57-9F1D-CFDACFCE3EF8}" type="slidenum">
              <a:rPr lang="en-GB" smtClean="0"/>
              <a:t>‹#›</a:t>
            </a:fld>
            <a:endParaRPr lang="en-GB"/>
          </a:p>
        </p:txBody>
      </p:sp>
    </p:spTree>
    <p:extLst>
      <p:ext uri="{BB962C8B-B14F-4D97-AF65-F5344CB8AC3E}">
        <p14:creationId xmlns:p14="http://schemas.microsoft.com/office/powerpoint/2010/main" val="24302390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0E9D091-1107-4380-94E9-F83E2197796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29799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2DCC12-C461-4BDA-A00A-8071D10B7FD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467555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33D997-6273-4EE2-BDE3-D52F74F35D8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658570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36CE3B-80B6-4998-897F-00266192B36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029107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C90B28-6D33-493D-961D-976E71A1C9E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67714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939728-10AC-4006-AC5B-F3A6314B71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915165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23CFFE-C65E-424D-840B-1A751CC823F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660091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9A0525-1DE4-4B5B-91E8-9BA5504A9A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609286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04150B-08BE-4E61-AA34-068937B7CDB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746518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DE0A88-8242-4472-B64C-86C8BC13817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66243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861AB2-D8DE-4659-A1FD-601E5940D31F}" type="datetimeFigureOut">
              <a:rPr lang="en-GB" smtClean="0"/>
              <a:t>07/05/2020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C559D1-40C8-4F57-9F1D-CFDACFCE3EF8}" type="slidenum">
              <a:rPr lang="en-GB" smtClean="0"/>
              <a:t>‹#›</a:t>
            </a:fld>
            <a:endParaRPr lang="en-GB"/>
          </a:p>
        </p:txBody>
      </p:sp>
    </p:spTree>
    <p:extLst>
      <p:ext uri="{BB962C8B-B14F-4D97-AF65-F5344CB8AC3E}">
        <p14:creationId xmlns:p14="http://schemas.microsoft.com/office/powerpoint/2010/main" val="27077108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EAB324-FBCE-4B6B-A526-A2271ACE4C9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541410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0E9D091-1107-4380-94E9-F83E2197796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098885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2DCC12-C461-4BDA-A00A-8071D10B7FD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821004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33D997-6273-4EE2-BDE3-D52F74F35D8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67314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36CE3B-80B6-4998-897F-00266192B36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684825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C90B28-6D33-493D-961D-976E71A1C9E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557039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939728-10AC-4006-AC5B-F3A6314B71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964940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23CFFE-C65E-424D-840B-1A751CC823F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171147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9A0525-1DE4-4B5B-91E8-9BA5504A9A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711744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04150B-08BE-4E61-AA34-068937B7CDB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1310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861AB2-D8DE-4659-A1FD-601E5940D31F}" type="datetimeFigureOut">
              <a:rPr lang="en-GB" smtClean="0"/>
              <a:t>07/05/2020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C559D1-40C8-4F57-9F1D-CFDACFCE3EF8}" type="slidenum">
              <a:rPr lang="en-GB" smtClean="0"/>
              <a:t>‹#›</a:t>
            </a:fld>
            <a:endParaRPr lang="en-GB"/>
          </a:p>
        </p:txBody>
      </p:sp>
    </p:spTree>
    <p:extLst>
      <p:ext uri="{BB962C8B-B14F-4D97-AF65-F5344CB8AC3E}">
        <p14:creationId xmlns:p14="http://schemas.microsoft.com/office/powerpoint/2010/main" val="36048933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DE0A88-8242-4472-B64C-86C8BC13817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439498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EAB324-FBCE-4B6B-A526-A2271ACE4C9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258086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0E9D091-1107-4380-94E9-F83E2197796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775161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2DCC12-C461-4BDA-A00A-8071D10B7FD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612883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33D997-6273-4EE2-BDE3-D52F74F35D8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029508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36CE3B-80B6-4998-897F-00266192B36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983281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C90B28-6D33-493D-961D-976E71A1C9E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47308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939728-10AC-4006-AC5B-F3A6314B71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625214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23CFFE-C65E-424D-840B-1A751CC823F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791252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9A0525-1DE4-4B5B-91E8-9BA5504A9A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35570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61AB2-D8DE-4659-A1FD-601E5940D31F}" type="datetimeFigureOut">
              <a:rPr lang="en-GB" smtClean="0"/>
              <a:t>07/05/2020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C559D1-40C8-4F57-9F1D-CFDACFCE3EF8}" type="slidenum">
              <a:rPr lang="en-GB" smtClean="0"/>
              <a:t>‹#›</a:t>
            </a:fld>
            <a:endParaRPr lang="en-GB"/>
          </a:p>
        </p:txBody>
      </p:sp>
    </p:spTree>
    <p:extLst>
      <p:ext uri="{BB962C8B-B14F-4D97-AF65-F5344CB8AC3E}">
        <p14:creationId xmlns:p14="http://schemas.microsoft.com/office/powerpoint/2010/main" val="11997286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04150B-08BE-4E61-AA34-068937B7CDB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44329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DE0A88-8242-4472-B64C-86C8BC13817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852334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EAB324-FBCE-4B6B-A526-A2271ACE4C9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286460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0E9D091-1107-4380-94E9-F83E2197796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392310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2DCC12-C461-4BDA-A00A-8071D10B7FD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860082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33D997-6273-4EE2-BDE3-D52F74F35D8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118418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36CE3B-80B6-4998-897F-00266192B36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402875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C90B28-6D33-493D-961D-976E71A1C9E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5761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861AB2-D8DE-4659-A1FD-601E5940D31F}"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C559D1-40C8-4F57-9F1D-CFDACFCE3EF8}" type="slidenum">
              <a:rPr lang="en-GB" smtClean="0"/>
              <a:t>‹#›</a:t>
            </a:fld>
            <a:endParaRPr lang="en-GB"/>
          </a:p>
        </p:txBody>
      </p:sp>
    </p:spTree>
    <p:extLst>
      <p:ext uri="{BB962C8B-B14F-4D97-AF65-F5344CB8AC3E}">
        <p14:creationId xmlns:p14="http://schemas.microsoft.com/office/powerpoint/2010/main" val="67365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861AB2-D8DE-4659-A1FD-601E5940D31F}"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C559D1-40C8-4F57-9F1D-CFDACFCE3EF8}" type="slidenum">
              <a:rPr lang="en-GB" smtClean="0"/>
              <a:t>‹#›</a:t>
            </a:fld>
            <a:endParaRPr lang="en-GB"/>
          </a:p>
        </p:txBody>
      </p:sp>
    </p:spTree>
    <p:extLst>
      <p:ext uri="{BB962C8B-B14F-4D97-AF65-F5344CB8AC3E}">
        <p14:creationId xmlns:p14="http://schemas.microsoft.com/office/powerpoint/2010/main" val="409078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61AB2-D8DE-4659-A1FD-601E5940D31F}" type="datetimeFigureOut">
              <a:rPr lang="en-GB" smtClean="0"/>
              <a:t>07/05/2020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559D1-40C8-4F57-9F1D-CFDACFCE3EF8}" type="slidenum">
              <a:rPr lang="en-GB" smtClean="0"/>
              <a:t>‹#›</a:t>
            </a:fld>
            <a:endParaRPr lang="en-GB"/>
          </a:p>
        </p:txBody>
      </p:sp>
    </p:spTree>
    <p:extLst>
      <p:ext uri="{BB962C8B-B14F-4D97-AF65-F5344CB8AC3E}">
        <p14:creationId xmlns:p14="http://schemas.microsoft.com/office/powerpoint/2010/main" val="1542627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C5A1121-D940-4677-8846-5ECC8A62BD4F}"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1705284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C5A1121-D940-4677-8846-5ECC8A62BD4F}"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17337722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C5A1121-D940-4677-8846-5ECC8A62BD4F}"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18810543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C5A1121-D940-4677-8846-5ECC8A62BD4F}"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25059215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C5A1121-D940-4677-8846-5ECC8A62BD4F}"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39539209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C5A1121-D940-4677-8846-5ECC8A62BD4F}"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7713870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wmf"/><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hyperlink" Target="http://news.byu.edu/releases/archive08/Jan/dream/0801-06198.jpg" TargetMode="External"/><Relationship Id="rId1" Type="http://schemas.openxmlformats.org/officeDocument/2006/relationships/slideLayout" Target="../slideLayouts/slideLayout24.xml"/><Relationship Id="rId6" Type="http://schemas.openxmlformats.org/officeDocument/2006/relationships/image" Target="../media/image26.jpeg"/><Relationship Id="rId5" Type="http://schemas.openxmlformats.org/officeDocument/2006/relationships/image" Target="../media/image20.png"/><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3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31.jpeg"/><Relationship Id="rId1" Type="http://schemas.openxmlformats.org/officeDocument/2006/relationships/slideLayout" Target="../slideLayouts/slideLayout4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7.xml"/><Relationship Id="rId6" Type="http://schemas.openxmlformats.org/officeDocument/2006/relationships/image" Target="../media/image36.jpeg"/><Relationship Id="rId5" Type="http://schemas.openxmlformats.org/officeDocument/2006/relationships/image" Target="../media/image20.png"/><Relationship Id="rId4" Type="http://schemas.openxmlformats.org/officeDocument/2006/relationships/image" Target="../media/image19.wmf"/></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7.x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40.jpeg"/><Relationship Id="rId1" Type="http://schemas.openxmlformats.org/officeDocument/2006/relationships/slideLayout" Target="../slideLayouts/slideLayout68.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1.jpeg"/><Relationship Id="rId1" Type="http://schemas.openxmlformats.org/officeDocument/2006/relationships/slideLayout" Target="../slideLayouts/slideLayout68.x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18" Type="http://schemas.openxmlformats.org/officeDocument/2006/relationships/image" Target="../media/image60.png"/><Relationship Id="rId3" Type="http://schemas.openxmlformats.org/officeDocument/2006/relationships/image" Target="../media/image45.jpe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jpeg"/><Relationship Id="rId2" Type="http://schemas.openxmlformats.org/officeDocument/2006/relationships/image" Target="../media/image2.jpeg"/><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5" Type="http://schemas.openxmlformats.org/officeDocument/2006/relationships/image" Target="../media/image57.png"/><Relationship Id="rId10" Type="http://schemas.openxmlformats.org/officeDocument/2006/relationships/image" Target="../media/image52.jpeg"/><Relationship Id="rId4" Type="http://schemas.openxmlformats.org/officeDocument/2006/relationships/image" Target="../media/image46.png"/><Relationship Id="rId9" Type="http://schemas.openxmlformats.org/officeDocument/2006/relationships/image" Target="../media/image51.jpeg"/><Relationship Id="rId14" Type="http://schemas.openxmlformats.org/officeDocument/2006/relationships/image" Target="../media/image56.png"/></Relationships>
</file>

<file path=ppt/slides/_rels/slide24.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18" Type="http://schemas.openxmlformats.org/officeDocument/2006/relationships/image" Target="../media/image60.png"/><Relationship Id="rId3" Type="http://schemas.openxmlformats.org/officeDocument/2006/relationships/image" Target="../media/image45.jpe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jpeg"/><Relationship Id="rId2" Type="http://schemas.openxmlformats.org/officeDocument/2006/relationships/image" Target="../media/image2.jpeg"/><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5" Type="http://schemas.openxmlformats.org/officeDocument/2006/relationships/image" Target="../media/image57.png"/><Relationship Id="rId10" Type="http://schemas.openxmlformats.org/officeDocument/2006/relationships/image" Target="../media/image52.jpeg"/><Relationship Id="rId4" Type="http://schemas.openxmlformats.org/officeDocument/2006/relationships/image" Target="../media/image46.png"/><Relationship Id="rId9" Type="http://schemas.openxmlformats.org/officeDocument/2006/relationships/image" Target="../media/image51.jpeg"/><Relationship Id="rId1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0.jpeg"/><Relationship Id="rId3" Type="http://schemas.openxmlformats.org/officeDocument/2006/relationships/hyperlink" Target="http://www.google.co.uk/imgres?imgurl=http://tinybitsofred.com/wp-content/uploads/2010/07/plf98-060_a_midsummer_nights_dream.jpg&amp;imgrefurl=http://tinybitsofred.com/2010/07/&amp;usg=__4G_BvHkKXLvOSddV2WaSlbGByYY=&amp;h=768&amp;w=650&amp;sz=119&amp;hl=en&amp;start=40&amp;zoom=1&amp;um=1&amp;itbs=1&amp;tbnid=LgafBiDdrxo_xM:&amp;tbnh=142&amp;tbnw=120&amp;prev=/images?q=a+midsummer+night's+dream+dreams&amp;start=20&amp;um=1&amp;hl=en&amp;safe=active&amp;sa=N&amp;ndsp=20&amp;tbs=isch:1&amp;ei=YGuITZObKYmJhQeT17i3DQ" TargetMode="External"/><Relationship Id="rId7" Type="http://schemas.openxmlformats.org/officeDocument/2006/relationships/hyperlink" Target="http://www.google.co.uk/imgres?imgurl=http://images.hellokids.com/_uploads/membres/articles/20090520/f2ml6_dark_fairy3.jpg&amp;imgrefurl=http://conveniencestores.biz/world-war-1-pic.html&amp;usg=__E8SkvJmSKaCiNxQJldlekX2gbdU=&amp;h=450&amp;w=353&amp;sz=76&amp;hl=en&amp;start=38&amp;zoom=1&amp;um=1&amp;itbs=1&amp;tbnid=Wf88vX_r1VbO_M:&amp;tbnh=127&amp;tbnw=100&amp;prev=/images?q=fairies&amp;start=20&amp;um=1&amp;hl=en&amp;safe=active&amp;sa=N&amp;ndsp=20&amp;tbs=isch:1&amp;ei=EWyITf6WII2zhAfk46THDQ" TargetMode="External"/><Relationship Id="rId12" Type="http://schemas.openxmlformats.org/officeDocument/2006/relationships/image" Target="../media/image9.jpeg"/><Relationship Id="rId17" Type="http://schemas.openxmlformats.org/officeDocument/2006/relationships/image" Target="../media/image12.jpeg"/><Relationship Id="rId2" Type="http://schemas.openxmlformats.org/officeDocument/2006/relationships/image" Target="../media/image2.jpeg"/><Relationship Id="rId16" Type="http://schemas.openxmlformats.org/officeDocument/2006/relationships/hyperlink" Target="http://www.google.co.uk/imgres?imgurl=http://www.josephinewall.co.uk/latest/dance_of_dreams.jpg&amp;imgrefurl=http://www.josephinewall.co.uk/dance.html&amp;usg=__sWaLZgyIzxPsPSiq8cIrzZwaSDg=&amp;h=515&amp;w=383&amp;sz=99&amp;hl=en&amp;start=3&amp;zoom=1&amp;um=1&amp;itbs=1&amp;tbnid=Cfd4Lco_QJ_6eM:&amp;tbnh=131&amp;tbnw=97&amp;prev=/images?q=dreams&amp;um=1&amp;hl=en&amp;safe=active&amp;tbs=isch:1&amp;ei=iWyITcrwOM6xhQeF6Oi7DQ" TargetMode="Externa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hyperlink" Target="http://www.google.co.uk/imgres?imgurl=http://wwp.greenwichmeantime.com/time-zone/europe/uk/website/personal-services/weddings/images/wedding-rings.jpg&amp;imgrefurl=http://wwp.greenwichmeantime.com/time-zone/europe/uk/website/personal-services/weddings/wedding-ring/index.htm&amp;usg=__7Mfa9Rzh8Wx2ydalVKmfDex0jGU=&amp;h=342&amp;w=480&amp;sz=21&amp;hl=en&amp;start=12&amp;zoom=1&amp;um=1&amp;itbs=1&amp;tbnid=6eP-sM4cmURBCM:&amp;tbnh=92&amp;tbnw=129&amp;prev=/images?q=wedding+rings&amp;um=1&amp;hl=en&amp;safe=active&amp;tbs=isch:1&amp;ei=Am2ITeKnE8G5hAeNwKnIDQ" TargetMode="External"/><Relationship Id="rId5" Type="http://schemas.openxmlformats.org/officeDocument/2006/relationships/hyperlink" Target="http://www.google.co.uk/imgres?imgurl=http://www.lightstones.com/images/Fairies-Allhanging.jpg&amp;imgrefurl=http://www.lightstones.com/fairies.html&amp;usg=__DehI3AvpSsPud-se7pZwEqv3tjg=&amp;h=409&amp;w=600&amp;sz=62&amp;hl=en&amp;start=11&amp;zoom=1&amp;um=1&amp;itbs=1&amp;tbnid=RlzSolild966hM:&amp;tbnh=92&amp;tbnw=135&amp;prev=/images?q=fairies&amp;um=1&amp;hl=en&amp;safe=active&amp;tbs=isch:1&amp;ei=8WuITcCPH5SyhAflwvjHDQ" TargetMode="External"/><Relationship Id="rId15" Type="http://schemas.openxmlformats.org/officeDocument/2006/relationships/image" Target="../media/image11.jpeg"/><Relationship Id="rId10" Type="http://schemas.openxmlformats.org/officeDocument/2006/relationships/image" Target="../media/image8.jpeg"/><Relationship Id="rId4" Type="http://schemas.openxmlformats.org/officeDocument/2006/relationships/image" Target="../media/image5.jpeg"/><Relationship Id="rId9" Type="http://schemas.openxmlformats.org/officeDocument/2006/relationships/hyperlink" Target="http://www.google.co.uk/imgres?imgurl=http://4.bp.blogspot.com/_ZOerFVOib64/TUnlzEOvkFI/AAAAAAAACro/FFvPrZ9KkT0/s1600/mid1.jpg&amp;imgrefurl=http://theocgazette.blogspot.com/2011/02/midsummer-nights-dream-at-south-coast.html&amp;usg=__7LjM8bHLC93SYtM6bm3LkLu1qOQ=&amp;h=1600&amp;w=1067&amp;sz=333&amp;hl=en&amp;start=6&amp;zoom=1&amp;um=1&amp;itbs=1&amp;tbnid=IZjPDHC0xYtaqM:&amp;tbnh=150&amp;tbnw=100&amp;prev=/images?q=a+midsummer+night's+dream+love&amp;um=1&amp;hl=en&amp;safe=active&amp;tbs=isch:1&amp;ei=mmuITeOHJIu1hAedjNG_DQ" TargetMode="External"/><Relationship Id="rId14" Type="http://schemas.openxmlformats.org/officeDocument/2006/relationships/hyperlink" Target="http://www.google.co.uk/imgres?imgurl=http://www.eso-garden.com/images/uploads_bilder/dream_a_z.jpg&amp;imgrefurl=http://www.eso-garden.com/index.php?/weblog/C37/&amp;usg=__eiwXGBx8xYOIDTVwG4DiNpyvXVE=&amp;h=282&amp;w=270&amp;sz=14&amp;hl=en&amp;start=9&amp;zoom=1&amp;um=1&amp;itbs=1&amp;tbnid=2E2P-SSEQNgy6M:&amp;tbnh=114&amp;tbnw=109&amp;prev=/images?q=dreams&amp;um=1&amp;hl=en&amp;safe=active&amp;tbs=isch:1&amp;ei=iWyITcrwOM6xhQeF6Oi7DQ"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57.xml.rels><?xml version="1.0" encoding="UTF-8" standalone="yes"?>
<Relationships xmlns="http://schemas.openxmlformats.org/package/2006/relationships"><Relationship Id="rId8" Type="http://schemas.openxmlformats.org/officeDocument/2006/relationships/hyperlink" Target="http://en.wikipedia.org/wiki/Demetrius#In_literature" TargetMode="External"/><Relationship Id="rId3" Type="http://schemas.openxmlformats.org/officeDocument/2006/relationships/hyperlink" Target="http://en.wikipedia.org/wiki/Theseus" TargetMode="External"/><Relationship Id="rId7" Type="http://schemas.openxmlformats.org/officeDocument/2006/relationships/hyperlink" Target="http://en.wikipedia.org/wiki/Helena"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en.wikipedia.org/wiki/Lysander_(Shakespeare)" TargetMode="External"/><Relationship Id="rId5" Type="http://schemas.openxmlformats.org/officeDocument/2006/relationships/hyperlink" Target="http://en.wikipedia.org/wiki/Egeus" TargetMode="External"/><Relationship Id="rId10" Type="http://schemas.openxmlformats.org/officeDocument/2006/relationships/hyperlink" Target="http://en.wikipedia.org/wiki/Philostrate" TargetMode="External"/><Relationship Id="rId4" Type="http://schemas.openxmlformats.org/officeDocument/2006/relationships/hyperlink" Target="http://en.wikipedia.org/wiki/Hippolyta" TargetMode="External"/><Relationship Id="rId9" Type="http://schemas.openxmlformats.org/officeDocument/2006/relationships/hyperlink" Target="http://en.wikipedia.org/wiki/Hermia"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en.wikipedia.org/wiki/Oberon_(Fairy_King)"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en.wikipedia.org/wiki/Puck_(Shakespeare)" TargetMode="External"/><Relationship Id="rId4" Type="http://schemas.openxmlformats.org/officeDocument/2006/relationships/hyperlink" Target="http://en.wikipedia.org/wiki/Titania"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en.wikipedia.org/wiki/Snug_(A_Midsummer_Night's_Dream)" TargetMode="External"/><Relationship Id="rId3" Type="http://schemas.openxmlformats.org/officeDocument/2006/relationships/hyperlink" Target="http://en.wikipedia.org/wiki/Peter_Quince" TargetMode="External"/><Relationship Id="rId7" Type="http://schemas.openxmlformats.org/officeDocument/2006/relationships/hyperlink" Target="http://en.wikipedia.org/wiki/Tom_Snout"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en.wikipedia.org/wiki/Robin_Starveling" TargetMode="External"/><Relationship Id="rId5" Type="http://schemas.openxmlformats.org/officeDocument/2006/relationships/hyperlink" Target="http://en.wikipedia.org/wiki/Francis_Flute" TargetMode="External"/><Relationship Id="rId4" Type="http://schemas.openxmlformats.org/officeDocument/2006/relationships/hyperlink" Target="http://en.wikipedia.org/wiki/Nick_Bottom" TargetMode="External"/><Relationship Id="rId9" Type="http://schemas.openxmlformats.org/officeDocument/2006/relationships/hyperlink" Target="http://en.wikipedia.org/wiki/Join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pic>
        <p:nvPicPr>
          <p:cNvPr id="1026" name="Picture 2" descr="http://mapmagazine.com/wp-content/uploads/2010/03/Midsummer_s_Night_Dream.78344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128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657691"/>
            <a:ext cx="7772400" cy="1470025"/>
          </a:xfrm>
        </p:spPr>
        <p:txBody>
          <a:bodyPr>
            <a:noAutofit/>
          </a:bodyPr>
          <a:lstStyle/>
          <a:p>
            <a:r>
              <a:rPr lang="en-GB" sz="5400" b="1" dirty="0">
                <a:solidFill>
                  <a:schemeClr val="bg1"/>
                </a:solidFill>
                <a:effectLst>
                  <a:glow rad="228600">
                    <a:schemeClr val="accent3">
                      <a:satMod val="175000"/>
                      <a:alpha val="40000"/>
                    </a:schemeClr>
                  </a:glow>
                  <a:outerShdw blurRad="38100" dist="38100" dir="2700000" algn="tl">
                    <a:srgbClr val="000000">
                      <a:alpha val="43137"/>
                    </a:srgbClr>
                  </a:outerShdw>
                </a:effectLst>
              </a:rPr>
              <a:t>A Midsummer Night’s Dream</a:t>
            </a:r>
          </a:p>
        </p:txBody>
      </p:sp>
      <p:sp>
        <p:nvSpPr>
          <p:cNvPr id="5" name="TextBox 6"/>
          <p:cNvSpPr txBox="1">
            <a:spLocks noChangeArrowheads="1"/>
          </p:cNvSpPr>
          <p:nvPr/>
        </p:nvSpPr>
        <p:spPr bwMode="auto">
          <a:xfrm>
            <a:off x="1688501" y="1820723"/>
            <a:ext cx="532786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W.A.L.T:</a:t>
            </a:r>
          </a:p>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Explore themes and characters within a Midsummer Night’s Dream.</a:t>
            </a:r>
          </a:p>
        </p:txBody>
      </p:sp>
      <p:sp>
        <p:nvSpPr>
          <p:cNvPr id="6" name="Rounded Rectangle 5"/>
          <p:cNvSpPr/>
          <p:nvPr/>
        </p:nvSpPr>
        <p:spPr>
          <a:xfrm>
            <a:off x="473634" y="3021052"/>
            <a:ext cx="8229600" cy="320040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GB" sz="3600" b="1" dirty="0">
                <a:solidFill>
                  <a:schemeClr val="bg1"/>
                </a:solidFill>
                <a:effectLst>
                  <a:glow rad="228600">
                    <a:schemeClr val="accent3">
                      <a:satMod val="175000"/>
                      <a:alpha val="40000"/>
                    </a:schemeClr>
                  </a:glow>
                </a:effectLst>
              </a:rPr>
              <a:t>Consider the following questions and discuss with your partner:</a:t>
            </a:r>
            <a:endParaRPr lang="en-GB" sz="2400" b="1" dirty="0">
              <a:solidFill>
                <a:schemeClr val="bg1"/>
              </a:solidFill>
              <a:effectLst>
                <a:glow rad="228600">
                  <a:schemeClr val="accent3">
                    <a:satMod val="175000"/>
                    <a:alpha val="40000"/>
                  </a:schemeClr>
                </a:glow>
              </a:effectLst>
            </a:endParaRPr>
          </a:p>
          <a:p>
            <a:pPr marL="342900" indent="-342900"/>
            <a:endParaRPr lang="en-GB" sz="1050" dirty="0">
              <a:solidFill>
                <a:schemeClr val="bg1"/>
              </a:solidFill>
              <a:effectLst>
                <a:glow rad="228600">
                  <a:schemeClr val="accent3">
                    <a:satMod val="175000"/>
                    <a:alpha val="40000"/>
                  </a:schemeClr>
                </a:glow>
              </a:effectLst>
            </a:endParaRPr>
          </a:p>
          <a:p>
            <a:pPr marL="457200" indent="-457200" eaLnBrk="1" hangingPunct="1">
              <a:lnSpc>
                <a:spcPct val="80000"/>
              </a:lnSpc>
              <a:buFontTx/>
              <a:buAutoNum type="arabicPeriod"/>
            </a:pPr>
            <a:r>
              <a:rPr lang="en-GB" sz="2400" b="1" dirty="0">
                <a:effectLst>
                  <a:glow rad="228600">
                    <a:schemeClr val="accent3">
                      <a:satMod val="175000"/>
                      <a:alpha val="40000"/>
                    </a:schemeClr>
                  </a:glow>
                </a:effectLst>
              </a:rPr>
              <a:t>Would you let your parents choose your friends?</a:t>
            </a:r>
          </a:p>
          <a:p>
            <a:pPr marL="457200" indent="-457200" eaLnBrk="1" hangingPunct="1">
              <a:lnSpc>
                <a:spcPct val="80000"/>
              </a:lnSpc>
              <a:buFontTx/>
              <a:buAutoNum type="arabicPeriod"/>
            </a:pPr>
            <a:r>
              <a:rPr lang="en-GB" sz="2400" b="1" dirty="0">
                <a:effectLst>
                  <a:glow rad="228600">
                    <a:schemeClr val="accent3">
                      <a:satMod val="175000"/>
                      <a:alpha val="40000"/>
                    </a:schemeClr>
                  </a:glow>
                </a:effectLst>
              </a:rPr>
              <a:t>Would you marry someone to make your parents happy?</a:t>
            </a:r>
          </a:p>
          <a:p>
            <a:pPr marL="457200" indent="-457200" eaLnBrk="1" hangingPunct="1">
              <a:lnSpc>
                <a:spcPct val="80000"/>
              </a:lnSpc>
              <a:buFontTx/>
              <a:buAutoNum type="arabicPeriod"/>
            </a:pPr>
            <a:r>
              <a:rPr lang="en-GB" sz="2400" b="1" dirty="0">
                <a:effectLst>
                  <a:glow rad="228600">
                    <a:schemeClr val="accent3">
                      <a:satMod val="175000"/>
                      <a:alpha val="40000"/>
                    </a:schemeClr>
                  </a:glow>
                </a:effectLst>
              </a:rPr>
              <a:t>Should you marry for love or money?</a:t>
            </a:r>
          </a:p>
          <a:p>
            <a:pPr marL="457200" indent="-457200" eaLnBrk="1" hangingPunct="1">
              <a:lnSpc>
                <a:spcPct val="80000"/>
              </a:lnSpc>
              <a:buFontTx/>
              <a:buAutoNum type="arabicPeriod"/>
            </a:pPr>
            <a:r>
              <a:rPr lang="en-GB" sz="2400" b="1" dirty="0">
                <a:effectLst>
                  <a:glow rad="228600">
                    <a:schemeClr val="accent3">
                      <a:satMod val="175000"/>
                      <a:alpha val="40000"/>
                    </a:schemeClr>
                  </a:glow>
                </a:effectLst>
              </a:rPr>
              <a:t>If your friend told you in confidence that they were planning to run away would you tell or keep it a secret? </a:t>
            </a:r>
          </a:p>
          <a:p>
            <a:pPr marL="457200" indent="-457200" eaLnBrk="1" hangingPunct="1">
              <a:lnSpc>
                <a:spcPct val="80000"/>
              </a:lnSpc>
              <a:buFontTx/>
              <a:buAutoNum type="arabicPeriod"/>
            </a:pPr>
            <a:r>
              <a:rPr lang="en-GB" sz="2400" b="1" dirty="0">
                <a:effectLst>
                  <a:glow rad="228600">
                    <a:schemeClr val="accent3">
                      <a:satMod val="175000"/>
                      <a:alpha val="40000"/>
                    </a:schemeClr>
                  </a:glow>
                </a:effectLst>
              </a:rPr>
              <a:t>Should girls be able to ask boys out?</a:t>
            </a:r>
            <a:endParaRPr lang="en-GB" sz="2000" dirty="0">
              <a:solidFill>
                <a:schemeClr val="bg1"/>
              </a:solidFill>
              <a:effectLst>
                <a:glow rad="228600">
                  <a:schemeClr val="accent3">
                    <a:satMod val="175000"/>
                    <a:alpha val="40000"/>
                  </a:schemeClr>
                </a:glow>
              </a:effectLst>
            </a:endParaRPr>
          </a:p>
        </p:txBody>
      </p:sp>
      <p:sp>
        <p:nvSpPr>
          <p:cNvPr id="4" name="TextBox 3"/>
          <p:cNvSpPr txBox="1"/>
          <p:nvPr/>
        </p:nvSpPr>
        <p:spPr>
          <a:xfrm>
            <a:off x="4932040" y="116632"/>
            <a:ext cx="2448272" cy="523220"/>
          </a:xfrm>
          <a:prstGeom prst="rect">
            <a:avLst/>
          </a:prstGeom>
          <a:noFill/>
        </p:spPr>
        <p:txBody>
          <a:bodyPr wrap="square" rtlCol="0">
            <a:spAutoFit/>
          </a:bodyPr>
          <a:lstStyle/>
          <a:p>
            <a:endParaRPr lang="en-GB" sz="2800" b="1" dirty="0">
              <a:solidFill>
                <a:schemeClr val="bg1"/>
              </a:solidFill>
              <a:effectLst>
                <a:glow rad="228600">
                  <a:schemeClr val="accent3">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776869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knowledge and understanding of the characters in Act One Scene One to </a:t>
            </a:r>
            <a:r>
              <a:rPr lang="en-GB" sz="2000" b="1" dirty="0">
                <a:solidFill>
                  <a:schemeClr val="bg1"/>
                </a:solidFill>
              </a:rPr>
              <a:t>coach</a:t>
            </a:r>
            <a:r>
              <a:rPr lang="en-GB" sz="2000" dirty="0">
                <a:solidFill>
                  <a:schemeClr val="bg1"/>
                </a:solidFill>
              </a:rPr>
              <a:t> the characters.</a:t>
            </a:r>
          </a:p>
        </p:txBody>
      </p:sp>
      <p:sp>
        <p:nvSpPr>
          <p:cNvPr id="13" name="TextBox 12"/>
          <p:cNvSpPr txBox="1"/>
          <p:nvPr/>
        </p:nvSpPr>
        <p:spPr>
          <a:xfrm>
            <a:off x="381000" y="609600"/>
            <a:ext cx="8534400" cy="1600438"/>
          </a:xfrm>
          <a:prstGeom prst="rect">
            <a:avLst/>
          </a:prstGeom>
          <a:noFill/>
        </p:spPr>
        <p:txBody>
          <a:bodyPr wrap="square" rtlCol="0">
            <a:spAutoFit/>
          </a:bodyPr>
          <a:lstStyle/>
          <a:p>
            <a:pPr algn="ctr"/>
            <a:r>
              <a:rPr lang="en-GB" sz="5400" u="sng" dirty="0">
                <a:solidFill>
                  <a:schemeClr val="bg1"/>
                </a:solidFill>
                <a:effectLst>
                  <a:glow rad="228600">
                    <a:schemeClr val="accent3">
                      <a:satMod val="175000"/>
                      <a:alpha val="40000"/>
                    </a:schemeClr>
                  </a:glow>
                </a:effectLst>
                <a:latin typeface="+mj-lt"/>
              </a:rPr>
              <a:t>A Midsummer Night’s Dream</a:t>
            </a:r>
            <a:endParaRPr lang="en-GB" sz="5400" dirty="0">
              <a:solidFill>
                <a:schemeClr val="bg1"/>
              </a:solidFill>
              <a:effectLst>
                <a:glow rad="228600">
                  <a:schemeClr val="accent3">
                    <a:satMod val="175000"/>
                    <a:alpha val="40000"/>
                  </a:schemeClr>
                </a:glow>
              </a:effectLst>
              <a:latin typeface="+mj-lt"/>
            </a:endParaRPr>
          </a:p>
          <a:p>
            <a:pPr algn="ctr"/>
            <a:endParaRPr lang="en-GB" sz="4400" b="1" u="sng" dirty="0">
              <a:solidFill>
                <a:srgbClr val="FFFF00"/>
              </a:solidFill>
              <a:effectLst>
                <a:glow rad="228600">
                  <a:schemeClr val="accent3">
                    <a:satMod val="175000"/>
                    <a:alpha val="40000"/>
                  </a:schemeClr>
                </a:glow>
              </a:effectLst>
              <a:latin typeface="+mj-lt"/>
            </a:endParaRPr>
          </a:p>
        </p:txBody>
      </p:sp>
      <p:sp>
        <p:nvSpPr>
          <p:cNvPr id="8" name="TextBox 7"/>
          <p:cNvSpPr txBox="1"/>
          <p:nvPr/>
        </p:nvSpPr>
        <p:spPr>
          <a:xfrm>
            <a:off x="228600" y="1600200"/>
            <a:ext cx="5943600" cy="3785652"/>
          </a:xfrm>
          <a:prstGeom prst="rect">
            <a:avLst/>
          </a:prstGeom>
          <a:noFill/>
        </p:spPr>
        <p:txBody>
          <a:bodyPr wrap="square" rtlCol="0">
            <a:spAutoFit/>
          </a:bodyPr>
          <a:lstStyle/>
          <a:p>
            <a:pPr algn="ctr"/>
            <a:r>
              <a:rPr lang="en-GB" sz="4000" dirty="0">
                <a:solidFill>
                  <a:schemeClr val="bg1"/>
                </a:solidFill>
                <a:effectLst>
                  <a:glow rad="228600">
                    <a:schemeClr val="accent3">
                      <a:satMod val="175000"/>
                      <a:alpha val="40000"/>
                    </a:schemeClr>
                  </a:glow>
                </a:effectLst>
                <a:latin typeface="+mj-lt"/>
              </a:rPr>
              <a:t>Midsummer night is the night before the 24</a:t>
            </a:r>
            <a:r>
              <a:rPr lang="en-GB" sz="4000" baseline="30000" dirty="0">
                <a:solidFill>
                  <a:schemeClr val="bg1"/>
                </a:solidFill>
                <a:effectLst>
                  <a:glow rad="228600">
                    <a:schemeClr val="accent3">
                      <a:satMod val="175000"/>
                      <a:alpha val="40000"/>
                    </a:schemeClr>
                  </a:glow>
                </a:effectLst>
                <a:latin typeface="+mj-lt"/>
              </a:rPr>
              <a:t>th</a:t>
            </a:r>
            <a:r>
              <a:rPr lang="en-GB" sz="4000" dirty="0">
                <a:solidFill>
                  <a:schemeClr val="bg1"/>
                </a:solidFill>
                <a:effectLst>
                  <a:glow rad="228600">
                    <a:schemeClr val="accent3">
                      <a:satMod val="175000"/>
                      <a:alpha val="40000"/>
                    </a:schemeClr>
                  </a:glow>
                </a:effectLst>
                <a:latin typeface="+mj-lt"/>
              </a:rPr>
              <a:t> June and in Shakespeare’s day it was always celebrated with festivals, dances, pageants and general merry making!</a:t>
            </a:r>
            <a:endParaRPr lang="en-GB" sz="4400" b="1" dirty="0">
              <a:solidFill>
                <a:srgbClr val="FFFF00"/>
              </a:solidFill>
              <a:effectLst>
                <a:glow rad="228600">
                  <a:schemeClr val="accent3">
                    <a:satMod val="175000"/>
                    <a:alpha val="40000"/>
                  </a:schemeClr>
                </a:glow>
              </a:effectLst>
              <a:latin typeface="+mj-lt"/>
            </a:endParaRPr>
          </a:p>
        </p:txBody>
      </p:sp>
      <p:pic>
        <p:nvPicPr>
          <p:cNvPr id="9" name="Picture 4" descr="http://3.bp.blogspot.com/-vdjNlWkbMVw/TWgef7WogRI/AAAAAAAAA88/dZF9QJ-c0DQ/s1600/sue-rundle-hughes-auburn-fairy.jpg"/>
          <p:cNvPicPr>
            <a:picLocks noChangeAspect="1" noChangeArrowheads="1"/>
          </p:cNvPicPr>
          <p:nvPr/>
        </p:nvPicPr>
        <p:blipFill>
          <a:blip r:embed="rId4" cstate="print"/>
          <a:srcRect/>
          <a:stretch>
            <a:fillRect/>
          </a:stretch>
        </p:blipFill>
        <p:spPr bwMode="auto">
          <a:xfrm>
            <a:off x="6400800" y="1930206"/>
            <a:ext cx="2362200" cy="3098994"/>
          </a:xfrm>
          <a:prstGeom prst="rect">
            <a:avLst/>
          </a:prstGeom>
          <a:ln>
            <a:noFill/>
          </a:ln>
          <a:effectLst>
            <a:softEdge rad="112500"/>
          </a:effectLst>
        </p:spPr>
      </p:pic>
    </p:spTree>
    <p:extLst>
      <p:ext uri="{BB962C8B-B14F-4D97-AF65-F5344CB8AC3E}">
        <p14:creationId xmlns:p14="http://schemas.microsoft.com/office/powerpoint/2010/main" val="292707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knowledge and understanding of the characters in Act One Scene One to </a:t>
            </a:r>
            <a:r>
              <a:rPr lang="en-GB" sz="2000" b="1" dirty="0">
                <a:solidFill>
                  <a:schemeClr val="bg1"/>
                </a:solidFill>
              </a:rPr>
              <a:t>coach</a:t>
            </a:r>
            <a:r>
              <a:rPr lang="en-GB" sz="2000" dirty="0">
                <a:solidFill>
                  <a:schemeClr val="bg1"/>
                </a:solidFill>
              </a:rPr>
              <a:t> the characters.</a:t>
            </a:r>
          </a:p>
        </p:txBody>
      </p:sp>
      <p:sp>
        <p:nvSpPr>
          <p:cNvPr id="13" name="TextBox 12"/>
          <p:cNvSpPr txBox="1"/>
          <p:nvPr/>
        </p:nvSpPr>
        <p:spPr>
          <a:xfrm>
            <a:off x="381000" y="76200"/>
            <a:ext cx="8534400" cy="1600438"/>
          </a:xfrm>
          <a:prstGeom prst="rect">
            <a:avLst/>
          </a:prstGeom>
          <a:noFill/>
        </p:spPr>
        <p:txBody>
          <a:bodyPr wrap="square" rtlCol="0">
            <a:spAutoFit/>
          </a:bodyPr>
          <a:lstStyle/>
          <a:p>
            <a:pPr algn="ctr"/>
            <a:r>
              <a:rPr lang="en-GB" sz="5400" u="sng" dirty="0">
                <a:solidFill>
                  <a:schemeClr val="bg1"/>
                </a:solidFill>
                <a:effectLst>
                  <a:glow rad="228600">
                    <a:schemeClr val="accent3">
                      <a:satMod val="175000"/>
                      <a:alpha val="40000"/>
                    </a:schemeClr>
                  </a:glow>
                </a:effectLst>
                <a:latin typeface="+mj-lt"/>
              </a:rPr>
              <a:t>A Midsummer Night’s Dream</a:t>
            </a:r>
            <a:endParaRPr lang="en-GB" sz="5400" dirty="0">
              <a:solidFill>
                <a:schemeClr val="bg1"/>
              </a:solidFill>
              <a:effectLst>
                <a:glow rad="228600">
                  <a:schemeClr val="accent3">
                    <a:satMod val="175000"/>
                    <a:alpha val="40000"/>
                  </a:schemeClr>
                </a:glow>
              </a:effectLst>
              <a:latin typeface="+mj-lt"/>
            </a:endParaRPr>
          </a:p>
          <a:p>
            <a:pPr algn="ctr"/>
            <a:endParaRPr lang="en-GB" sz="4400" b="1" u="sng" dirty="0">
              <a:solidFill>
                <a:srgbClr val="FFFF00"/>
              </a:solidFill>
              <a:effectLst>
                <a:glow rad="228600">
                  <a:schemeClr val="accent3">
                    <a:satMod val="175000"/>
                    <a:alpha val="40000"/>
                  </a:schemeClr>
                </a:glow>
              </a:effectLst>
              <a:latin typeface="+mj-lt"/>
            </a:endParaRPr>
          </a:p>
        </p:txBody>
      </p:sp>
      <p:sp>
        <p:nvSpPr>
          <p:cNvPr id="8" name="TextBox 7"/>
          <p:cNvSpPr txBox="1"/>
          <p:nvPr/>
        </p:nvSpPr>
        <p:spPr>
          <a:xfrm>
            <a:off x="228600" y="1219200"/>
            <a:ext cx="5943600" cy="4401205"/>
          </a:xfrm>
          <a:prstGeom prst="rect">
            <a:avLst/>
          </a:prstGeom>
          <a:noFill/>
        </p:spPr>
        <p:txBody>
          <a:bodyPr wrap="square" rtlCol="0">
            <a:spAutoFit/>
          </a:bodyPr>
          <a:lstStyle/>
          <a:p>
            <a:pPr algn="just"/>
            <a:r>
              <a:rPr lang="en-GB" sz="4000" dirty="0">
                <a:solidFill>
                  <a:schemeClr val="bg1"/>
                </a:solidFill>
                <a:effectLst>
                  <a:glow rad="228600">
                    <a:schemeClr val="accent3">
                      <a:satMod val="175000"/>
                      <a:alpha val="40000"/>
                    </a:schemeClr>
                  </a:glow>
                </a:effectLst>
                <a:latin typeface="+mj-lt"/>
              </a:rPr>
              <a:t>The characters in the pageants were fairies, goblins, witches and devils who could cast spells, change people into birds or animals and do all kinds of other extraordinary things.</a:t>
            </a:r>
            <a:endParaRPr lang="en-GB" sz="4400" b="1" dirty="0">
              <a:solidFill>
                <a:srgbClr val="FFFF00"/>
              </a:solidFill>
              <a:effectLst>
                <a:glow rad="228600">
                  <a:schemeClr val="accent3">
                    <a:satMod val="175000"/>
                    <a:alpha val="40000"/>
                  </a:schemeClr>
                </a:glow>
              </a:effectLst>
              <a:latin typeface="+mj-lt"/>
            </a:endParaRPr>
          </a:p>
        </p:txBody>
      </p:sp>
      <p:pic>
        <p:nvPicPr>
          <p:cNvPr id="9" name="Picture 4" descr="http://3.bp.blogspot.com/-vdjNlWkbMVw/TWgef7WogRI/AAAAAAAAA88/dZF9QJ-c0DQ/s1600/sue-rundle-hughes-auburn-fairy.jpg"/>
          <p:cNvPicPr>
            <a:picLocks noChangeAspect="1" noChangeArrowheads="1"/>
          </p:cNvPicPr>
          <p:nvPr/>
        </p:nvPicPr>
        <p:blipFill>
          <a:blip r:embed="rId4" cstate="print"/>
          <a:srcRect/>
          <a:stretch>
            <a:fillRect/>
          </a:stretch>
        </p:blipFill>
        <p:spPr bwMode="auto">
          <a:xfrm>
            <a:off x="6400800" y="1930206"/>
            <a:ext cx="2362200" cy="3098994"/>
          </a:xfrm>
          <a:prstGeom prst="rect">
            <a:avLst/>
          </a:prstGeom>
          <a:ln>
            <a:noFill/>
          </a:ln>
          <a:effectLst>
            <a:softEdge rad="112500"/>
          </a:effectLst>
        </p:spPr>
      </p:pic>
    </p:spTree>
    <p:extLst>
      <p:ext uri="{BB962C8B-B14F-4D97-AF65-F5344CB8AC3E}">
        <p14:creationId xmlns:p14="http://schemas.microsoft.com/office/powerpoint/2010/main" val="283229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knowledge and understanding of the characters in Act One Scene One to </a:t>
            </a:r>
            <a:r>
              <a:rPr lang="en-GB" sz="2000" b="1" dirty="0">
                <a:solidFill>
                  <a:schemeClr val="bg1"/>
                </a:solidFill>
              </a:rPr>
              <a:t>coach</a:t>
            </a:r>
            <a:r>
              <a:rPr lang="en-GB" sz="2000" dirty="0">
                <a:solidFill>
                  <a:schemeClr val="bg1"/>
                </a:solidFill>
              </a:rPr>
              <a:t> the characters.</a:t>
            </a:r>
          </a:p>
        </p:txBody>
      </p:sp>
      <p:sp>
        <p:nvSpPr>
          <p:cNvPr id="13" name="TextBox 12"/>
          <p:cNvSpPr txBox="1"/>
          <p:nvPr/>
        </p:nvSpPr>
        <p:spPr>
          <a:xfrm>
            <a:off x="304800" y="152400"/>
            <a:ext cx="8534400" cy="1600438"/>
          </a:xfrm>
          <a:prstGeom prst="rect">
            <a:avLst/>
          </a:prstGeom>
          <a:noFill/>
        </p:spPr>
        <p:txBody>
          <a:bodyPr wrap="square" rtlCol="0">
            <a:spAutoFit/>
          </a:bodyPr>
          <a:lstStyle/>
          <a:p>
            <a:pPr algn="ctr"/>
            <a:r>
              <a:rPr lang="en-GB" sz="5400" u="sng" dirty="0">
                <a:solidFill>
                  <a:schemeClr val="bg1"/>
                </a:solidFill>
                <a:effectLst>
                  <a:glow rad="228600">
                    <a:schemeClr val="accent3">
                      <a:satMod val="175000"/>
                      <a:alpha val="40000"/>
                    </a:schemeClr>
                  </a:glow>
                </a:effectLst>
                <a:latin typeface="+mj-lt"/>
              </a:rPr>
              <a:t>A Midsummer Night’s Dream</a:t>
            </a:r>
            <a:endParaRPr lang="en-GB" sz="5400" dirty="0">
              <a:solidFill>
                <a:schemeClr val="bg1"/>
              </a:solidFill>
              <a:effectLst>
                <a:glow rad="228600">
                  <a:schemeClr val="accent3">
                    <a:satMod val="175000"/>
                    <a:alpha val="40000"/>
                  </a:schemeClr>
                </a:glow>
              </a:effectLst>
              <a:latin typeface="+mj-lt"/>
            </a:endParaRPr>
          </a:p>
          <a:p>
            <a:pPr algn="ctr"/>
            <a:endParaRPr lang="en-GB" sz="4400" b="1" u="sng" dirty="0">
              <a:solidFill>
                <a:srgbClr val="FFFF00"/>
              </a:solidFill>
              <a:effectLst>
                <a:glow rad="228600">
                  <a:schemeClr val="accent3">
                    <a:satMod val="175000"/>
                    <a:alpha val="40000"/>
                  </a:schemeClr>
                </a:glow>
              </a:effectLst>
              <a:latin typeface="+mj-lt"/>
            </a:endParaRPr>
          </a:p>
        </p:txBody>
      </p:sp>
      <p:sp>
        <p:nvSpPr>
          <p:cNvPr id="8" name="TextBox 7"/>
          <p:cNvSpPr txBox="1"/>
          <p:nvPr/>
        </p:nvSpPr>
        <p:spPr>
          <a:xfrm>
            <a:off x="228600" y="1600200"/>
            <a:ext cx="5943600" cy="4401205"/>
          </a:xfrm>
          <a:prstGeom prst="rect">
            <a:avLst/>
          </a:prstGeom>
          <a:noFill/>
        </p:spPr>
        <p:txBody>
          <a:bodyPr wrap="square" rtlCol="0">
            <a:spAutoFit/>
          </a:bodyPr>
          <a:lstStyle/>
          <a:p>
            <a:r>
              <a:rPr lang="en-GB" sz="4000" dirty="0">
                <a:solidFill>
                  <a:schemeClr val="bg1"/>
                </a:solidFill>
                <a:effectLst>
                  <a:glow rad="228600">
                    <a:schemeClr val="accent3">
                      <a:satMod val="175000"/>
                      <a:alpha val="40000"/>
                    </a:schemeClr>
                  </a:glow>
                </a:effectLst>
                <a:latin typeface="+mj-lt"/>
              </a:rPr>
              <a:t>Shakespeare followed the custom of his day by setting the play in a fairy world.</a:t>
            </a:r>
          </a:p>
          <a:p>
            <a:endParaRPr lang="en-GB" sz="4000" b="1" dirty="0">
              <a:solidFill>
                <a:schemeClr val="bg1"/>
              </a:solidFill>
              <a:effectLst>
                <a:glow rad="228600">
                  <a:schemeClr val="accent3">
                    <a:satMod val="175000"/>
                    <a:alpha val="40000"/>
                  </a:schemeClr>
                </a:glow>
              </a:effectLst>
              <a:latin typeface="+mj-lt"/>
            </a:endParaRPr>
          </a:p>
          <a:p>
            <a:r>
              <a:rPr lang="en-GB" sz="4000" b="1" dirty="0">
                <a:solidFill>
                  <a:schemeClr val="bg1"/>
                </a:solidFill>
                <a:effectLst>
                  <a:glow rad="228600">
                    <a:schemeClr val="accent3">
                      <a:satMod val="175000"/>
                      <a:alpha val="40000"/>
                    </a:schemeClr>
                  </a:glow>
                </a:effectLst>
                <a:latin typeface="+mj-lt"/>
              </a:rPr>
              <a:t>Most people at the time believed in witchcraft and the supernatural.</a:t>
            </a:r>
            <a:endParaRPr lang="en-GB" sz="4400" b="1" dirty="0">
              <a:solidFill>
                <a:srgbClr val="FFFF00"/>
              </a:solidFill>
              <a:effectLst>
                <a:glow rad="228600">
                  <a:schemeClr val="accent3">
                    <a:satMod val="175000"/>
                    <a:alpha val="40000"/>
                  </a:schemeClr>
                </a:glow>
              </a:effectLst>
              <a:latin typeface="+mj-lt"/>
            </a:endParaRPr>
          </a:p>
        </p:txBody>
      </p:sp>
      <p:pic>
        <p:nvPicPr>
          <p:cNvPr id="9" name="Picture 4" descr="http://3.bp.blogspot.com/-vdjNlWkbMVw/TWgef7WogRI/AAAAAAAAA88/dZF9QJ-c0DQ/s1600/sue-rundle-hughes-auburn-fairy.jpg"/>
          <p:cNvPicPr>
            <a:picLocks noChangeAspect="1" noChangeArrowheads="1"/>
          </p:cNvPicPr>
          <p:nvPr/>
        </p:nvPicPr>
        <p:blipFill>
          <a:blip r:embed="rId4" cstate="print"/>
          <a:srcRect/>
          <a:stretch>
            <a:fillRect/>
          </a:stretch>
        </p:blipFill>
        <p:spPr bwMode="auto">
          <a:xfrm>
            <a:off x="6400800" y="1930206"/>
            <a:ext cx="2362200" cy="3098994"/>
          </a:xfrm>
          <a:prstGeom prst="rect">
            <a:avLst/>
          </a:prstGeom>
          <a:ln>
            <a:noFill/>
          </a:ln>
          <a:effectLst>
            <a:softEdge rad="112500"/>
          </a:effectLst>
        </p:spPr>
      </p:pic>
    </p:spTree>
    <p:extLst>
      <p:ext uri="{BB962C8B-B14F-4D97-AF65-F5344CB8AC3E}">
        <p14:creationId xmlns:p14="http://schemas.microsoft.com/office/powerpoint/2010/main" val="156174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knowledge and understanding of the characters in Act One Scene One to </a:t>
            </a:r>
            <a:r>
              <a:rPr lang="en-GB" sz="2000" b="1" dirty="0">
                <a:solidFill>
                  <a:schemeClr val="bg1"/>
                </a:solidFill>
              </a:rPr>
              <a:t>coach</a:t>
            </a:r>
            <a:r>
              <a:rPr lang="en-GB" sz="2000" dirty="0">
                <a:solidFill>
                  <a:schemeClr val="bg1"/>
                </a:solidFill>
              </a:rPr>
              <a:t> the characters.</a:t>
            </a:r>
          </a:p>
        </p:txBody>
      </p:sp>
      <p:sp>
        <p:nvSpPr>
          <p:cNvPr id="13" name="TextBox 12"/>
          <p:cNvSpPr txBox="1"/>
          <p:nvPr/>
        </p:nvSpPr>
        <p:spPr>
          <a:xfrm>
            <a:off x="381000" y="-32979"/>
            <a:ext cx="8534400" cy="1600438"/>
          </a:xfrm>
          <a:prstGeom prst="rect">
            <a:avLst/>
          </a:prstGeom>
          <a:noFill/>
        </p:spPr>
        <p:txBody>
          <a:bodyPr wrap="square" rtlCol="0">
            <a:spAutoFit/>
          </a:bodyPr>
          <a:lstStyle/>
          <a:p>
            <a:pPr algn="ctr"/>
            <a:r>
              <a:rPr lang="en-GB" sz="5400" u="sng" dirty="0">
                <a:solidFill>
                  <a:schemeClr val="bg1"/>
                </a:solidFill>
                <a:effectLst>
                  <a:glow rad="228600">
                    <a:schemeClr val="accent3">
                      <a:satMod val="175000"/>
                      <a:alpha val="40000"/>
                    </a:schemeClr>
                  </a:glow>
                </a:effectLst>
                <a:latin typeface="+mj-lt"/>
              </a:rPr>
              <a:t>An Enchanted Wood</a:t>
            </a:r>
            <a:endParaRPr lang="en-GB" sz="5400" dirty="0">
              <a:solidFill>
                <a:schemeClr val="bg1"/>
              </a:solidFill>
              <a:effectLst>
                <a:glow rad="228600">
                  <a:schemeClr val="accent3">
                    <a:satMod val="175000"/>
                    <a:alpha val="40000"/>
                  </a:schemeClr>
                </a:glow>
              </a:effectLst>
              <a:latin typeface="+mj-lt"/>
            </a:endParaRPr>
          </a:p>
          <a:p>
            <a:pPr algn="ctr"/>
            <a:endParaRPr lang="en-GB" sz="4400" b="1" u="sng" dirty="0">
              <a:solidFill>
                <a:srgbClr val="FFFF00"/>
              </a:solidFill>
              <a:effectLst>
                <a:glow rad="228600">
                  <a:schemeClr val="accent3">
                    <a:satMod val="175000"/>
                    <a:alpha val="40000"/>
                  </a:schemeClr>
                </a:glow>
              </a:effectLst>
              <a:latin typeface="+mj-lt"/>
            </a:endParaRPr>
          </a:p>
        </p:txBody>
      </p:sp>
      <p:sp>
        <p:nvSpPr>
          <p:cNvPr id="8" name="TextBox 7"/>
          <p:cNvSpPr txBox="1"/>
          <p:nvPr/>
        </p:nvSpPr>
        <p:spPr>
          <a:xfrm>
            <a:off x="228600" y="1600200"/>
            <a:ext cx="5943600" cy="3970318"/>
          </a:xfrm>
          <a:prstGeom prst="rect">
            <a:avLst/>
          </a:prstGeom>
          <a:noFill/>
        </p:spPr>
        <p:txBody>
          <a:bodyPr wrap="square" rtlCol="0">
            <a:spAutoFit/>
          </a:bodyPr>
          <a:lstStyle/>
          <a:p>
            <a:r>
              <a:rPr lang="en-GB" sz="3600" dirty="0">
                <a:solidFill>
                  <a:schemeClr val="bg1"/>
                </a:solidFill>
                <a:effectLst>
                  <a:glow rad="228600">
                    <a:schemeClr val="accent3">
                      <a:satMod val="175000"/>
                      <a:alpha val="40000"/>
                    </a:schemeClr>
                  </a:glow>
                </a:effectLst>
                <a:latin typeface="+mj-lt"/>
              </a:rPr>
              <a:t>The play takes place in a wood near the city of Athens in Greece. It is unlikely that Shakespeare ever went to Athens himself but he will have studied Greek and Roman history at school.</a:t>
            </a:r>
            <a:endParaRPr lang="en-GB" sz="4000" b="1" dirty="0">
              <a:solidFill>
                <a:srgbClr val="FFFF00"/>
              </a:solidFill>
              <a:effectLst>
                <a:glow rad="228600">
                  <a:schemeClr val="accent3">
                    <a:satMod val="175000"/>
                    <a:alpha val="40000"/>
                  </a:schemeClr>
                </a:glow>
              </a:effectLst>
              <a:latin typeface="+mj-lt"/>
            </a:endParaRPr>
          </a:p>
        </p:txBody>
      </p:sp>
      <p:pic>
        <p:nvPicPr>
          <p:cNvPr id="9" name="Picture 4" descr="http://3.bp.blogspot.com/-vdjNlWkbMVw/TWgef7WogRI/AAAAAAAAA88/dZF9QJ-c0DQ/s1600/sue-rundle-hughes-auburn-fairy.jpg"/>
          <p:cNvPicPr>
            <a:picLocks noChangeAspect="1" noChangeArrowheads="1"/>
          </p:cNvPicPr>
          <p:nvPr/>
        </p:nvPicPr>
        <p:blipFill>
          <a:blip r:embed="rId4" cstate="print"/>
          <a:srcRect/>
          <a:stretch>
            <a:fillRect/>
          </a:stretch>
        </p:blipFill>
        <p:spPr bwMode="auto">
          <a:xfrm>
            <a:off x="6400800" y="1930206"/>
            <a:ext cx="2362200" cy="3098994"/>
          </a:xfrm>
          <a:prstGeom prst="rect">
            <a:avLst/>
          </a:prstGeom>
          <a:ln>
            <a:noFill/>
          </a:ln>
          <a:effectLst>
            <a:softEdge rad="112500"/>
          </a:effectLst>
        </p:spPr>
      </p:pic>
    </p:spTree>
    <p:extLst>
      <p:ext uri="{BB962C8B-B14F-4D97-AF65-F5344CB8AC3E}">
        <p14:creationId xmlns:p14="http://schemas.microsoft.com/office/powerpoint/2010/main" val="135748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3311525" y="260350"/>
            <a:ext cx="5832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a:solidFill>
                  <a:srgbClr val="FFFFFF"/>
                </a:solidFill>
                <a:latin typeface="Segoe Print" pitchFamily="2" charset="0"/>
              </a:rPr>
              <a:t>W.A.L.T:  explore the characters in A Midsummer Night’s Dream.</a:t>
            </a:r>
          </a:p>
        </p:txBody>
      </p:sp>
      <p:grpSp>
        <p:nvGrpSpPr>
          <p:cNvPr id="2051" name="Group 4"/>
          <p:cNvGrpSpPr>
            <a:grpSpLocks/>
          </p:cNvGrpSpPr>
          <p:nvPr/>
        </p:nvGrpSpPr>
        <p:grpSpPr bwMode="auto">
          <a:xfrm>
            <a:off x="5219700" y="4365625"/>
            <a:ext cx="4395788" cy="2309813"/>
            <a:chOff x="4355976" y="3325141"/>
            <a:chExt cx="4395260" cy="2310914"/>
          </a:xfrm>
        </p:grpSpPr>
        <p:pic>
          <p:nvPicPr>
            <p:cNvPr id="2058" name="Picture 2" descr="C:\Users\Cate\AppData\Local\Microsoft\Windows\Temporary Internet Files\Content.IE5\FYOYV4RQ\MC9003228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0000">
              <a:off x="4996114" y="3325141"/>
              <a:ext cx="3755122" cy="190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3" descr="C:\Users\Cate\AppData\Local\Microsoft\Windows\Temporary Internet Files\Content.IE5\FYOYV4RQ\MC90043917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941168"/>
              <a:ext cx="3090417" cy="69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2" name="Picture 4" descr="C:\Users\Cate\AppData\Local\Microsoft\Windows\Temporary Internet Files\Content.IE5\FYOYV4RQ\MC90043917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309086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6"/>
          <p:cNvSpPr txBox="1">
            <a:spLocks noChangeArrowheads="1"/>
          </p:cNvSpPr>
          <p:nvPr/>
        </p:nvSpPr>
        <p:spPr bwMode="auto">
          <a:xfrm>
            <a:off x="323850" y="1125538"/>
            <a:ext cx="82089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400">
                <a:solidFill>
                  <a:srgbClr val="FFFF00"/>
                </a:solidFill>
                <a:latin typeface="Segoe Print" pitchFamily="2" charset="0"/>
              </a:rPr>
              <a:t>Create a separate spider diagram for each of the following words:</a:t>
            </a:r>
          </a:p>
          <a:p>
            <a:pPr algn="ctr" eaLnBrk="1" fontAlgn="base" hangingPunct="1">
              <a:spcBef>
                <a:spcPct val="0"/>
              </a:spcBef>
              <a:spcAft>
                <a:spcPct val="0"/>
              </a:spcAft>
            </a:pPr>
            <a:endParaRPr lang="en-GB" sz="2400">
              <a:solidFill>
                <a:srgbClr val="FFFF00"/>
              </a:solidFill>
              <a:latin typeface="Segoe Print" pitchFamily="2" charset="0"/>
            </a:endParaRPr>
          </a:p>
          <a:p>
            <a:pPr algn="ctr" eaLnBrk="1" fontAlgn="base" hangingPunct="1">
              <a:spcBef>
                <a:spcPct val="0"/>
              </a:spcBef>
              <a:spcAft>
                <a:spcPct val="0"/>
              </a:spcAft>
              <a:buFont typeface="Arial" charset="0"/>
              <a:buChar char="•"/>
            </a:pPr>
            <a:r>
              <a:rPr lang="en-GB" sz="2400">
                <a:solidFill>
                  <a:srgbClr val="FFFF00"/>
                </a:solidFill>
                <a:latin typeface="Segoe Print" pitchFamily="2" charset="0"/>
              </a:rPr>
              <a:t>Midsummer;</a:t>
            </a:r>
          </a:p>
          <a:p>
            <a:pPr algn="ctr" eaLnBrk="1" fontAlgn="base" hangingPunct="1">
              <a:spcBef>
                <a:spcPct val="0"/>
              </a:spcBef>
              <a:spcAft>
                <a:spcPct val="0"/>
              </a:spcAft>
              <a:buFont typeface="Arial" charset="0"/>
              <a:buChar char="•"/>
            </a:pPr>
            <a:r>
              <a:rPr lang="en-GB" sz="2400">
                <a:solidFill>
                  <a:srgbClr val="FFFF00"/>
                </a:solidFill>
                <a:latin typeface="Segoe Print" pitchFamily="2" charset="0"/>
              </a:rPr>
              <a:t>Night;</a:t>
            </a:r>
          </a:p>
          <a:p>
            <a:pPr algn="ctr" eaLnBrk="1" fontAlgn="base" hangingPunct="1">
              <a:spcBef>
                <a:spcPct val="0"/>
              </a:spcBef>
              <a:spcAft>
                <a:spcPct val="0"/>
              </a:spcAft>
              <a:buFont typeface="Arial" charset="0"/>
              <a:buChar char="•"/>
            </a:pPr>
            <a:r>
              <a:rPr lang="en-GB" sz="2400">
                <a:solidFill>
                  <a:srgbClr val="FFFF00"/>
                </a:solidFill>
                <a:latin typeface="Segoe Print" pitchFamily="2" charset="0"/>
              </a:rPr>
              <a:t>Dream. </a:t>
            </a:r>
          </a:p>
          <a:p>
            <a:pPr algn="ctr" eaLnBrk="1" fontAlgn="base" hangingPunct="1">
              <a:spcBef>
                <a:spcPct val="0"/>
              </a:spcBef>
              <a:spcAft>
                <a:spcPct val="0"/>
              </a:spcAft>
              <a:buFont typeface="Arial" charset="0"/>
              <a:buChar char="•"/>
            </a:pPr>
            <a:endParaRPr lang="en-GB" sz="2400">
              <a:solidFill>
                <a:srgbClr val="FFFF00"/>
              </a:solidFill>
              <a:latin typeface="Segoe Print" pitchFamily="2" charset="0"/>
            </a:endParaRPr>
          </a:p>
          <a:p>
            <a:pPr algn="ctr" eaLnBrk="1" fontAlgn="base" hangingPunct="1">
              <a:spcBef>
                <a:spcPct val="0"/>
              </a:spcBef>
              <a:spcAft>
                <a:spcPct val="0"/>
              </a:spcAft>
            </a:pPr>
            <a:r>
              <a:rPr lang="en-GB" sz="2400">
                <a:solidFill>
                  <a:srgbClr val="FFFF00"/>
                </a:solidFill>
                <a:latin typeface="Segoe Print" pitchFamily="2" charset="0"/>
              </a:rPr>
              <a:t>What do each of these words mean to you? </a:t>
            </a:r>
          </a:p>
          <a:p>
            <a:pPr algn="ctr" eaLnBrk="1" fontAlgn="base" hangingPunct="1">
              <a:spcBef>
                <a:spcPct val="0"/>
              </a:spcBef>
              <a:spcAft>
                <a:spcPct val="0"/>
              </a:spcAft>
            </a:pPr>
            <a:r>
              <a:rPr lang="en-GB" sz="2400">
                <a:solidFill>
                  <a:srgbClr val="FFFF00"/>
                </a:solidFill>
                <a:latin typeface="Segoe Print" pitchFamily="2" charset="0"/>
              </a:rPr>
              <a:t>Add your suggestions around each word. </a:t>
            </a:r>
          </a:p>
        </p:txBody>
      </p:sp>
      <p:pic>
        <p:nvPicPr>
          <p:cNvPr id="2054" name="Picture 18" descr="http://t1.gstatic.com/images?q=tbn:ANd9GcSS8llaz7M_ejk7XgqyLROIwLRYLT9eTAKSFgRzGO1OSrA40Ihn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5157788"/>
            <a:ext cx="11525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6" descr="http://t0.gstatic.com/images?q=tbn:ANd9GcTkAkAiHBjIUbAZHck_gqg9BrF307dSwwcfwA-bhMkVaCDra_zWX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5157788"/>
            <a:ext cx="1223962"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http://t3.gstatic.com/images?q=tbn:ANd9GcTv3IRWViMJr5t4qJhe03RhbFsvMY0jQBvsuNco-0gMruh9vWL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5157788"/>
            <a:ext cx="113506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0" descr="http://t0.gstatic.com/images?q=tbn:ANd9GcRW01ko8mt2-HZLit-GkfWeZQbFGu_s0onaBc9okSz-BRcotguF8g"/>
          <p:cNvPicPr>
            <a:picLocks noChangeAspect="1" noChangeArrowheads="1"/>
          </p:cNvPicPr>
          <p:nvPr/>
        </p:nvPicPr>
        <p:blipFill>
          <a:blip r:embed="rId7">
            <a:extLst>
              <a:ext uri="{28A0092B-C50C-407E-A947-70E740481C1C}">
                <a14:useLocalDpi xmlns:a14="http://schemas.microsoft.com/office/drawing/2010/main" val="0"/>
              </a:ext>
            </a:extLst>
          </a:blip>
          <a:srcRect l="15750" r="13376"/>
          <a:stretch>
            <a:fillRect/>
          </a:stretch>
        </p:blipFill>
        <p:spPr bwMode="auto">
          <a:xfrm>
            <a:off x="4067175" y="5157788"/>
            <a:ext cx="108108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209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pic>
        <p:nvPicPr>
          <p:cNvPr id="4098" name="Picture 7" descr="m-0801-0619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4365625"/>
            <a:ext cx="17272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6"/>
          <p:cNvSpPr txBox="1">
            <a:spLocks noChangeArrowheads="1"/>
          </p:cNvSpPr>
          <p:nvPr/>
        </p:nvSpPr>
        <p:spPr bwMode="auto">
          <a:xfrm>
            <a:off x="755650" y="404813"/>
            <a:ext cx="40322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400" u="sng">
                <a:solidFill>
                  <a:srgbClr val="FFFFFF"/>
                </a:solidFill>
                <a:latin typeface="Segoe Print" pitchFamily="2" charset="0"/>
              </a:rPr>
              <a:t>Hermia</a:t>
            </a:r>
          </a:p>
          <a:p>
            <a:pPr algn="ctr" eaLnBrk="1" fontAlgn="base" hangingPunct="1">
              <a:spcBef>
                <a:spcPct val="0"/>
              </a:spcBef>
              <a:spcAft>
                <a:spcPct val="0"/>
              </a:spcAft>
            </a:pPr>
            <a:endParaRPr lang="en-GB" sz="2400">
              <a:solidFill>
                <a:srgbClr val="FFFFFF"/>
              </a:solidFill>
              <a:latin typeface="Segoe Print" pitchFamily="2" charset="0"/>
            </a:endParaRPr>
          </a:p>
          <a:p>
            <a:pPr algn="ctr" eaLnBrk="1" fontAlgn="base" hangingPunct="1">
              <a:spcBef>
                <a:spcPct val="0"/>
              </a:spcBef>
              <a:spcAft>
                <a:spcPct val="0"/>
              </a:spcAft>
            </a:pPr>
            <a:r>
              <a:rPr lang="en-GB" sz="2400">
                <a:solidFill>
                  <a:srgbClr val="FFFFFF"/>
                </a:solidFill>
                <a:latin typeface="Segoe Print" pitchFamily="2" charset="0"/>
              </a:rPr>
              <a:t>She is a beautiful young woman! She is in love with Lysander and is willing to disobey her father and run away with him. </a:t>
            </a:r>
          </a:p>
        </p:txBody>
      </p:sp>
      <p:grpSp>
        <p:nvGrpSpPr>
          <p:cNvPr id="4100" name="Group 8"/>
          <p:cNvGrpSpPr>
            <a:grpSpLocks/>
          </p:cNvGrpSpPr>
          <p:nvPr/>
        </p:nvGrpSpPr>
        <p:grpSpPr bwMode="auto">
          <a:xfrm>
            <a:off x="5076825" y="4365625"/>
            <a:ext cx="4394200" cy="2309813"/>
            <a:chOff x="4355976" y="3325141"/>
            <a:chExt cx="4395260" cy="2310914"/>
          </a:xfrm>
        </p:grpSpPr>
        <p:pic>
          <p:nvPicPr>
            <p:cNvPr id="4103" name="Picture 2" descr="C:\Users\Cate\AppData\Local\Microsoft\Windows\Temporary Internet Files\Content.IE5\FYOYV4RQ\MC90032285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0000">
              <a:off x="4996114" y="3325141"/>
              <a:ext cx="3755122" cy="190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3" descr="C:\Users\Cate\AppData\Local\Microsoft\Windows\Temporary Internet Files\Content.IE5\FYOYV4RQ\MC90043917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4941168"/>
              <a:ext cx="3090417" cy="69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Picture 8" descr="http://t0.gstatic.com/images?q=tbn:ANd9GcTI_YIXZKesZpF5BuDoSznEu0lh8mJxAqC0xMdQoAxM5SM2aV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333375"/>
            <a:ext cx="2303463"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http://t1.gstatic.com/images?q=tbn:ANd9GcR1nR-vfqnO5NeiT_Y0eUxddqbQeIMINbfCJCJvLR3S1NGGnQ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458152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740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611188" y="404813"/>
            <a:ext cx="38893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400" u="sng">
                <a:solidFill>
                  <a:srgbClr val="FFFFFF"/>
                </a:solidFill>
                <a:latin typeface="Segoe Print" pitchFamily="2" charset="0"/>
              </a:rPr>
              <a:t>Lysander</a:t>
            </a:r>
          </a:p>
          <a:p>
            <a:pPr algn="ctr" eaLnBrk="1" fontAlgn="base" hangingPunct="1">
              <a:spcBef>
                <a:spcPct val="0"/>
              </a:spcBef>
              <a:spcAft>
                <a:spcPct val="0"/>
              </a:spcAft>
            </a:pPr>
            <a:endParaRPr lang="en-GB" sz="2400">
              <a:solidFill>
                <a:srgbClr val="FFFFFF"/>
              </a:solidFill>
              <a:latin typeface="Segoe Print" pitchFamily="2" charset="0"/>
            </a:endParaRPr>
          </a:p>
          <a:p>
            <a:pPr algn="ctr" eaLnBrk="1" fontAlgn="base" hangingPunct="1">
              <a:spcBef>
                <a:spcPct val="0"/>
              </a:spcBef>
              <a:spcAft>
                <a:spcPct val="0"/>
              </a:spcAft>
            </a:pPr>
            <a:r>
              <a:rPr lang="en-GB" sz="2400">
                <a:solidFill>
                  <a:srgbClr val="FFFFFF"/>
                </a:solidFill>
                <a:latin typeface="Segoe Print" pitchFamily="2" charset="0"/>
              </a:rPr>
              <a:t>A young man of Athens. He is a romantic – and very much in love with Hermia. They run off together!</a:t>
            </a:r>
          </a:p>
        </p:txBody>
      </p:sp>
      <p:grpSp>
        <p:nvGrpSpPr>
          <p:cNvPr id="5123" name="Group 7"/>
          <p:cNvGrpSpPr>
            <a:grpSpLocks/>
          </p:cNvGrpSpPr>
          <p:nvPr/>
        </p:nvGrpSpPr>
        <p:grpSpPr bwMode="auto">
          <a:xfrm>
            <a:off x="5076825" y="4365625"/>
            <a:ext cx="4394200" cy="2309813"/>
            <a:chOff x="4355976" y="3325141"/>
            <a:chExt cx="4395260" cy="2310914"/>
          </a:xfrm>
        </p:grpSpPr>
        <p:pic>
          <p:nvPicPr>
            <p:cNvPr id="5127" name="Picture 2" descr="C:\Users\Cate\AppData\Local\Microsoft\Windows\Temporary Internet Files\Content.IE5\FYOYV4RQ\MC9003228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0000">
              <a:off x="4996114" y="3325141"/>
              <a:ext cx="3755122" cy="190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3" descr="C:\Users\Cate\AppData\Local\Microsoft\Windows\Temporary Internet Files\Content.IE5\FYOYV4RQ\MC90043917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941168"/>
              <a:ext cx="3090417" cy="69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4" name="Picture 6" descr="http://t1.gstatic.com/images?q=tbn:ANd9GcTJjOJJAPfUWWiH3y-GYZnTmL4nV6s84FOFIxk0GTkBHUBO1EJmo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076700"/>
            <a:ext cx="208915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http://t1.gstatic.com/images?q=tbn:ANd9GcS-4NIcA-MkrsYZLRd2w4257LYYHRWjoK0IG4jJtQaaET1NgY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4076700"/>
            <a:ext cx="196056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http://t2.gstatic.com/images?q=tbn:ANd9GcSULRlgW_WXoEI6X11eEnFFP0B8F4s4qMphc3tkWWNn9ijKkU_EF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404813"/>
            <a:ext cx="24479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541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pic>
        <p:nvPicPr>
          <p:cNvPr id="6146" name="Picture 8" descr="795696759_421656da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76700"/>
            <a:ext cx="168592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5"/>
          <p:cNvSpPr txBox="1">
            <a:spLocks noChangeArrowheads="1"/>
          </p:cNvSpPr>
          <p:nvPr/>
        </p:nvSpPr>
        <p:spPr bwMode="auto">
          <a:xfrm>
            <a:off x="684213" y="476250"/>
            <a:ext cx="38163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400" u="sng">
                <a:solidFill>
                  <a:srgbClr val="FFFFFF"/>
                </a:solidFill>
                <a:latin typeface="Segoe Print" pitchFamily="2" charset="0"/>
              </a:rPr>
              <a:t>Demetrius</a:t>
            </a:r>
          </a:p>
          <a:p>
            <a:pPr algn="ctr" eaLnBrk="1" fontAlgn="base" hangingPunct="1">
              <a:spcBef>
                <a:spcPct val="0"/>
              </a:spcBef>
              <a:spcAft>
                <a:spcPct val="0"/>
              </a:spcAft>
            </a:pPr>
            <a:endParaRPr lang="en-GB" sz="2400">
              <a:solidFill>
                <a:srgbClr val="FFFFFF"/>
              </a:solidFill>
              <a:latin typeface="Segoe Print" pitchFamily="2" charset="0"/>
            </a:endParaRPr>
          </a:p>
          <a:p>
            <a:pPr algn="ctr" eaLnBrk="1" fontAlgn="base" hangingPunct="1">
              <a:spcBef>
                <a:spcPct val="0"/>
              </a:spcBef>
              <a:spcAft>
                <a:spcPct val="0"/>
              </a:spcAft>
            </a:pPr>
            <a:r>
              <a:rPr lang="en-GB" sz="2400">
                <a:solidFill>
                  <a:srgbClr val="FFFFFF"/>
                </a:solidFill>
                <a:latin typeface="Segoe Print" pitchFamily="2" charset="0"/>
              </a:rPr>
              <a:t>A young man – also in love with Hermia. He is engaged to her. He is angry with Lysander for trying to steal her!</a:t>
            </a:r>
          </a:p>
        </p:txBody>
      </p:sp>
      <p:grpSp>
        <p:nvGrpSpPr>
          <p:cNvPr id="6148" name="Group 7"/>
          <p:cNvGrpSpPr>
            <a:grpSpLocks/>
          </p:cNvGrpSpPr>
          <p:nvPr/>
        </p:nvGrpSpPr>
        <p:grpSpPr bwMode="auto">
          <a:xfrm>
            <a:off x="5076825" y="4365625"/>
            <a:ext cx="4394200" cy="2309813"/>
            <a:chOff x="4355976" y="3325141"/>
            <a:chExt cx="4395260" cy="2310914"/>
          </a:xfrm>
        </p:grpSpPr>
        <p:pic>
          <p:nvPicPr>
            <p:cNvPr id="6153" name="Picture 2" descr="C:\Users\Cate\AppData\Local\Microsoft\Windows\Temporary Internet Files\Content.IE5\FYOYV4RQ\MC9003228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0000">
              <a:off x="4996114" y="3325141"/>
              <a:ext cx="3755122" cy="190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3" descr="C:\Users\Cate\AppData\Local\Microsoft\Windows\Temporary Internet Files\Content.IE5\FYOYV4RQ\MC90043917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941168"/>
              <a:ext cx="3090417" cy="69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AutoShape 6" descr="data:image/jpeg;base64,/9j/4AAQSkZJRgABAQAAAQABAAD/2wBDAAkGBwgHBgkIBwgKCgkLDRYPDQwMDRsUFRAWIB0iIiAdHx8kKDQsJCYxJx8fLT0tMTU3Ojo6Iys/RD84QzQ5Ojf/2wBDAQoKCg0MDRoPDxo3JR8lNzc3Nzc3Nzc3Nzc3Nzc3Nzc3Nzc3Nzc3Nzc3Nzc3Nzc3Nzc3Nzc3Nzc3Nzc3Nzc3Nzf/wAARCACUAOADASIAAhEBAxEB/8QAGwAAAgIDAQAAAAAAAAAAAAAAAwQFBwACBgH/xABDEAACAQMDAgMEBQoEBAcAAAABAgMABBEFEiExQRMiUQYUYXEjMnKBsRUkQlJikZKhsuEzQ1PRFiU0wUVzgqKz8PH/xAAZAQADAQEBAAAAAAAAAAAAAAABAgMABAX/xAAeEQACAgMBAQEBAAAAAAAAAAAAAQIRAyExEkETUf/aAAwDAQACEQMRAD8AjrLQdHfT7dpNPt2ZoUJYp1OBnvQ5tA0cDKWNv15O3+9StiQNMtcsMGCM/wDtWsdlYhFXK5GSK5nLY4hD7OaQTt/J1ueeuz+9bv7OaMF40y3J+x/epBVkzy3CnsMUXDbN2CT863pmIWT2e0gE4063BHqn96rqS3hEsg8JMbjjjpyati6fCl8HjPHWqskBMrHBGSTz8zVIO2LIMbK2/J6v4KbscnFKLBCQMQqfuqU/8LBI/RpBCA2KohV01NpCDxChHyrDZLI3ltlAHXAp5dhZS2S2M7R3qWtbeW5ixGp59KDlXQ94c6unKVOYUyPWtTYqpwYEzXWR+z168ynBCnrmmrjQJoFJk5HqKHtG8SOOhs7dYXZ4Ijg9WFAa3gLHEUeP2anFsAgIIYj0zSlzZn60cbZz0z2rKSbD5kukYtvEM4jT7xU5pFvptzAVksofFThsr/PrUS2QdrDB9KJaztayh15GeQO4oz2tAJqfTdPVGZbKEYHpUPZWls9zteBCOeMVNtcoyBs8NUZaAC/JHTNTi3Rn0NPp9n7xEq20SgjsOteXen2SxLstogc9cUzP/wBTD8jWkxzGoPXdWbYWeRaTabdzWsRz8Kci0zTNuGsoSfs/3reIlk2j7q3VGU5NBt0ZAW0nTieLGD+H+9Z+R9N72UP7v702j5YDFHQBmNL7aKaFY9D01uTZQfwmiHRdKQHdYwfw1JLtXPwoMjRytjJpfT/pmiJk0vTtwC2MGPs02dG0sWMknuFvuCMc7fgfjWSnD7R60xK+LOQDvG34GjbAiYsRjT7TB/yY8n/0iikZyMkD1rNPBbT7NVJP0EfX7NMpAdp3MMkcmlfQ+QAbcAoUZPHWilfIOfnikroYlRU28HrnmpDb5R6VjUI3ThFLMOBVXztvnkK8KWOP3mrQ1NGa2cRjGc8Ec9Kq5hiRweoJBHyq2ISQbxmFsYwcjFATP768brjsa9Unp2qtiJUM2i+JcgsOFHA9asXRYBHZxYUAkc4rgtIUS3ca8E57VZFmmyNVAxxUcrothX0kI1UYNbsisCCODWiLwKJg1GzsSVCh0+AHAUYpC/0yCRSAo+fpU1jFKzAc0rk09GpNFZ+0dg9m6naMMcBhUMG+FWB7UweNZSZAO3mq/B9fWunDL0tnFmjTJG2fMAVv0RWlg268BHTJoUTNtO0ZyK903KXCg8E5NN/Sf0lrjBuovlWl2AkCH9sUO9YpPGR120KeZpLdRj9IUtBZJ2TgqT+6mgQ3FIaYpZdpNSTw+Ew560kgo02gHjrW6Nt5NDBzJimFjVqRhDj6WPGetB8HY2Qa3RSi4B4pKaRkkILGguhk/p7OcNkdaKzE2L5/Ub8DSbSFgeeaYUk2bjP6DfhT0ZHV6YFFjZqAM+7x568+UU+igAZBHHpS+k/SabZgnaRbR9Dk/VFNyqB5N3GOppZdHI65hTxgDlic4o6riMbug45ry5gcP4h4U9eTwKXlldZdiONoHGRQsxrqJxC58RAOSc5qqWJaVye5z/M1arN4lrJ5c9SSRxiqrlGLiXjA3nH76tiZKejzIFaFue1b4rRsCrCk37N2si6rbO2DGQxB/wC1dZdXt1EGMcYUA8c9ai/ZMb7S3ZhysjgH8K6K401Lhg5BPwrnybZ0wjS0A072iVysM8exs8mpwThhuB4rnvyJFDAsYU5Vs7j1qaslAtGVuSOhqbKxb4xS912C1fa4JNKrrYlkJETbPXFa6lo63gJyVc98Vlto7xQIm87h9ZsfWoUqsLu6R7MUvFYMuA3UGq5v4wl9LHGMYY4FWcYfDHP7648afDLf3MjYwjHOVyDT4nTJ5o3HZFxQtEnnAyeTWlvta8JQ801dSoJGK9OwpPTQ3vILDnPWrJ2cj0xy5yZ48/qGtJU8q/aFEuTi4T7JrSVhsX7QrDD2lgkEDjB607cb5XAXpWukRDw3JI5pltsTZHepSexPaiDjjHiAHtW5Rg5K9KyMhpC46UcSDOCMGleykWmbKpx0pG5t2Mu4dKf3cYBrxnARgcdKCHaTVEXIgBYAUXpZv/5bfhQHZjnPOaaC/mLk90b8DTixR2WhIg0u3ATaxt4z687RRJDulwjg7AN2e1eaBCRp1tnODbRf0itFtRbS3LtgCdhwOuaWXRw8sgcgjaQw5BOKVdA7qzsAEGV47elEKpudXTAUeUmlArEgbhj4g0pjJR+YybSSMcDFVTc4F1NxjzmrdwgtWwOejAVU2rhV1W7VBhRMwX5ZNWxdEnwXyK1PJwKztXi9a6CTOv8AYq4HhT27yKNrBkUnpxiu1gbepGelVFaStDdwupxhx+NWnBI23cpHPNc+VU7OrBLQ1ckYC9zW9txbucUnJubJDDdg4pi2nfwDEFG7H1j0NQfDpVWMIAy89a0by544raAOI/pCu8/q9KBcO2CNwqaboo0rFLuX0rn9S8O3tG2/WfI47k1I6xMLeyuJSeVTgj1rjYZ5rkq1w7Pt6VbGr2c2eaWheZCT91eWTlbpV7UxKAAfnSlll75fTmuiPDifRy9P5ymO6mgKx2qoBJ3Ypm+j/PYgP1ak9L04IEnkAIY5UUG6RpOkPW9v7rApfjKigyBmLBhjJ4o2pO0zqBwqD99J+JLLfBmX6MIcCobZyydsLEDgBDzRypxuxSyZhBfNMNMWQHrWK4pO6PPExzzxXkkqlMkjJrWLDr5qBeQjClelMkjob0aRruLE8gU6wxZMB/pt+BpKAEBhmn7g7LMj9hvwNFjQO+0LA0q0YnH5tGB/AKHePCgWOdSS/JweR6Vro/ifkey3Y4gjzj4qKBfje0bBdvByWHUVOXRo8Pd8MgwVYOOAQfWvZYILeMMPEOeCODitmCNEjIhVhySPShOZiOWJHQ9uKAx4VHu7eExKjrkDjmqi1dNuqXYA48Zufvq4WBFqWYDzVUOssr6tdsnAaZsfvq+LpPJwTXgV6q7jjtWo5pi1TLEmughIy1VEvofesmHxF349M81at3GkTq8RBgkG6Nh0IP8A+VWbL5TlQalNI16fTojazZktCchc8xn4H/tSzXpBx5KezsfeWU7VtWc+uRzR0uXABNjNu+BFIWkkd1Ek0bbkYZyKfWxQnPiNk/tGuOej0sbtWEW5Y8eDKnwbFDnby5zRTCUyC4AHoajbqfOUTqe9RXR29HO+191i2jgU/Xbn7qhYSFjUj0pn2obN5EnPlXOPvNAiOYl6V2wVRPPyu5ApixB2jIrTRwDcr6jNMFOCaHpqlL0A9DTXom+j88edRh4H1TXSpb5iVifLtwKgJ8C8jPcKak7fUgtnJC4y3RT8ajNNpUaStEz+SVkXMYDHrS/5IkMqKq856U37Au89zNDKdwVPLkVYmn6TGn0hALMc9OlRaZlgTK2n9nZNviuwVfj0pC4hjt1Ckgn4VYntzALfRJNnlYuoFViyM2VLE896MbZT8oowKq/VGK1mTxAAOc0ZLdm6k03DYknINP6oZQsjY7SRe3GKdmti1i3lH1G/A0+lsySbG5G3NMzwr+TpOn+Ex/kaT3bKxhSJDTJXi0qyCnCm3iyMfsimbyNXdMHPAU0HSl36VZDGT7tGePsCjvA8nhCMMWIORiml0VAp4tkqiM+QjHHehS4A+kxkHp6impIXikgTjHTd2rS5Xdy2c9PjSmoWupFNp9UIwAIzVRa0oXV7xQeBM2B99WtrN7b21kjTHz48q5GWFVdLE2palczBSitISc9RXTiRLI1wSgid22ou41JxWoiwQSG78U4kCW6bYx8z3Nej1qvog9hESGZSsiqGxzz0qLvoJIHIAOw9CBmpBhzxwR0NEWYFSrryevoa10akyM03WZ9LlKIS8LDlCcY+NdFF7ZQjG6OT44Wo0xwbgfBUk98VFiT3i6dVzHEvX1pXGMulYZJR0jr7LWhq7mO3ljTHeVwp/nUt4EESYuJYcAcsHBH41WcsKpOEAUH1IzWzRkRE+KhQnhaT8Yj/ALP6G127S81WaSE/RA7U+QpmBQ0aFMHjn51FrGGJ82PhUppoBhYKDgNTtUiV2z14yRhaJaw7JAx60ULx0zR44hjdg9Km2PR46BruP4qaPBBELiBJjhDKCx+FLPJi7i9AvNbF9xXceC1YxYWiWlrZaktxYMDDIhU4Oa7y0u4VjA4zjrVG6XqdzZHwlYBC3BParDtJpm0wzpOpwODng1GaZWLT0H9srj37FoW2RKQzOa4C9SJZQIeQO9HvtTubueSJiW5wcUKK3c4yh++gl56GR7E3GMdakrceTml7G0ea4WML1qVubUWkeCa0lY0XQFTuusH9SiXS/wDLpSv+k/4GhW7K9y7dQEOKPK2NPmU/6L/gal9KXob0Z9mmWLDp7vH1+ytSUhbx0mOdnf51H6Urtpdgvb3aPPH7A/2qSXHgIuSMjP31VvZJIXQK6QgMSQepz1qM9oNRj0+1kdlLSk7UXjk9qb1q/TTreN7g4bO1VA5J+6q91m8nvrvc56NgJmnjGyU50K3s91qDBnyWz17AfLtXscKwrtUYGep6miIxVcdW9a8I3fWq/wAoglezU47V4VyK3CYr3B9KNjACuOlYUDDrhux9KPg5xivShx0FawUIliFB7+lAhtmMrSbQVz0JIqReIMuCBQrddkskfO1QuB86yNR5aaJLql2Y4ykbBM57H4US89kr+2jLeIregA60aKdoJlkj+sD612FpcrqlmrIcSAcD1oerYUiqbiK4hCtOCoJI6Y6VI+z7bxNC/wBpa63WdNN7Z3MDIqyhRJGR3YZ4rh9Idre/iduATsPyNO1aAtM6mO3wMMBXkse1DipD3ZyDxQZLOUrjGPvrmK2QwGbofI15c2144T3eFiOua67QNCjllae5XthDXf6Rp8bR+H4akxrgYo+qGULKW0vTtW1G5WFLcjuxI6VZ8GmS2Hs7HbNkuAdxrq4IILWXwyF8QrnGO1K6pdKsRDEYPGMUkpWPGCRV2n2c0WpSrKRsAyOKlkKnsMfKppPZ1ryaW537e6j1od17NzGwdoXHvCtkD1FJK2GhOwYRXKsSvPGa39omIiwD1bA+VCtNPmVt96pQ56Z4oWso9w4CNhR8aaK1QknsArpDH5SM4r2adXsZuf8AKf8AA1FanG9v4fnPmBHWsgmJtJlY8iJvwNI4bKwejsNDGNKsi3GbaP8ApH+9D17VYNLtQ7cyEDah749fhW2lyeHolmzcKlpGT/AtV9qF5Jf3MsrOWBJKjPaqKNslKVIQ1nU7m+uUmkmLSeJ5U7KM/wB6L4QM7sMkk8k0tHGqu5AJyOjdqbgYkbRznvXQlSOW23sNDAm39Y/OjpBG3ByKTMaS9GaNv2az8+t/8PbcJ6D61Ycaa3KHI5FbpGrDvQItSiLhJD4Mh/Qk4NNjpuHB/GgEA8eDkCh85pxlGDzQWUA8VgAyuR0FJXcDxuZ4snOA6DuPhUhg17t6UUYjFYFQytkHkEelHstQksJ0cMWiDZePsfj86FPD4DnYp8J+fsn/AGoEgAUnJrGO5ubqCVBeW7B4nHXHQY6GqvfHiuF6Bzgj509Dqc+nx3NqQzRTIcDP1T61GRE+lUXASLJ9n7xNQ02KRvrr5H+Y71IFRz3rjPYe7WHVfcpWAjuBhfg46VYjWEi9EbOfSoyVMeO1Zvp0yooTHORiuhF9HZupQgNjJFcwIZoiCqncD3FZG1y0zyTqScYFSZdPQS41i4j1Qzu25pCAB2AqWY+83MSzf4Zx0rmpYpbi4JMZGDkGnEmuI5I9xOFOTzS/QKR08IcXzrFwiMMgGpEOCwIHmBqFsbtBqEzE/ROAd2e+Kdn1Sygj3tOgA+NaQ6Ce0sedEnkijAkQbhiqxXUfEl2t1JrrNX9qB4PhWx8bxAQccgCuLW2lMwkCYOc/KmgyU+mt5HdX90iwR7tpwBTyaHdw2Ny1wu1hG3T5Gu29mtLWCyS9lj+mkHlBHSnNWjD6fdkr/kP/AEmg3solXDmhn/hWPb09wT/41qtgfDI3DII9cVYeoP4XsZEyjGbOJRz6qtV0+0REkHd8j6U+NbIZjWJg2duevc5o6Bk8wHWk7XIj3cYJp1HDDAOcV0/CCNshjgnDVm6WM8E4owUOMkDivCHUeUZHpUyh4IVuhtmQPnv3H30NkudOGVZprUnlTyyfeaMkiqw6Ix6A9DTyFZIipAJ7g9K1mBwOJI96HIPTNDluIoeXNahPcyShxFnO30pS8AkOVOUPeguhfCRjZZU3xtkGtX+PWo3RLhS0sW7o3AqVbFCSMnoBIocEMOtRtwhjfb+j2NSpalLpN8TADkDK1o9MyEv4xsEg7Uih5J+FSbYmi+fUHtUWRtZgR0qqAHime1njuIzh42Dg/I5q6bDXbG7topvFALxgkZ/++tUo/TpnNSNjIZLEDJypK8GtNWCDouE3tqTlZlNeLdRseHTHyqn1kuE+rIw9MGiLeXq8i4kqTiU9FwLJGwyPD/lW6okn6n3VVdpqd8Bn3hv3U7HrGoKci4alaY8dosnwUCkbRj4GgzWcEg86eX7VcLH7Ragg5mJoh9pb4rt38HrQoNnVT2lpGCUXmgx26SOEQgEkDpXMj2guDww/nXQ+xl2dQ1uGOUDao3HmtQKLBYC3hitwPKiACkdRkB0678uPoJP6TUrPEskhbeKT1K3Uabdnd/kSf0mpWrKR4Vfq97KfZS3XC4EUA7/qr/tXHM7THDngAnA6VlZXRDpzZD2JsoPKoGOgrVXKS+XFZWVZEhwStjoK8W4dW4xWVlIUDqwmG2RFIPHSlkuZLe5Ma4ZB0DVlZQMb30rByBjBPSkJJmWNsAc81lZWMJ6bIV1HcuASTXR+M2OgrKymkZGplb0FCklbHQVlZSfQshncpeyqOh5pS6/xSfhWVlUj0AORsrg03pjFfFQAbTzisrKL4IhpjhhgV7uJHasrKQZm8EhGMAU0JDjoKyspWWjwzxD6CvS5A6CsrKATzxD6Cun9iJ2jv5HULuC4FZWUr4Mjt21OfxOi9Pj/AL0LUNSnNjcgheYXHf8AVPxrKyofSvw//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sp>
        <p:nvSpPr>
          <p:cNvPr id="6150" name="AutoShape 8" descr="data:image/jpeg;base64,/9j/4AAQSkZJRgABAQAAAQABAAD/2wBDAAkGBwgHBgkIBwgKCgkLDRYPDQwMDRsUFRAWIB0iIiAdHx8kKDQsJCYxJx8fLT0tMTU3Ojo6Iys/RD84QzQ5Ojf/2wBDAQoKCg0MDRoPDxo3JR8lNzc3Nzc3Nzc3Nzc3Nzc3Nzc3Nzc3Nzc3Nzc3Nzc3Nzc3Nzc3Nzc3Nzc3Nzc3Nzc3Nzf/wAARCACUAOADASIAAhEBAxEB/8QAGwAAAgIDAQAAAAAAAAAAAAAAAwQFBwACBgH/xABDEAACAQMDAgMEBQoEBAcAAAABAgMABBEFEiExQRMiUQYUYXEjMnKBsRUkQlJikZKhsuEzQ1PRFiU0wUVzgqKz8PH/xAAZAQADAQEBAAAAAAAAAAAAAAABAgMABAX/xAAeEQACAgMBAQEBAAAAAAAAAAAAAQIRAyExEkETUf/aAAwDAQACEQMRAD8AjrLQdHfT7dpNPt2ZoUJYp1OBnvQ5tA0cDKWNv15O3+9StiQNMtcsMGCM/wDtWsdlYhFXK5GSK5nLY4hD7OaQTt/J1ueeuz+9bv7OaMF40y3J+x/epBVkzy3CnsMUXDbN2CT863pmIWT2e0gE4063BHqn96rqS3hEsg8JMbjjjpyati6fCl8HjPHWqskBMrHBGSTz8zVIO2LIMbK2/J6v4KbscnFKLBCQMQqfuqU/8LBI/RpBCA2KohV01NpCDxChHyrDZLI3ltlAHXAp5dhZS2S2M7R3qWtbeW5ixGp59KDlXQ94c6unKVOYUyPWtTYqpwYEzXWR+z168ynBCnrmmrjQJoFJk5HqKHtG8SOOhs7dYXZ4Ijg9WFAa3gLHEUeP2anFsAgIIYj0zSlzZn60cbZz0z2rKSbD5kukYtvEM4jT7xU5pFvptzAVksofFThsr/PrUS2QdrDB9KJaztayh15GeQO4oz2tAJqfTdPVGZbKEYHpUPZWls9zteBCOeMVNtcoyBs8NUZaAC/JHTNTi3Rn0NPp9n7xEq20SgjsOteXen2SxLstogc9cUzP/wBTD8jWkxzGoPXdWbYWeRaTabdzWsRz8Kci0zTNuGsoSfs/3reIlk2j7q3VGU5NBt0ZAW0nTieLGD+H+9Z+R9N72UP7v702j5YDFHQBmNL7aKaFY9D01uTZQfwmiHRdKQHdYwfw1JLtXPwoMjRytjJpfT/pmiJk0vTtwC2MGPs02dG0sWMknuFvuCMc7fgfjWSnD7R60xK+LOQDvG34GjbAiYsRjT7TB/yY8n/0iikZyMkD1rNPBbT7NVJP0EfX7NMpAdp3MMkcmlfQ+QAbcAoUZPHWilfIOfnikroYlRU28HrnmpDb5R6VjUI3ThFLMOBVXztvnkK8KWOP3mrQ1NGa2cRjGc8Ec9Kq5hiRweoJBHyq2ISQbxmFsYwcjFATP768brjsa9Unp2qtiJUM2i+JcgsOFHA9asXRYBHZxYUAkc4rgtIUS3ca8E57VZFmmyNVAxxUcrothX0kI1UYNbsisCCODWiLwKJg1GzsSVCh0+AHAUYpC/0yCRSAo+fpU1jFKzAc0rk09GpNFZ+0dg9m6naMMcBhUMG+FWB7UweNZSZAO3mq/B9fWunDL0tnFmjTJG2fMAVv0RWlg268BHTJoUTNtO0ZyK903KXCg8E5NN/Sf0lrjBuovlWl2AkCH9sUO9YpPGR120KeZpLdRj9IUtBZJ2TgqT+6mgQ3FIaYpZdpNSTw+Ew560kgo02gHjrW6Nt5NDBzJimFjVqRhDj6WPGetB8HY2Qa3RSi4B4pKaRkkILGguhk/p7OcNkdaKzE2L5/Ub8DSbSFgeeaYUk2bjP6DfhT0ZHV6YFFjZqAM+7x568+UU+igAZBHHpS+k/SabZgnaRbR9Dk/VFNyqB5N3GOppZdHI65hTxgDlic4o6riMbug45ry5gcP4h4U9eTwKXlldZdiONoHGRQsxrqJxC58RAOSc5qqWJaVye5z/M1arN4lrJ5c9SSRxiqrlGLiXjA3nH76tiZKejzIFaFue1b4rRsCrCk37N2si6rbO2DGQxB/wC1dZdXt1EGMcYUA8c9ai/ZMb7S3ZhysjgH8K6K401Lhg5BPwrnybZ0wjS0A072iVysM8exs8mpwThhuB4rnvyJFDAsYU5Vs7j1qaslAtGVuSOhqbKxb4xS912C1fa4JNKrrYlkJETbPXFa6lo63gJyVc98Vlto7xQIm87h9ZsfWoUqsLu6R7MUvFYMuA3UGq5v4wl9LHGMYY4FWcYfDHP7648afDLf3MjYwjHOVyDT4nTJ5o3HZFxQtEnnAyeTWlvta8JQ801dSoJGK9OwpPTQ3vILDnPWrJ2cj0xy5yZ48/qGtJU8q/aFEuTi4T7JrSVhsX7QrDD2lgkEDjB607cb5XAXpWukRDw3JI5pltsTZHepSexPaiDjjHiAHtW5Rg5K9KyMhpC46UcSDOCMGleykWmbKpx0pG5t2Mu4dKf3cYBrxnARgcdKCHaTVEXIgBYAUXpZv/5bfhQHZjnPOaaC/mLk90b8DTixR2WhIg0u3ATaxt4z687RRJDulwjg7AN2e1eaBCRp1tnODbRf0itFtRbS3LtgCdhwOuaWXRw8sgcgjaQw5BOKVdA7qzsAEGV47elEKpudXTAUeUmlArEgbhj4g0pjJR+YybSSMcDFVTc4F1NxjzmrdwgtWwOejAVU2rhV1W7VBhRMwX5ZNWxdEnwXyK1PJwKztXi9a6CTOv8AYq4HhT27yKNrBkUnpxiu1gbepGelVFaStDdwupxhx+NWnBI23cpHPNc+VU7OrBLQ1ckYC9zW9txbucUnJubJDDdg4pi2nfwDEFG7H1j0NQfDpVWMIAy89a0by544raAOI/pCu8/q9KBcO2CNwqaboo0rFLuX0rn9S8O3tG2/WfI47k1I6xMLeyuJSeVTgj1rjYZ5rkq1w7Pt6VbGr2c2eaWheZCT91eWTlbpV7UxKAAfnSlll75fTmuiPDifRy9P5ymO6mgKx2qoBJ3Ypm+j/PYgP1ak9L04IEnkAIY5UUG6RpOkPW9v7rApfjKigyBmLBhjJ4o2pO0zqBwqD99J+JLLfBmX6MIcCobZyydsLEDgBDzRypxuxSyZhBfNMNMWQHrWK4pO6PPExzzxXkkqlMkjJrWLDr5qBeQjClelMkjob0aRruLE8gU6wxZMB/pt+BpKAEBhmn7g7LMj9hvwNFjQO+0LA0q0YnH5tGB/AKHePCgWOdSS/JweR6Vro/ifkey3Y4gjzj4qKBfje0bBdvByWHUVOXRo8Pd8MgwVYOOAQfWvZYILeMMPEOeCODitmCNEjIhVhySPShOZiOWJHQ9uKAx4VHu7eExKjrkDjmqi1dNuqXYA48Zufvq4WBFqWYDzVUOssr6tdsnAaZsfvq+LpPJwTXgV6q7jjtWo5pi1TLEmughIy1VEvofesmHxF349M81at3GkTq8RBgkG6Nh0IP8A+VWbL5TlQalNI16fTojazZktCchc8xn4H/tSzXpBx5KezsfeWU7VtWc+uRzR0uXABNjNu+BFIWkkd1Ek0bbkYZyKfWxQnPiNk/tGuOej0sbtWEW5Y8eDKnwbFDnby5zRTCUyC4AHoajbqfOUTqe9RXR29HO+191i2jgU/Xbn7qhYSFjUj0pn2obN5EnPlXOPvNAiOYl6V2wVRPPyu5ApixB2jIrTRwDcr6jNMFOCaHpqlL0A9DTXom+j88edRh4H1TXSpb5iVifLtwKgJ8C8jPcKak7fUgtnJC4y3RT8ajNNpUaStEz+SVkXMYDHrS/5IkMqKq856U37Au89zNDKdwVPLkVYmn6TGn0hALMc9OlRaZlgTK2n9nZNviuwVfj0pC4hjt1Ckgn4VYntzALfRJNnlYuoFViyM2VLE896MbZT8oowKq/VGK1mTxAAOc0ZLdm6k03DYknINP6oZQsjY7SRe3GKdmti1i3lH1G/A0+lsySbG5G3NMzwr+TpOn+Ex/kaT3bKxhSJDTJXi0qyCnCm3iyMfsimbyNXdMHPAU0HSl36VZDGT7tGePsCjvA8nhCMMWIORiml0VAp4tkqiM+QjHHehS4A+kxkHp6impIXikgTjHTd2rS5Xdy2c9PjSmoWupFNp9UIwAIzVRa0oXV7xQeBM2B99WtrN7b21kjTHz48q5GWFVdLE2palczBSitISc9RXTiRLI1wSgid22ou41JxWoiwQSG78U4kCW6bYx8z3Nej1qvog9hESGZSsiqGxzz0qLvoJIHIAOw9CBmpBhzxwR0NEWYFSrryevoa10akyM03WZ9LlKIS8LDlCcY+NdFF7ZQjG6OT44Wo0xwbgfBUk98VFiT3i6dVzHEvX1pXGMulYZJR0jr7LWhq7mO3ljTHeVwp/nUt4EESYuJYcAcsHBH41WcsKpOEAUH1IzWzRkRE+KhQnhaT8Yj/ALP6G127S81WaSE/RA7U+QpmBQ0aFMHjn51FrGGJ82PhUppoBhYKDgNTtUiV2z14yRhaJaw7JAx60ULx0zR44hjdg9Km2PR46BruP4qaPBBELiBJjhDKCx+FLPJi7i9AvNbF9xXceC1YxYWiWlrZaktxYMDDIhU4Oa7y0u4VjA4zjrVG6XqdzZHwlYBC3BParDtJpm0wzpOpwODng1GaZWLT0H9srj37FoW2RKQzOa4C9SJZQIeQO9HvtTubueSJiW5wcUKK3c4yh++gl56GR7E3GMdakrceTml7G0ea4WML1qVubUWkeCa0lY0XQFTuusH9SiXS/wDLpSv+k/4GhW7K9y7dQEOKPK2NPmU/6L/gal9KXob0Z9mmWLDp7vH1+ytSUhbx0mOdnf51H6Urtpdgvb3aPPH7A/2qSXHgIuSMjP31VvZJIXQK6QgMSQepz1qM9oNRj0+1kdlLSk7UXjk9qb1q/TTreN7g4bO1VA5J+6q91m8nvrvc56NgJmnjGyU50K3s91qDBnyWz17AfLtXscKwrtUYGep6miIxVcdW9a8I3fWq/wAoglezU47V4VyK3CYr3B9KNjACuOlYUDDrhux9KPg5xivShx0FawUIliFB7+lAhtmMrSbQVz0JIqReIMuCBQrddkskfO1QuB86yNR5aaJLql2Y4ykbBM57H4US89kr+2jLeIregA60aKdoJlkj+sD612FpcrqlmrIcSAcD1oerYUiqbiK4hCtOCoJI6Y6VI+z7bxNC/wBpa63WdNN7Z3MDIqyhRJGR3YZ4rh9Idre/iduATsPyNO1aAtM6mO3wMMBXkse1DipD3ZyDxQZLOUrjGPvrmK2QwGbofI15c2144T3eFiOua67QNCjllae5XthDXf6Rp8bR+H4akxrgYo+qGULKW0vTtW1G5WFLcjuxI6VZ8GmS2Hs7HbNkuAdxrq4IILWXwyF8QrnGO1K6pdKsRDEYPGMUkpWPGCRV2n2c0WpSrKRsAyOKlkKnsMfKppPZ1ryaW537e6j1od17NzGwdoXHvCtkD1FJK2GhOwYRXKsSvPGa39omIiwD1bA+VCtNPmVt96pQ56Z4oWso9w4CNhR8aaK1QknsArpDH5SM4r2adXsZuf8AKf8AA1FanG9v4fnPmBHWsgmJtJlY8iJvwNI4bKwejsNDGNKsi3GbaP8ApH+9D17VYNLtQ7cyEDah749fhW2lyeHolmzcKlpGT/AtV9qF5Jf3MsrOWBJKjPaqKNslKVIQ1nU7m+uUmkmLSeJ5U7KM/wB6L4QM7sMkk8k0tHGqu5AJyOjdqbgYkbRznvXQlSOW23sNDAm39Y/OjpBG3ByKTMaS9GaNv2az8+t/8PbcJ6D61Ycaa3KHI5FbpGrDvQItSiLhJD4Mh/Qk4NNjpuHB/GgEA8eDkCh85pxlGDzQWUA8VgAyuR0FJXcDxuZ4snOA6DuPhUhg17t6UUYjFYFQytkHkEelHstQksJ0cMWiDZePsfj86FPD4DnYp8J+fsn/AGoEgAUnJrGO5ubqCVBeW7B4nHXHQY6GqvfHiuF6Bzgj509Dqc+nx3NqQzRTIcDP1T61GRE+lUXASLJ9n7xNQ02KRvrr5H+Y71IFRz3rjPYe7WHVfcpWAjuBhfg46VYjWEi9EbOfSoyVMeO1Zvp0yooTHORiuhF9HZupQgNjJFcwIZoiCqncD3FZG1y0zyTqScYFSZdPQS41i4j1Qzu25pCAB2AqWY+83MSzf4Zx0rmpYpbi4JMZGDkGnEmuI5I9xOFOTzS/QKR08IcXzrFwiMMgGpEOCwIHmBqFsbtBqEzE/ROAd2e+Kdn1Sygj3tOgA+NaQ6Ce0sedEnkijAkQbhiqxXUfEl2t1JrrNX9qB4PhWx8bxAQccgCuLW2lMwkCYOc/KmgyU+mt5HdX90iwR7tpwBTyaHdw2Ny1wu1hG3T5Gu29mtLWCyS9lj+mkHlBHSnNWjD6fdkr/kP/AEmg3solXDmhn/hWPb09wT/41qtgfDI3DII9cVYeoP4XsZEyjGbOJRz6qtV0+0REkHd8j6U+NbIZjWJg2duevc5o6Bk8wHWk7XIj3cYJp1HDDAOcV0/CCNshjgnDVm6WM8E4owUOMkDivCHUeUZHpUyh4IVuhtmQPnv3H30NkudOGVZprUnlTyyfeaMkiqw6Ix6A9DTyFZIipAJ7g9K1mBwOJI96HIPTNDluIoeXNahPcyShxFnO30pS8AkOVOUPeguhfCRjZZU3xtkGtX+PWo3RLhS0sW7o3AqVbFCSMnoBIocEMOtRtwhjfb+j2NSpalLpN8TADkDK1o9MyEv4xsEg7Uih5J+FSbYmi+fUHtUWRtZgR0qqAHime1njuIzh42Dg/I5q6bDXbG7topvFALxgkZ/++tUo/TpnNSNjIZLEDJypK8GtNWCDouE3tqTlZlNeLdRseHTHyqn1kuE+rIw9MGiLeXq8i4kqTiU9FwLJGwyPD/lW6okn6n3VVdpqd8Bn3hv3U7HrGoKci4alaY8dosnwUCkbRj4GgzWcEg86eX7VcLH7Ragg5mJoh9pb4rt38HrQoNnVT2lpGCUXmgx26SOEQgEkDpXMj2guDww/nXQ+xl2dQ1uGOUDao3HmtQKLBYC3hitwPKiACkdRkB0678uPoJP6TUrPEskhbeKT1K3Uabdnd/kSf0mpWrKR4Vfq97KfZS3XC4EUA7/qr/tXHM7THDngAnA6VlZXRDpzZD2JsoPKoGOgrVXKS+XFZWVZEhwStjoK8W4dW4xWVlIUDqwmG2RFIPHSlkuZLe5Ma4ZB0DVlZQMb30rByBjBPSkJJmWNsAc81lZWMJ6bIV1HcuASTXR+M2OgrKymkZGplb0FCklbHQVlZSfQshncpeyqOh5pS6/xSfhWVlUj0AORsrg03pjFfFQAbTzisrKL4IhpjhhgV7uJHasrKQZm8EhGMAU0JDjoKyspWWjwzxD6CvS5A6CsrKATzxD6Cun9iJ2jv5HULuC4FZWUr4Mjt21OfxOi9Pj/AL0LUNSnNjcgheYXHf8AVPxrKyofSvw//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pic>
        <p:nvPicPr>
          <p:cNvPr id="6151" name="Picture 10" descr="http://t3.gstatic.com/images?q=tbn:ANd9GcRHTuSFv7fA6xTvToXHLe3kF3Wfd3VsN9z3m42Jj8gyJOS7szj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4076700"/>
            <a:ext cx="31686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2" descr="http://t3.gstatic.com/images?q=tbn:ANd9GcTcDrV3jm97XT4yT6fyH51KHkxj5m56cEz-pqQWPkUHJW3SPGs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476250"/>
            <a:ext cx="357028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198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pic>
        <p:nvPicPr>
          <p:cNvPr id="7170" name="Picture 7" descr="Corrina%20MacIntosh%20as%20Hermia%20in%20A%20Midsummer%20Night%27s%20Dr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076700"/>
            <a:ext cx="2027237"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5"/>
          <p:cNvSpPr txBox="1">
            <a:spLocks noChangeArrowheads="1"/>
          </p:cNvSpPr>
          <p:nvPr/>
        </p:nvSpPr>
        <p:spPr bwMode="auto">
          <a:xfrm>
            <a:off x="971550" y="476250"/>
            <a:ext cx="44640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400" u="sng">
                <a:solidFill>
                  <a:srgbClr val="FFFFFF"/>
                </a:solidFill>
                <a:latin typeface="Segoe Print" pitchFamily="2" charset="0"/>
              </a:rPr>
              <a:t>Helena</a:t>
            </a:r>
          </a:p>
          <a:p>
            <a:pPr algn="ctr" eaLnBrk="1" fontAlgn="base" hangingPunct="1">
              <a:spcBef>
                <a:spcPct val="0"/>
              </a:spcBef>
              <a:spcAft>
                <a:spcPct val="0"/>
              </a:spcAft>
            </a:pPr>
            <a:endParaRPr lang="en-GB" sz="2400">
              <a:solidFill>
                <a:srgbClr val="FFFFFF"/>
              </a:solidFill>
              <a:latin typeface="Segoe Print" pitchFamily="2" charset="0"/>
            </a:endParaRPr>
          </a:p>
          <a:p>
            <a:pPr algn="ctr" eaLnBrk="1" fontAlgn="base" hangingPunct="1">
              <a:spcBef>
                <a:spcPct val="0"/>
              </a:spcBef>
              <a:spcAft>
                <a:spcPct val="0"/>
              </a:spcAft>
            </a:pPr>
            <a:r>
              <a:rPr lang="en-GB" sz="2400">
                <a:solidFill>
                  <a:srgbClr val="FFFFFF"/>
                </a:solidFill>
                <a:latin typeface="Segoe Print" pitchFamily="2" charset="0"/>
              </a:rPr>
              <a:t>She is Hermia’s good friend. She lacks confidence about her looks and doesn’t think she can compare to Hermia. She is in love with Demetrius!</a:t>
            </a:r>
          </a:p>
        </p:txBody>
      </p:sp>
      <p:sp>
        <p:nvSpPr>
          <p:cNvPr id="7172" name="AutoShape 6" descr="data:image/jpeg;base64,/9j/4AAQSkZJRgABAQAAAQABAAD/2wCEAAkGBhQQEBUUEhQUFBUVFxQWFRYYFBQXFRUXFBgVFBQWFxQYHCYeGBojGhcVHy8gJCcpLCwsFR4xNTAqNSYrLCkBCQoKDgwOGg8PGiwkHyQsLCwsLCwpLCwsLCwsLCwsKSwsLCwsKSwsLCksLCwsLCwsLCwsLCwsLCwsLCwsLCwsLP/AABEIAOEA4QMBIgACEQEDEQH/xAAcAAABBQEBAQAAAAAAAAAAAAAAAQMEBQYCBwj/xABDEAABAwIDBQQIBAMHBAMBAAABAAIRAyEEEjEFQVFhcQYTgZEiMkKhscHR8AcUUuFicvEVIzNDgpKiNFNj0lSTwhf/xAAZAQACAwEAAAAAAAAAAAAAAAAAAQIDBAX/xAAlEQACAgICAgEFAQEAAAAAAAAAAQIRAyESMQRBEyIyUWFxQvD/2gAMAwEAAhEDEQA/APD0qRKpgIhCEACEIQAIQhAAhCEACEqRACpFaYbs5XqNzBkD+IhtuN1Lodj6rtCOcBx8uKCXFlDCFe1dgPY1zCCbyDF7Dh97lREQnTXYmqEQhCQgQhKgASJUSgBISpEIAEIQmAIQhIAhCVCdoBEJUiQAhCEACEqRAAhCEACVIhACradi+zbXUziKgm8U2xwMFx8bDosWFucFicrMskNawNFxpb3++6pzSaWi3FG3Z3tjEgOhh0tM795J0TGG2rUaPWJaDcAiOQChYmT/AFMkbp4Jl7jFwBwgfPeoKTrZbeyxO1XPJIkxMg++25Vu2sM17C9oA0M/JOYZpmQLn+icxDYEO0gA/BWRyyf02Eo2rMqhS8fg+7da4OhUVXNUZQQnsJgn1nhlNpe46ACVft/DnHGP7nX/AMlM/Byja6Gk2ZpJCuMd2UxNH16To4gZh7lVOokagjqCmDTRykSlIgQIQhAAhCEAKhJCEWAIQhAAhCEACEIQAIQhAAhCEAP4LDGpUawe0QFrnYaAWwSRZg4uJiVm+z//AFDD+mSfAf0Wgx21iXBzRw6H7us2V7ovxVVsi46mKLgA4PMXgOAnkTqOe9Mtq94YV2/AMqAVQc0zNvVAEZettEux9hRle+xkmOuip+RVs0PFctdHeC2Q4ASJMeSZ2zs8tp2I049SrHamCqBssf4THvVLtXZVRmFdUL5cIJj9MwY8woQ207LJai1RnMTiw9gBsQrDYnZ81QHOJa06HeeEKiXo+x3g0qRF8rAY6CY81tyT+ONoxY483sf7P9jWuqGC5oEBxm7uWbd/Ra7C7PfQpmHueJBGY8dQDu/ZR9k41opkDVx9I83XKssPiswIPXy1XPn5DbNSikNVHEukXB+P0KgYvZlKtmY4ag21B81P/MhrwDodDuE6eE/EJnE0odzAspw8mSE0jzPtR2O7i9Ocp47jKyVSmWmCvatqBtekQbTraSCOS8s7SYHJUkQQeE8VvhLkrRlnGilSoKRTKgQhCAFhCRCNgCEqEAJCEqEwEQlQkAiWEKXs7ZVXEPyUWOe7gBpzJ0A5lJ6GlZEhdU6RcYaCSdABJPgF6Lsj8MWsAdi3yf8AtsMDoX6nw81pMPhqOHEUabGfygSep1KrlmhHbNMPGlLswPZ3sRXe8Pq/3LBrm9cjkzUeK0uN2FSps9ISYtoN8iJ5KxxNYki8b/D6Ko2ttLOb+ieG7z0IWHJk+R6NUMax6K1xFN8tOvEaKdSxg+/qq54Jtb75Jmi4tdEE8tUcbJ8qLiviY3gTx1jkqfbHbCWVKBYLtLZB48VMr1czDBEkaFsnpCxGKoOY8h4LXakER5clfhxJ7ZRnyNLQytJ2Rx72vy6t1JMw2bR0Kzi33ZfF0fyzAxhzNf8A3kicziLkHpuVuf7Koy4fuLmics5Zg3g7r2M+7xV6ZDQW9R5BQMTTDmGJAIi3ndXFGnOHa4Xyx5AwfkuVWjZIr8ZWGUze1xvjiPvgodXahNMXl9PQ/qZz5hdbSkTy94VRhqZc1/KQPH7lNCJwx4NxadeTv3ssX2sZJnxHzVw3MA+ZHHqIUDb1Euph0XbM9CBK3YHToqyq4mPKEqFtMYiEQhABCEJUAcpUIQAIRCEACELujSLnBo1cQB1JgfFAF72S7Jvx1Te2k0+m/wD/AC3i4+5exbP2fSwdMMpMDBw3n+Jx1ceZXOwMCzDsZTaIbTAH8x3nqTJKkYmoHElc3Jmc+jpY8agQ8Y0ObE81RVQ9piCecWP7q2r1QCo9fHQDx3LP2aOkVeIpSL+e8KmxjSD608iJnxCvto4Z2S7iCeEb1msQXtnR19TYqyJBldiK94IB6E/CFOw9IimYnORqZ6gDgudn7MJJLiOPjwnkrqlScNLq3kloiot7ZFwraoaC5ut+Y8EbR2KMSzKRB9l0XafpyVxQqtIgp2m7cLqcPIlB/r8EpJNUzyTFYZ1J5Y8Q5pg/fBaXsbiSWupkiAc4EelexM8LBTe3Wx81MV2i7SGv/lPqnwNvFZjY21jhqhcBmkQR79VolWSGjAl8WTZ6cMa1rblvirPAbVHd5TY624H2hyIuvN6PbDM9oNOxIHrC1+i1mOxGZ0jUNsd4I3fFc/JjcVTRpUlLotsa1rmEze9xpfXw5Ki/MlkAcS489w9ylUqpIO/TQ9QfHeql+JGZ2k29wVUUOi7q4ZjwZtOU9YiVX7U2cKlGpl1DyekHf4So2A7QBrS1zZA372+G8KU7a4a1zwRBHtCx4StOFOMtkZJNHnGNw5Y47rmFHVntzHPqPAeGjKIAaAAAb2hVq6SMD7EQhCBCwhCEbA5SoQgAQhCABbP8N+z4rVjWeDkpzk51NRH8ov1hY5jC4gASSQAOJOi9j2HhW4XDChIzslx5udcu6TboFm8nJxjS7Zo8eHKVv0TK+PLfRn0x/wAuajjafODz3Ko2hWbVd6UtcNCD8DvCYbiiLP8AS4O+q50Vo6L/AGW7sZq4lV4xhqPhvUncq/EYrnZdYUwL2nQfsrONIV2TdoYwl0F2Y8rAKqxDIuTJTlWvGgn3D6qDjq5Dbm/K0clJITaSOm4iRAKt8CS0KlwhDQJXG1dvZGw3oFLi26QlNRVsudobUYySTB+KsOy9fvZeSRMQNLcSvLq+Jc8y4z8luOzG0A6mIMOH3CnkxcYlMc3OVG+2hs+nWoPY+zXtIJ39fDXwXnFLsAaTXvqkPMhtFgkd4XEBpcDcfy/RbzCVC5oJOuX0dwgy7xXX+JXbwYHP/wBR9Fvl6Xkp45cIFeSpySMXh+zDgfTY0cmtECOLt6ttq4csAeNY03SNbdPgrs09RulMY9neZmi3q5fDVZ8uf5Gi6GNR6MZW2wGOlhLXbxHwUOtiw57iCPSvw1Www/Z0uN2DxVkzspTcPSyzyAIKaca0RdnnuCwVSq892wuEGY32sAqjaOLqtmk8OYBq1wIJvz6L1zZ9NjHZaQDQLCABO6U12o7G08S3MbVG6O478ruIPuV8ZpNWZ6lO6PF5SLT9t8I9r2Z6TGFvoSwDK4QC3QXtKzC1RlaKZx4ugQhIpEQQl8EqVjOUISpiESpEqALrshgTVxTDEinNQ/6NB/uheiYys2oJmCNHDUcQfos52Iwfd0H1TZ1Szf5Ga+bvgE7VcXOJYYPtNOh+nVczPLlk/h1MEOOP+iYqq42cJ5jT9lCxVY0xc2VozGhjZe2D5grLbQxhe+wMbo+ieNcmE5cUP4fFlzpdoNOCtKOMkKFhsIMg056gyj8k4aHz+qsaTIRbRYueIk/RU2NxGZ0BSn4WoReExhsMJJJlKKSHJt6I2Ix2UXVNWrF5kqw2+1rXtDf0yev9FVrVjSqzHkk7oUBWGxca6nUAFw4gRzJgFV4V72P2Wa2Lp2s05z0bp74UslKLshD7lR6ViQWUjH6PfpPjKn7LoQD0aBzgXPO5TW16DXNaCJuOXw3KINpVKNQOpmOUAiOBG8blghcomibUZWW78KdNExh8Pe6mYfbzcSCIyvbqNx6E/BWjMA1zQRwCzyi1IvU7Wisp0oMJdtYvuqDnb4gdTZWTdnkyBJsbjUc15tt3G4inNKu4ODCIl7ZdJjUTJAJMHQDersceTKpyokbDx815JmA6FoKuPJ0Gu86eA1Kx3Z5+bFET6OU5YMnWYJHLVXeOcwEjvBTI9r1nR0O4qzI0mLFBtDm2MC2th6jatg4AAmC4FpJDgOp+S8hxeH7uo5kh2VxbI0MWkL0vE9yLCpVxD7eiSA0c8rfmvNsdVDqr3NblBc4hszEk2lacMmyOdJJDCRKUK8yiIQhACISoQAKTszAOr1WU26uMTuA1JPQSVGWu/D7Z+ao+qbBoyDq7X3D3qvJLhFssxQ5ySNRicBlptbT9FtNuVvQCL9VS1qkG/ovHkVfvqyDG63K2iwfaLahzkDp9SuZii5ujqZMixxLHF1H1WF2jRYczvjkoeyMJnqSdG38dwTNPbbjSAI0ESOSnYDaVOm0D0pNz6OpK0KMo2ihyjKnZcigDrHkg4QNEhvjKj0tt0D6znD/SUuK7QUyIpmeAgqFS/BJSj+SLj8bA9WPJQqQLaZcYA1vr5JvE13v0aep0Cr8WXQJJhXRXopnk2Q8XUL3k8UjaHFKHfsnWrZpGNuwZTA3QvTvw+2L3dHvnD0qlxyaPV89fFYXs/sk4qu1ns6vPBo189F7JSphrAAIgR5LF5OT/ACjRhh/op9qHM8Ddf781Uf2hB+7clJ2n3nfMIYSy4cZAgEHcTOsKix4vaRG8g69VDEtDydlsdrEHMGjkRIjXepT+0lePRfDbQBDSOh6lZvB13sdYg+Y/ZSq9cRIB5jd7lc0inodxXaLEOlj6z8v6cxyny18VU12Nc4EjhPPX6pqpVBmUYeoCR18gFJAyy2CRTxTd1nN01kSL8oV/tQ+nJp5wRcg34fZWJO0clVrybB2vLT5r0jBuloPFZ8q3ZpxPRkNsY8Mw1buKHdWGZ5JzHMcsifFedr0nt7iIw1RrZvUp5id7W6QeGZebrRg3GyrP9yQiEqRaCgEq5hKmI5QlQkAL0nsjhu7wjSbZszz/AKrD3ALzemySBxIHnZeqiGU2sGgaB5BYfMelE2+KttkbF4nK0rzraNSahW02xVhhWEqOkk8SUeLH2PypdItsBhw9reMaWGnUhPuokeyfvom9n1WZQCbwrWpiKbGyc7ncO8aG+AjMU5yakU0qIdLDfqJHu9/7KazCiYGY9MnzcolTbJj0adPqRJ96iYjadR1sxA4CGj/iAo8Jy/RHkkWeLrMp2mTwkW8rKnxGINS2jeHHqd6jnjqiSr8eJR32QlNs53qRhMK6q9rGCXOMAfe76KORC9Z/Drsl3NMV6g/vKgsCPUYdPE69IVkmEY2yZ2S7LNwtPi513u4ngOAC0LmZRYSTpzUxlJvP74pxuGEyOH9Vm4Uv3+TS2Um0KcMNpPSw6lZDGSCRuMkfuvQ61LdxsoI7OUi6TJO4ESB0/eUIraPNTA9kA8QYB8FHqcrcv2Xo3bChTw+AOVrQXPYAconXMdBawXnNR1539CpkGiHXtbXjbemQ0mAN6mFhJJ1UijSDabnEXHMKVgZrbYygDeT7gvQuxu0e8wjCdQMp6tt8I815rjqxe8k6aQvTPw67FYwUHOewU6by19IvdDnBwiclyBobwjLByholjlUjvtXhA/B1rXDCR1bDvkvJAvpsdi6b6RZUL3BwIdlhuogxYlZw/gvgGAiMQ/Noe9ALekNg+KeCEoqmPK1J2jweEi3O0fwhx7az20aPeUw45H56YzN1aSC4QY15pun+D20j/ksb1rU/kVoplBiELe//AMU2j+mj/wDc36IRTAwSVCEAStlMzV6Y4vb8V6KakSsF2dZOJp9Z8gVuXCy5/lbkjf4q+l/0zfaXGWjjZZdWnaCtNYgXDfjvVYVqwxqJlzS5TZMwotf75p9ouo2EfaOCfaVJ9lY6TGq5NUJpzpKEUB2Wgpl9ON330TisNi7IqYqqKdISfaMWY3e5x3D4otR2wq9Iv/w67E/nXGvUk0qTgAB7bwA6DO4SOsr2ahg3Dp71VdnMOzB020KTCS69gN3rOPM7/BaahRAFwRPP5hZ+fPaNHHhoi1KAi4PUahNBsacVYukGwJBXDwINjPX4oaYWQhSkjzXTqc8iE405ec6LiqQooizB9v6rnd1Ttd83BywAQZPG+muqozgGgSRroXFzGeAJLj5Lb7X2U7EOAzOY1hzNgxmMRJgEjXcuMH2RYGz3rG1Js4tqO6ek8yD0ViTIMpuz34fvxjS4VKdNgMWZUkmJMF9/GFbVPwfsZxMA6gUyZ5XdfxWm2Dsh2FY+X945xkScrZiOZvZQ9p9p30zlq0RNy0teQ1wFzldFyOBgqSg+2h6ONi9hcFgsr2UWOqt/zX+k+eIGjfAK6r4sai/Hcs7hu2+HIJfTqNjWbgeSkjtfQJhgbP8AE5rTf+ZKUpex6L5mPaROiZfi50Wdr7ULjMt6B4PwXVPaDjoxx6GVFybCy9/NI/NT/VVLa1Q+xHWfknGufvLR4gfEo5MLLHv+XvSqvv8AqH+4IStgfLyEIWwpLrsnSnEA/pa4+fo/NbLFPyt0CzPYzZ7nGo/cAGjqbnyAHmtLj8O4sgXJFua5ud3kOl46rGec4l+Z7jzKaKkY3BupPyvEHUcwd6aFIldCNUc5p2c03kFS6dSUwKYUhpIbAiDB00iYRIdV2KumtXFKXEACSSABxJ0AXo3Z/wDC4kh2KeGixNNhl3Rz9B4T1VcpV2Ci2Y3Z2wa+JnuaVSpl1ytkDx0nlqvTtj7AxFLZ9JlCiKdU3q5vRve7ybk6W3LYYDCMoMHdsaxjbBoEN/c6qW3aQa0hs33RYX4lVyismmXwfB2Qti7Ne1rXVyzvGtg5CS06SZi8wLfFW4xNrx8lWPxriI0CZLuKmlGKoTk27Ldm0GtF3SNzbmOMJqrtWR6LfP6BVmdcl6XNL9kSQ7EE8ui4zpgFFSoAJJhVvJXQUOl6ZcbHM6Bv4eaj1KxO/KOJEu8AbDx8lS47bYzZGS9w1PrH32CXOwNBge09KkQzvQ8bmmbfyuIjwlT9t0BiKJDSJjMw6X3X3axylZBmEMZnjXc5xcNP06K/7P1wGZN1ywxAO9wHjfzTWW9CaMe+iWVMrrXLXNi7XC4sJm1x4qO54Dsrml43CxsRz14jw4rUdptmAnvRYgAOjUtBkEHc5puDvEhZTFVC25idJFxzHjrG7MVKUrQIf/JZLttO8ExFzMbwRHA6qKcbWpiWVqkCxBIMGbG/skRdd0cU54y6GCREXLrECbSRMDiEtHQSAd0EWIJ9W/My0nQy0qAUSdmdqqrjDy7UAPbU9EzpZ2h1tO5XtDEVKrc1Kq57dDDpII1BEEg+Cy1HZ/d39VpJA3mDctIPrcS03tIVfh8S4VP7h7qdTM4y1xggXJ6RuM6DmpWI3Wev+t/u/wDRKs5/buP/APlUv+P/AKIQKzyJCRdtpkrWQPReyuHyYen/ABDN4umfkPBXWIa0Nnl+y892Lt5+GGUjOy8De08uSsMV2y7xoblc3XNoesLnTwy5NnThlhxRI2nghi2xTaX1QSKYGpj1uUfNWeyPwva7/qKrs0D0GNygHeC92vgl7KbRY5pJdR71xIy9w51TLYichiNwgCwC2uznuO5zQBo5uWegMnzTucfpj0VS4y+pmWP4VYePWrDxafkmmfhaybVnxwLWzHUfRbym65HvTwCuSmvuZQ+Poz+wOxGGwj87AX1Bo55mObREA81o81gE0DBjxCWVF0ArnwhtUFNPxLRaVyXg6a7lVza0wJRncuHOUR2IO9cmqN5ScgJZqcFwHDqoj8blFlCrYgxmc4geXuUQsuHYgDeFEOLD321G9Z2ttQvswGPu5Ktdn0C1knUo2IkbSxYY0zwVdsvC+hJJBccxsLzcX10XTsG2rULqh9Fu4mGp8bdpgxTa54G9oEeaAJP5adRrvvfzUmcpbBiCI+ihUMe594yidDql2S+pWxTSBFOmcx/ij94QlsejSd212/jI3Rv+iwu3dm9y9zYlli0C0i5cJ3Ebui2L2klwO8za3Ty+JVZj8NmaWkzw5QtNFd0Y+nRiN8ibWkTYj3DdBEWsRLnOPSs6CM250Aj0hu6nXQhc4vCloJyF0XLRrf1i3jPBVO19sNFOWkmRYxx3EbiIII3QlRKxdr7VDGHNwtryjmYJkTpBixULYLX+lUcLugNHAcQdyg4TCurEPq2FoGgMfYHiFYfncxyUrnlo0X1PSPfqnWqF2TfzDvslChflX/qb5pUhGKp0QPqU41smBefeeHNbfYv4c6nFODQNGNdc8y6LdAtVszs/hcMc1KkM40cSXOHQnTwWhziu2SRgtmfh3iq0FwFJp3vPpf7BfzhavZX4Y0Kd6znVTw9RnkLnzWqGIPBL3pKpeZeh0c4PZlKiIpMawfwtAmOJ1Kkd4AmCTxTZHNQeZsKH+/E6pH48bhKa7pNubwUHlkFHOLrPIaRAOYTyBBn5Jl9RzvWdO6BafJLWuIvp+yZwzvRaNIETzFlBuwHW1i3j96XKX86RuPxXL2aSk7pu4pAI7HOeYbPlZdta72jPILgPi1lWbX7QtotgH0k0r6AmY3Ghhvd24cFQ7R2o5xgnwVSdolxLjMnmnsHTNV4EaqahXYrLrY+Dc+CSQOFlYbXxZpsIDr6BJXxTMNTvr1WWxG0nV6kN/YDiSklewJ+ysIazocXEb5JI8RvWldUbSGVgA+qqsKW4el/E4ePJSdn0y7036DQcUmMsKriGQPWPxKvuz2z+6okySX28jf75KgZWl02haariO4wznn2WE+MfUpwWxMr8FiDVrPM+i0ub5ED5FdubmdAvrYKBgcVTweDY/EvDGm5Ornucc0MbvWW25+LuU5cHSa0frqC56NB+JV6TfRGjVbQ2ZUALyWMaNSdffZYTtHUZmbkcxwmHQQSST7RHIErL7U7RV8U/NXqOqfwkkME8GiwUb+0oAaGwASRBGp1dzP7KfBiLhhfWJayWtGp3kj3+StZp4alGYDjeS7SPR4kb2mLLOU+0D2thgDeepG+3CLKtqVXONySTqSZ1ujg2SSLX8/T/APL/ALwhVMnihPgh0e418UxnMzFuKR+LaxuZzmtHMgLA1e0DnuDaZyZQ4udvBkkxOm4Sq845zt5c6Lk6z1KyrG/Ycj0B/aWg32x4Bx+SYf2vpeyYHEghefuqE6x58LLk38VP4kR5G9Pa6nMZvgB5lcVO2tEe15XWAxD51XJA4BP4kHI2tX8QGbmzPNNjt7v7t0cdB71jOQS1JjwO/wA0/jiHJm7Z25pGzmub7/gpWztpU6j3OpuDifZn5FecFxnda64fiS0ZmEhwkyk8S9ByPSKm0XOe4ZCAN8Ktx22w0w1xJ3rK0u3FTKRUGYxY6efFVVbbL3EkCJQsL9j5I1+N7W5WRPpfFZlu1A+oXVDI6qqfmdc3QMORqr440iNtmh/tyl08FKwvbFlGclMucd5MLO4YvZ6seIafirCltmsz/teNNnyhJwX/ADHseqY+vi6gJzkcGtmBy3K3a7uRDadRvMtJnmSNVVs7VVBq2memYfNSh2ydFqY5+k76Ktxl+B0XeCxLXGXFx4+iZVrV2lua15H8se8wAoPZHGYbH1e6rNdTqH1Id6NTi1piQ74rcV9j4GmP78taKRBGZ0RFxmPtcVW4fkLKvZWxK1ao3vWmmwQXDkOJ3zpA4qZ+JO0TR2fUymHOLGjxcD8FE2l+L2DpAiiH1jyBa0nm527wXlvaHtNXx9TPVdAJhtNtmMHADeeZurIQAh4/a1Wu7NVqOqOAgFxmANwGgHRQ2NPiu43D913SbbTqrySOBRkxzj5pe6h3KbrpxynzPiu2Olsdb80ANPp3TU+9SDcT981xRZJnqgkNoXeU/p+KVGwLfZv+Z97137Z++CEKl9lIzWS7whCkhDT/AJfJNVdT1QhAehz2Ug9YdHfEIQhgN8eqjVPVd4pEKXsCtCdZohCuCI8fV8kO3dEIUSbOqa4KEI9gdOT1HchCQydgv8Wn/Oz4qXtz/EqePwCRCiEihp6+aePq+KEKQIKnrIpb+hQhL0NdgPVPh8k5R9YoQmAewPvcnsN6vihCRJHKEIUyR//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sp>
        <p:nvSpPr>
          <p:cNvPr id="7173" name="AutoShape 8" descr="data:image/jpeg;base64,/9j/4AAQSkZJRgABAQAAAQABAAD/2wCEAAkGBhQQEBUUEhQUFBUVFxQWFRYYFBQXFRUXFBgVFBQWFxQYHCYeGBojGhcVHy8gJCcpLCwsFR4xNTAqNSYrLCkBCQoKDgwOGg8PGiwkHyQsLCwsLCwpLCwsLCwsLCwsKSwsLCwsKSwsLCksLCwsLCwsLCwsLCwsLCwsLCwsLCwsLP/AABEIAOEA4QMBIgACEQEDEQH/xAAcAAABBQEBAQAAAAAAAAAAAAAAAQMEBQYCBwj/xABDEAABAwIDBQQIBAMHBAMBAAABAAIRAyEEEjEFQVFhcQYTgZEiMkKhscHR8AcUUuFicvEVIzNDgpKiNFNj0lSTwhf/xAAZAQACAwEAAAAAAAAAAAAAAAAAAQIDBAX/xAAlEQACAgICAgEFAQEAAAAAAAAAAQIRAyESMQRBEyIyUWFxQvD/2gAMAwEAAhEDEQA/APD0qRKpgIhCEACEIQAIQhAAhCEACEqRACpFaYbs5XqNzBkD+IhtuN1Lodj6rtCOcBx8uKCXFlDCFe1dgPY1zCCbyDF7Dh97lREQnTXYmqEQhCQgQhKgASJUSgBISpEIAEIQmAIQhIAhCVCdoBEJUiQAhCEACEqRAAhCEACVIhACradi+zbXUziKgm8U2xwMFx8bDosWFucFicrMskNawNFxpb3++6pzSaWi3FG3Z3tjEgOhh0tM795J0TGG2rUaPWJaDcAiOQChYmT/AFMkbp4Jl7jFwBwgfPeoKTrZbeyxO1XPJIkxMg++25Vu2sM17C9oA0M/JOYZpmQLn+icxDYEO0gA/BWRyyf02Eo2rMqhS8fg+7da4OhUVXNUZQQnsJgn1nhlNpe46ACVft/DnHGP7nX/AMlM/Byja6Gk2ZpJCuMd2UxNH16To4gZh7lVOokagjqCmDTRykSlIgQIQhAAhCEAKhJCEWAIQhAAhCEACEIQAIQhAAhCEAP4LDGpUawe0QFrnYaAWwSRZg4uJiVm+z//AFDD+mSfAf0Wgx21iXBzRw6H7us2V7ovxVVsi46mKLgA4PMXgOAnkTqOe9Mtq94YV2/AMqAVQc0zNvVAEZettEux9hRle+xkmOuip+RVs0PFctdHeC2Q4ASJMeSZ2zs8tp2I049SrHamCqBssf4THvVLtXZVRmFdUL5cIJj9MwY8woQ207LJai1RnMTiw9gBsQrDYnZ81QHOJa06HeeEKiXo+x3g0qRF8rAY6CY81tyT+ONoxY483sf7P9jWuqGC5oEBxm7uWbd/Ra7C7PfQpmHueJBGY8dQDu/ZR9k41opkDVx9I83XKssPiswIPXy1XPn5DbNSikNVHEukXB+P0KgYvZlKtmY4ag21B81P/MhrwDodDuE6eE/EJnE0odzAspw8mSE0jzPtR2O7i9Ocp47jKyVSmWmCvatqBtekQbTraSCOS8s7SYHJUkQQeE8VvhLkrRlnGilSoKRTKgQhCAFhCRCNgCEqEAJCEqEwEQlQkAiWEKXs7ZVXEPyUWOe7gBpzJ0A5lJ6GlZEhdU6RcYaCSdABJPgF6Lsj8MWsAdi3yf8AtsMDoX6nw81pMPhqOHEUabGfygSep1KrlmhHbNMPGlLswPZ3sRXe8Pq/3LBrm9cjkzUeK0uN2FSps9ISYtoN8iJ5KxxNYki8b/D6Ko2ttLOb+ieG7z0IWHJk+R6NUMax6K1xFN8tOvEaKdSxg+/qq54Jtb75Jmi4tdEE8tUcbJ8qLiviY3gTx1jkqfbHbCWVKBYLtLZB48VMr1czDBEkaFsnpCxGKoOY8h4LXakER5clfhxJ7ZRnyNLQytJ2Rx72vy6t1JMw2bR0Kzi33ZfF0fyzAxhzNf8A3kicziLkHpuVuf7Koy4fuLmics5Zg3g7r2M+7xV6ZDQW9R5BQMTTDmGJAIi3ndXFGnOHa4Xyx5AwfkuVWjZIr8ZWGUze1xvjiPvgodXahNMXl9PQ/qZz5hdbSkTy94VRhqZc1/KQPH7lNCJwx4NxadeTv3ssX2sZJnxHzVw3MA+ZHHqIUDb1Euph0XbM9CBK3YHToqyq4mPKEqFtMYiEQhABCEJUAcpUIQAIRCEACELujSLnBo1cQB1JgfFAF72S7Jvx1Te2k0+m/wD/AC3i4+5exbP2fSwdMMpMDBw3n+Jx1ceZXOwMCzDsZTaIbTAH8x3nqTJKkYmoHElc3Jmc+jpY8agQ8Y0ObE81RVQ9piCecWP7q2r1QCo9fHQDx3LP2aOkVeIpSL+e8KmxjSD608iJnxCvto4Z2S7iCeEb1msQXtnR19TYqyJBldiK94IB6E/CFOw9IimYnORqZ6gDgudn7MJJLiOPjwnkrqlScNLq3kloiot7ZFwraoaC5ut+Y8EbR2KMSzKRB9l0XafpyVxQqtIgp2m7cLqcPIlB/r8EpJNUzyTFYZ1J5Y8Q5pg/fBaXsbiSWupkiAc4EelexM8LBTe3Wx81MV2i7SGv/lPqnwNvFZjY21jhqhcBmkQR79VolWSGjAl8WTZ6cMa1rblvirPAbVHd5TY624H2hyIuvN6PbDM9oNOxIHrC1+i1mOxGZ0jUNsd4I3fFc/JjcVTRpUlLotsa1rmEze9xpfXw5Ki/MlkAcS489w9ylUqpIO/TQ9QfHeql+JGZ2k29wVUUOi7q4ZjwZtOU9YiVX7U2cKlGpl1DyekHf4So2A7QBrS1zZA372+G8KU7a4a1zwRBHtCx4StOFOMtkZJNHnGNw5Y47rmFHVntzHPqPAeGjKIAaAAAb2hVq6SMD7EQhCBCwhCEbA5SoQgAQhCABbP8N+z4rVjWeDkpzk51NRH8ov1hY5jC4gASSQAOJOi9j2HhW4XDChIzslx5udcu6TboFm8nJxjS7Zo8eHKVv0TK+PLfRn0x/wAuajjafODz3Ko2hWbVd6UtcNCD8DvCYbiiLP8AS4O+q50Vo6L/AGW7sZq4lV4xhqPhvUncq/EYrnZdYUwL2nQfsrONIV2TdoYwl0F2Y8rAKqxDIuTJTlWvGgn3D6qDjq5Dbm/K0clJITaSOm4iRAKt8CS0KlwhDQJXG1dvZGw3oFLi26QlNRVsudobUYySTB+KsOy9fvZeSRMQNLcSvLq+Jc8y4z8luOzG0A6mIMOH3CnkxcYlMc3OVG+2hs+nWoPY+zXtIJ39fDXwXnFLsAaTXvqkPMhtFgkd4XEBpcDcfy/RbzCVC5oJOuX0dwgy7xXX+JXbwYHP/wBR9Fvl6Xkp45cIFeSpySMXh+zDgfTY0cmtECOLt6ttq4csAeNY03SNbdPgrs09RulMY9neZmi3q5fDVZ8uf5Gi6GNR6MZW2wGOlhLXbxHwUOtiw57iCPSvw1Www/Z0uN2DxVkzspTcPSyzyAIKaca0RdnnuCwVSq892wuEGY32sAqjaOLqtmk8OYBq1wIJvz6L1zZ9NjHZaQDQLCABO6U12o7G08S3MbVG6O478ruIPuV8ZpNWZ6lO6PF5SLT9t8I9r2Z6TGFvoSwDK4QC3QXtKzC1RlaKZx4ugQhIpEQQl8EqVjOUISpiESpEqALrshgTVxTDEinNQ/6NB/uheiYys2oJmCNHDUcQfos52Iwfd0H1TZ1Szf5Ga+bvgE7VcXOJYYPtNOh+nVczPLlk/h1MEOOP+iYqq42cJ5jT9lCxVY0xc2VozGhjZe2D5grLbQxhe+wMbo+ieNcmE5cUP4fFlzpdoNOCtKOMkKFhsIMg056gyj8k4aHz+qsaTIRbRYueIk/RU2NxGZ0BSn4WoReExhsMJJJlKKSHJt6I2Ix2UXVNWrF5kqw2+1rXtDf0yev9FVrVjSqzHkk7oUBWGxca6nUAFw4gRzJgFV4V72P2Wa2Lp2s05z0bp74UslKLshD7lR6ViQWUjH6PfpPjKn7LoQD0aBzgXPO5TW16DXNaCJuOXw3KINpVKNQOpmOUAiOBG8blghcomibUZWW78KdNExh8Pe6mYfbzcSCIyvbqNx6E/BWjMA1zQRwCzyi1IvU7Wisp0oMJdtYvuqDnb4gdTZWTdnkyBJsbjUc15tt3G4inNKu4ODCIl7ZdJjUTJAJMHQDersceTKpyokbDx815JmA6FoKuPJ0Gu86eA1Kx3Z5+bFET6OU5YMnWYJHLVXeOcwEjvBTI9r1nR0O4qzI0mLFBtDm2MC2th6jatg4AAmC4FpJDgOp+S8hxeH7uo5kh2VxbI0MWkL0vE9yLCpVxD7eiSA0c8rfmvNsdVDqr3NblBc4hszEk2lacMmyOdJJDCRKUK8yiIQhACISoQAKTszAOr1WU26uMTuA1JPQSVGWu/D7Z+ao+qbBoyDq7X3D3qvJLhFssxQ5ySNRicBlptbT9FtNuVvQCL9VS1qkG/ovHkVfvqyDG63K2iwfaLahzkDp9SuZii5ujqZMixxLHF1H1WF2jRYczvjkoeyMJnqSdG38dwTNPbbjSAI0ESOSnYDaVOm0D0pNz6OpK0KMo2ihyjKnZcigDrHkg4QNEhvjKj0tt0D6znD/SUuK7QUyIpmeAgqFS/BJSj+SLj8bA9WPJQqQLaZcYA1vr5JvE13v0aep0Cr8WXQJJhXRXopnk2Q8XUL3k8UjaHFKHfsnWrZpGNuwZTA3QvTvw+2L3dHvnD0qlxyaPV89fFYXs/sk4qu1ns6vPBo189F7JSphrAAIgR5LF5OT/ACjRhh/op9qHM8Ddf781Uf2hB+7clJ2n3nfMIYSy4cZAgEHcTOsKix4vaRG8g69VDEtDydlsdrEHMGjkRIjXepT+0lePRfDbQBDSOh6lZvB13sdYg+Y/ZSq9cRIB5jd7lc0inodxXaLEOlj6z8v6cxyny18VU12Nc4EjhPPX6pqpVBmUYeoCR18gFJAyy2CRTxTd1nN01kSL8oV/tQ+nJp5wRcg34fZWJO0clVrybB2vLT5r0jBuloPFZ8q3ZpxPRkNsY8Mw1buKHdWGZ5JzHMcsifFedr0nt7iIw1RrZvUp5id7W6QeGZebrRg3GyrP9yQiEqRaCgEq5hKmI5QlQkAL0nsjhu7wjSbZszz/AKrD3ALzemySBxIHnZeqiGU2sGgaB5BYfMelE2+KttkbF4nK0rzraNSahW02xVhhWEqOkk8SUeLH2PypdItsBhw9reMaWGnUhPuokeyfvom9n1WZQCbwrWpiKbGyc7ncO8aG+AjMU5yakU0qIdLDfqJHu9/7KazCiYGY9MnzcolTbJj0adPqRJ96iYjadR1sxA4CGj/iAo8Jy/RHkkWeLrMp2mTwkW8rKnxGINS2jeHHqd6jnjqiSr8eJR32QlNs53qRhMK6q9rGCXOMAfe76KORC9Z/Drsl3NMV6g/vKgsCPUYdPE69IVkmEY2yZ2S7LNwtPi513u4ngOAC0LmZRYSTpzUxlJvP74pxuGEyOH9Vm4Uv3+TS2Um0KcMNpPSw6lZDGSCRuMkfuvQ61LdxsoI7OUi6TJO4ESB0/eUIraPNTA9kA8QYB8FHqcrcv2Xo3bChTw+AOVrQXPYAconXMdBawXnNR1539CpkGiHXtbXjbemQ0mAN6mFhJJ1UijSDabnEXHMKVgZrbYygDeT7gvQuxu0e8wjCdQMp6tt8I815rjqxe8k6aQvTPw67FYwUHOewU6by19IvdDnBwiclyBobwjLByholjlUjvtXhA/B1rXDCR1bDvkvJAvpsdi6b6RZUL3BwIdlhuogxYlZw/gvgGAiMQ/Noe9ALekNg+KeCEoqmPK1J2jweEi3O0fwhx7az20aPeUw45H56YzN1aSC4QY15pun+D20j/ksb1rU/kVoplBiELe//AMU2j+mj/wDc36IRTAwSVCEAStlMzV6Y4vb8V6KakSsF2dZOJp9Z8gVuXCy5/lbkjf4q+l/0zfaXGWjjZZdWnaCtNYgXDfjvVYVqwxqJlzS5TZMwotf75p9ouo2EfaOCfaVJ9lY6TGq5NUJpzpKEUB2Wgpl9ON330TisNi7IqYqqKdISfaMWY3e5x3D4otR2wq9Iv/w67E/nXGvUk0qTgAB7bwA6DO4SOsr2ahg3Dp71VdnMOzB020KTCS69gN3rOPM7/BaahRAFwRPP5hZ+fPaNHHhoi1KAi4PUahNBsacVYukGwJBXDwINjPX4oaYWQhSkjzXTqc8iE405ec6LiqQooizB9v6rnd1Ttd83BywAQZPG+muqozgGgSRroXFzGeAJLj5Lb7X2U7EOAzOY1hzNgxmMRJgEjXcuMH2RYGz3rG1Js4tqO6ek8yD0ViTIMpuz34fvxjS4VKdNgMWZUkmJMF9/GFbVPwfsZxMA6gUyZ5XdfxWm2Dsh2FY+X945xkScrZiOZvZQ9p9p30zlq0RNy0teQ1wFzldFyOBgqSg+2h6ONi9hcFgsr2UWOqt/zX+k+eIGjfAK6r4sai/Hcs7hu2+HIJfTqNjWbgeSkjtfQJhgbP8AE5rTf+ZKUpex6L5mPaROiZfi50Wdr7ULjMt6B4PwXVPaDjoxx6GVFybCy9/NI/NT/VVLa1Q+xHWfknGufvLR4gfEo5MLLHv+XvSqvv8AqH+4IStgfLyEIWwpLrsnSnEA/pa4+fo/NbLFPyt0CzPYzZ7nGo/cAGjqbnyAHmtLj8O4sgXJFua5ud3kOl46rGec4l+Z7jzKaKkY3BupPyvEHUcwd6aFIldCNUc5p2c03kFS6dSUwKYUhpIbAiDB00iYRIdV2KumtXFKXEACSSABxJ0AXo3Z/wDC4kh2KeGixNNhl3Rz9B4T1VcpV2Ci2Y3Z2wa+JnuaVSpl1ytkDx0nlqvTtj7AxFLZ9JlCiKdU3q5vRve7ybk6W3LYYDCMoMHdsaxjbBoEN/c6qW3aQa0hs33RYX4lVyismmXwfB2Qti7Ne1rXVyzvGtg5CS06SZi8wLfFW4xNrx8lWPxriI0CZLuKmlGKoTk27Ldm0GtF3SNzbmOMJqrtWR6LfP6BVmdcl6XNL9kSQ7EE8ui4zpgFFSoAJJhVvJXQUOl6ZcbHM6Bv4eaj1KxO/KOJEu8AbDx8lS47bYzZGS9w1PrH32CXOwNBge09KkQzvQ8bmmbfyuIjwlT9t0BiKJDSJjMw6X3X3axylZBmEMZnjXc5xcNP06K/7P1wGZN1ywxAO9wHjfzTWW9CaMe+iWVMrrXLXNi7XC4sJm1x4qO54Dsrml43CxsRz14jw4rUdptmAnvRYgAOjUtBkEHc5puDvEhZTFVC25idJFxzHjrG7MVKUrQIf/JZLttO8ExFzMbwRHA6qKcbWpiWVqkCxBIMGbG/skRdd0cU54y6GCREXLrECbSRMDiEtHQSAd0EWIJ9W/My0nQy0qAUSdmdqqrjDy7UAPbU9EzpZ2h1tO5XtDEVKrc1Kq57dDDpII1BEEg+Cy1HZ/d39VpJA3mDctIPrcS03tIVfh8S4VP7h7qdTM4y1xggXJ6RuM6DmpWI3Wev+t/u/wDRKs5/buP/APlUv+P/AKIQKzyJCRdtpkrWQPReyuHyYen/ABDN4umfkPBXWIa0Nnl+y892Lt5+GGUjOy8De08uSsMV2y7xoblc3XNoesLnTwy5NnThlhxRI2nghi2xTaX1QSKYGpj1uUfNWeyPwva7/qKrs0D0GNygHeC92vgl7KbRY5pJdR71xIy9w51TLYichiNwgCwC2uznuO5zQBo5uWegMnzTucfpj0VS4y+pmWP4VYePWrDxafkmmfhaybVnxwLWzHUfRbym65HvTwCuSmvuZQ+Poz+wOxGGwj87AX1Bo55mObREA81o81gE0DBjxCWVF0ArnwhtUFNPxLRaVyXg6a7lVza0wJRncuHOUR2IO9cmqN5ScgJZqcFwHDqoj8blFlCrYgxmc4geXuUQsuHYgDeFEOLD321G9Z2ttQvswGPu5Ktdn0C1knUo2IkbSxYY0zwVdsvC+hJJBccxsLzcX10XTsG2rULqh9Fu4mGp8bdpgxTa54G9oEeaAJP5adRrvvfzUmcpbBiCI+ihUMe594yidDql2S+pWxTSBFOmcx/ij94QlsejSd212/jI3Rv+iwu3dm9y9zYlli0C0i5cJ3Ebui2L2klwO8za3Ty+JVZj8NmaWkzw5QtNFd0Y+nRiN8ibWkTYj3DdBEWsRLnOPSs6CM250Aj0hu6nXQhc4vCloJyF0XLRrf1i3jPBVO19sNFOWkmRYxx3EbiIII3QlRKxdr7VDGHNwtryjmYJkTpBixULYLX+lUcLugNHAcQdyg4TCurEPq2FoGgMfYHiFYfncxyUrnlo0X1PSPfqnWqF2TfzDvslChflX/qb5pUhGKp0QPqU41smBefeeHNbfYv4c6nFODQNGNdc8y6LdAtVszs/hcMc1KkM40cSXOHQnTwWhziu2SRgtmfh3iq0FwFJp3vPpf7BfzhavZX4Y0Kd6znVTw9RnkLnzWqGIPBL3pKpeZeh0c4PZlKiIpMawfwtAmOJ1Kkd4AmCTxTZHNQeZsKH+/E6pH48bhKa7pNubwUHlkFHOLrPIaRAOYTyBBn5Jl9RzvWdO6BafJLWuIvp+yZwzvRaNIETzFlBuwHW1i3j96XKX86RuPxXL2aSk7pu4pAI7HOeYbPlZdta72jPILgPi1lWbX7QtotgH0k0r6AmY3Ghhvd24cFQ7R2o5xgnwVSdolxLjMnmnsHTNV4EaqahXYrLrY+Dc+CSQOFlYbXxZpsIDr6BJXxTMNTvr1WWxG0nV6kN/YDiSklewJ+ysIazocXEb5JI8RvWldUbSGVgA+qqsKW4el/E4ePJSdn0y7036DQcUmMsKriGQPWPxKvuz2z+6okySX28jf75KgZWl02haariO4wznn2WE+MfUpwWxMr8FiDVrPM+i0ub5ED5FdubmdAvrYKBgcVTweDY/EvDGm5Ornucc0MbvWW25+LuU5cHSa0frqC56NB+JV6TfRGjVbQ2ZUALyWMaNSdffZYTtHUZmbkcxwmHQQSST7RHIErL7U7RV8U/NXqOqfwkkME8GiwUb+0oAaGwASRBGp1dzP7KfBiLhhfWJayWtGp3kj3+StZp4alGYDjeS7SPR4kb2mLLOU+0D2thgDeepG+3CLKtqVXONySTqSZ1ujg2SSLX8/T/APL/ALwhVMnihPgh0e418UxnMzFuKR+LaxuZzmtHMgLA1e0DnuDaZyZQ4udvBkkxOm4Sq845zt5c6Lk6z1KyrG/Ycj0B/aWg32x4Bx+SYf2vpeyYHEghefuqE6x58LLk38VP4kR5G9Pa6nMZvgB5lcVO2tEe15XWAxD51XJA4BP4kHI2tX8QGbmzPNNjt7v7t0cdB71jOQS1JjwO/wA0/jiHJm7Z25pGzmub7/gpWztpU6j3OpuDifZn5FecFxnda64fiS0ZmEhwkyk8S9ByPSKm0XOe4ZCAN8Ktx22w0w1xJ3rK0u3FTKRUGYxY6efFVVbbL3EkCJQsL9j5I1+N7W5WRPpfFZlu1A+oXVDI6qqfmdc3QMORqr440iNtmh/tyl08FKwvbFlGclMucd5MLO4YvZ6seIafirCltmsz/teNNnyhJwX/ADHseqY+vi6gJzkcGtmBy3K3a7uRDadRvMtJnmSNVVs7VVBq2memYfNSh2ydFqY5+k76Ktxl+B0XeCxLXGXFx4+iZVrV2lua15H8se8wAoPZHGYbH1e6rNdTqH1Id6NTi1piQ74rcV9j4GmP78taKRBGZ0RFxmPtcVW4fkLKvZWxK1ao3vWmmwQXDkOJ3zpA4qZ+JO0TR2fUymHOLGjxcD8FE2l+L2DpAiiH1jyBa0nm527wXlvaHtNXx9TPVdAJhtNtmMHADeeZurIQAh4/a1Wu7NVqOqOAgFxmANwGgHRQ2NPiu43D913SbbTqrySOBRkxzj5pe6h3KbrpxynzPiu2Olsdb80ANPp3TU+9SDcT981xRZJnqgkNoXeU/p+KVGwLfZv+Z97137Z++CEKl9lIzWS7whCkhDT/AJfJNVdT1QhAehz2Ug9YdHfEIQhgN8eqjVPVd4pEKXsCtCdZohCuCI8fV8kO3dEIUSbOqa4KEI9gdOT1HchCQydgv8Wn/Oz4qXtz/EqePwCRCiEihp6+aePq+KEKQIKnrIpb+hQhL0NdgPVPh8k5R9YoQmAewPvcnsN6vihCRJHKEIUyR//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sp>
        <p:nvSpPr>
          <p:cNvPr id="7174" name="AutoShape 10" descr="data:image/jpeg;base64,/9j/4AAQSkZJRgABAQAAAQABAAD/2wCEAAkGBhQQEBUUEhQUFBUVFxQWFRYYFBQXFRUXFBgVFBQWFxQYHCYeGBojGhcVHy8gJCcpLCwsFR4xNTAqNSYrLCkBCQoKDgwOGg8PGiwkHyQsLCwsLCwpLCwsLCwsLCwsKSwsLCwsKSwsLCksLCwsLCwsLCwsLCwsLCwsLCwsLCwsLP/AABEIAOEA4QMBIgACEQEDEQH/xAAcAAABBQEBAQAAAAAAAAAAAAAAAQMEBQYCBwj/xABDEAABAwIDBQQIBAMHBAMBAAABAAIRAyEEEjEFQVFhcQYTgZEiMkKhscHR8AcUUuFicvEVIzNDgpKiNFNj0lSTwhf/xAAZAQACAwEAAAAAAAAAAAAAAAAAAQIDBAX/xAAlEQACAgICAgEFAQEAAAAAAAAAAQIRAyESMQRBEyIyUWFxQvD/2gAMAwEAAhEDEQA/APD0qRKpgIhCEACEIQAIQhAAhCEACEqRACpFaYbs5XqNzBkD+IhtuN1Lodj6rtCOcBx8uKCXFlDCFe1dgPY1zCCbyDF7Dh97lREQnTXYmqEQhCQgQhKgASJUSgBISpEIAEIQmAIQhIAhCVCdoBEJUiQAhCEACEqRAAhCEACVIhACradi+zbXUziKgm8U2xwMFx8bDosWFucFicrMskNawNFxpb3++6pzSaWi3FG3Z3tjEgOhh0tM795J0TGG2rUaPWJaDcAiOQChYmT/AFMkbp4Jl7jFwBwgfPeoKTrZbeyxO1XPJIkxMg++25Vu2sM17C9oA0M/JOYZpmQLn+icxDYEO0gA/BWRyyf02Eo2rMqhS8fg+7da4OhUVXNUZQQnsJgn1nhlNpe46ACVft/DnHGP7nX/AMlM/Byja6Gk2ZpJCuMd2UxNH16To4gZh7lVOokagjqCmDTRykSlIgQIQhAAhCEAKhJCEWAIQhAAhCEACEIQAIQhAAhCEAP4LDGpUawe0QFrnYaAWwSRZg4uJiVm+z//AFDD+mSfAf0Wgx21iXBzRw6H7us2V7ovxVVsi46mKLgA4PMXgOAnkTqOe9Mtq94YV2/AMqAVQc0zNvVAEZettEux9hRle+xkmOuip+RVs0PFctdHeC2Q4ASJMeSZ2zs8tp2I049SrHamCqBssf4THvVLtXZVRmFdUL5cIJj9MwY8woQ207LJai1RnMTiw9gBsQrDYnZ81QHOJa06HeeEKiXo+x3g0qRF8rAY6CY81tyT+ONoxY483sf7P9jWuqGC5oEBxm7uWbd/Ra7C7PfQpmHueJBGY8dQDu/ZR9k41opkDVx9I83XKssPiswIPXy1XPn5DbNSikNVHEukXB+P0KgYvZlKtmY4ag21B81P/MhrwDodDuE6eE/EJnE0odzAspw8mSE0jzPtR2O7i9Ocp47jKyVSmWmCvatqBtekQbTraSCOS8s7SYHJUkQQeE8VvhLkrRlnGilSoKRTKgQhCAFhCRCNgCEqEAJCEqEwEQlQkAiWEKXs7ZVXEPyUWOe7gBpzJ0A5lJ6GlZEhdU6RcYaCSdABJPgF6Lsj8MWsAdi3yf8AtsMDoX6nw81pMPhqOHEUabGfygSep1KrlmhHbNMPGlLswPZ3sRXe8Pq/3LBrm9cjkzUeK0uN2FSps9ISYtoN8iJ5KxxNYki8b/D6Ko2ttLOb+ieG7z0IWHJk+R6NUMax6K1xFN8tOvEaKdSxg+/qq54Jtb75Jmi4tdEE8tUcbJ8qLiviY3gTx1jkqfbHbCWVKBYLtLZB48VMr1czDBEkaFsnpCxGKoOY8h4LXakER5clfhxJ7ZRnyNLQytJ2Rx72vy6t1JMw2bR0Kzi33ZfF0fyzAxhzNf8A3kicziLkHpuVuf7Koy4fuLmics5Zg3g7r2M+7xV6ZDQW9R5BQMTTDmGJAIi3ndXFGnOHa4Xyx5AwfkuVWjZIr8ZWGUze1xvjiPvgodXahNMXl9PQ/qZz5hdbSkTy94VRhqZc1/KQPH7lNCJwx4NxadeTv3ssX2sZJnxHzVw3MA+ZHHqIUDb1Euph0XbM9CBK3YHToqyq4mPKEqFtMYiEQhABCEJUAcpUIQAIRCEACELujSLnBo1cQB1JgfFAF72S7Jvx1Te2k0+m/wD/AC3i4+5exbP2fSwdMMpMDBw3n+Jx1ceZXOwMCzDsZTaIbTAH8x3nqTJKkYmoHElc3Jmc+jpY8agQ8Y0ObE81RVQ9piCecWP7q2r1QCo9fHQDx3LP2aOkVeIpSL+e8KmxjSD608iJnxCvto4Z2S7iCeEb1msQXtnR19TYqyJBldiK94IB6E/CFOw9IimYnORqZ6gDgudn7MJJLiOPjwnkrqlScNLq3kloiot7ZFwraoaC5ut+Y8EbR2KMSzKRB9l0XafpyVxQqtIgp2m7cLqcPIlB/r8EpJNUzyTFYZ1J5Y8Q5pg/fBaXsbiSWupkiAc4EelexM8LBTe3Wx81MV2i7SGv/lPqnwNvFZjY21jhqhcBmkQR79VolWSGjAl8WTZ6cMa1rblvirPAbVHd5TY624H2hyIuvN6PbDM9oNOxIHrC1+i1mOxGZ0jUNsd4I3fFc/JjcVTRpUlLotsa1rmEze9xpfXw5Ki/MlkAcS489w9ylUqpIO/TQ9QfHeql+JGZ2k29wVUUOi7q4ZjwZtOU9YiVX7U2cKlGpl1DyekHf4So2A7QBrS1zZA372+G8KU7a4a1zwRBHtCx4StOFOMtkZJNHnGNw5Y47rmFHVntzHPqPAeGjKIAaAAAb2hVq6SMD7EQhCBCwhCEbA5SoQgAQhCABbP8N+z4rVjWeDkpzk51NRH8ov1hY5jC4gASSQAOJOi9j2HhW4XDChIzslx5udcu6TboFm8nJxjS7Zo8eHKVv0TK+PLfRn0x/wAuajjafODz3Ko2hWbVd6UtcNCD8DvCYbiiLP8AS4O+q50Vo6L/AGW7sZq4lV4xhqPhvUncq/EYrnZdYUwL2nQfsrONIV2TdoYwl0F2Y8rAKqxDIuTJTlWvGgn3D6qDjq5Dbm/K0clJITaSOm4iRAKt8CS0KlwhDQJXG1dvZGw3oFLi26QlNRVsudobUYySTB+KsOy9fvZeSRMQNLcSvLq+Jc8y4z8luOzG0A6mIMOH3CnkxcYlMc3OVG+2hs+nWoPY+zXtIJ39fDXwXnFLsAaTXvqkPMhtFgkd4XEBpcDcfy/RbzCVC5oJOuX0dwgy7xXX+JXbwYHP/wBR9Fvl6Xkp45cIFeSpySMXh+zDgfTY0cmtECOLt6ttq4csAeNY03SNbdPgrs09RulMY9neZmi3q5fDVZ8uf5Gi6GNR6MZW2wGOlhLXbxHwUOtiw57iCPSvw1Www/Z0uN2DxVkzspTcPSyzyAIKaca0RdnnuCwVSq892wuEGY32sAqjaOLqtmk8OYBq1wIJvz6L1zZ9NjHZaQDQLCABO6U12o7G08S3MbVG6O478ruIPuV8ZpNWZ6lO6PF5SLT9t8I9r2Z6TGFvoSwDK4QC3QXtKzC1RlaKZx4ugQhIpEQQl8EqVjOUISpiESpEqALrshgTVxTDEinNQ/6NB/uheiYys2oJmCNHDUcQfos52Iwfd0H1TZ1Szf5Ga+bvgE7VcXOJYYPtNOh+nVczPLlk/h1MEOOP+iYqq42cJ5jT9lCxVY0xc2VozGhjZe2D5grLbQxhe+wMbo+ieNcmE5cUP4fFlzpdoNOCtKOMkKFhsIMg056gyj8k4aHz+qsaTIRbRYueIk/RU2NxGZ0BSn4WoReExhsMJJJlKKSHJt6I2Ix2UXVNWrF5kqw2+1rXtDf0yev9FVrVjSqzHkk7oUBWGxca6nUAFw4gRzJgFV4V72P2Wa2Lp2s05z0bp74UslKLshD7lR6ViQWUjH6PfpPjKn7LoQD0aBzgXPO5TW16DXNaCJuOXw3KINpVKNQOpmOUAiOBG8blghcomibUZWW78KdNExh8Pe6mYfbzcSCIyvbqNx6E/BWjMA1zQRwCzyi1IvU7Wisp0oMJdtYvuqDnb4gdTZWTdnkyBJsbjUc15tt3G4inNKu4ODCIl7ZdJjUTJAJMHQDersceTKpyokbDx815JmA6FoKuPJ0Gu86eA1Kx3Z5+bFET6OU5YMnWYJHLVXeOcwEjvBTI9r1nR0O4qzI0mLFBtDm2MC2th6jatg4AAmC4FpJDgOp+S8hxeH7uo5kh2VxbI0MWkL0vE9yLCpVxD7eiSA0c8rfmvNsdVDqr3NblBc4hszEk2lacMmyOdJJDCRKUK8yiIQhACISoQAKTszAOr1WU26uMTuA1JPQSVGWu/D7Z+ao+qbBoyDq7X3D3qvJLhFssxQ5ySNRicBlptbT9FtNuVvQCL9VS1qkG/ovHkVfvqyDG63K2iwfaLahzkDp9SuZii5ujqZMixxLHF1H1WF2jRYczvjkoeyMJnqSdG38dwTNPbbjSAI0ESOSnYDaVOm0D0pNz6OpK0KMo2ihyjKnZcigDrHkg4QNEhvjKj0tt0D6znD/SUuK7QUyIpmeAgqFS/BJSj+SLj8bA9WPJQqQLaZcYA1vr5JvE13v0aep0Cr8WXQJJhXRXopnk2Q8XUL3k8UjaHFKHfsnWrZpGNuwZTA3QvTvw+2L3dHvnD0qlxyaPV89fFYXs/sk4qu1ns6vPBo189F7JSphrAAIgR5LF5OT/ACjRhh/op9qHM8Ddf781Uf2hB+7clJ2n3nfMIYSy4cZAgEHcTOsKix4vaRG8g69VDEtDydlsdrEHMGjkRIjXepT+0lePRfDbQBDSOh6lZvB13sdYg+Y/ZSq9cRIB5jd7lc0inodxXaLEOlj6z8v6cxyny18VU12Nc4EjhPPX6pqpVBmUYeoCR18gFJAyy2CRTxTd1nN01kSL8oV/tQ+nJp5wRcg34fZWJO0clVrybB2vLT5r0jBuloPFZ8q3ZpxPRkNsY8Mw1buKHdWGZ5JzHMcsifFedr0nt7iIw1RrZvUp5id7W6QeGZebrRg3GyrP9yQiEqRaCgEq5hKmI5QlQkAL0nsjhu7wjSbZszz/AKrD3ALzemySBxIHnZeqiGU2sGgaB5BYfMelE2+KttkbF4nK0rzraNSahW02xVhhWEqOkk8SUeLH2PypdItsBhw9reMaWGnUhPuokeyfvom9n1WZQCbwrWpiKbGyc7ncO8aG+AjMU5yakU0qIdLDfqJHu9/7KazCiYGY9MnzcolTbJj0adPqRJ96iYjadR1sxA4CGj/iAo8Jy/RHkkWeLrMp2mTwkW8rKnxGINS2jeHHqd6jnjqiSr8eJR32QlNs53qRhMK6q9rGCXOMAfe76KORC9Z/Drsl3NMV6g/vKgsCPUYdPE69IVkmEY2yZ2S7LNwtPi513u4ngOAC0LmZRYSTpzUxlJvP74pxuGEyOH9Vm4Uv3+TS2Um0KcMNpPSw6lZDGSCRuMkfuvQ61LdxsoI7OUi6TJO4ESB0/eUIraPNTA9kA8QYB8FHqcrcv2Xo3bChTw+AOVrQXPYAconXMdBawXnNR1539CpkGiHXtbXjbemQ0mAN6mFhJJ1UijSDabnEXHMKVgZrbYygDeT7gvQuxu0e8wjCdQMp6tt8I815rjqxe8k6aQvTPw67FYwUHOewU6by19IvdDnBwiclyBobwjLByholjlUjvtXhA/B1rXDCR1bDvkvJAvpsdi6b6RZUL3BwIdlhuogxYlZw/gvgGAiMQ/Noe9ALekNg+KeCEoqmPK1J2jweEi3O0fwhx7az20aPeUw45H56YzN1aSC4QY15pun+D20j/ksb1rU/kVoplBiELe//AMU2j+mj/wDc36IRTAwSVCEAStlMzV6Y4vb8V6KakSsF2dZOJp9Z8gVuXCy5/lbkjf4q+l/0zfaXGWjjZZdWnaCtNYgXDfjvVYVqwxqJlzS5TZMwotf75p9ouo2EfaOCfaVJ9lY6TGq5NUJpzpKEUB2Wgpl9ON330TisNi7IqYqqKdISfaMWY3e5x3D4otR2wq9Iv/w67E/nXGvUk0qTgAB7bwA6DO4SOsr2ahg3Dp71VdnMOzB020KTCS69gN3rOPM7/BaahRAFwRPP5hZ+fPaNHHhoi1KAi4PUahNBsacVYukGwJBXDwINjPX4oaYWQhSkjzXTqc8iE405ec6LiqQooizB9v6rnd1Ttd83BywAQZPG+muqozgGgSRroXFzGeAJLj5Lb7X2U7EOAzOY1hzNgxmMRJgEjXcuMH2RYGz3rG1Js4tqO6ek8yD0ViTIMpuz34fvxjS4VKdNgMWZUkmJMF9/GFbVPwfsZxMA6gUyZ5XdfxWm2Dsh2FY+X945xkScrZiOZvZQ9p9p30zlq0RNy0teQ1wFzldFyOBgqSg+2h6ONi9hcFgsr2UWOqt/zX+k+eIGjfAK6r4sai/Hcs7hu2+HIJfTqNjWbgeSkjtfQJhgbP8AE5rTf+ZKUpex6L5mPaROiZfi50Wdr7ULjMt6B4PwXVPaDjoxx6GVFybCy9/NI/NT/VVLa1Q+xHWfknGufvLR4gfEo5MLLHv+XvSqvv8AqH+4IStgfLyEIWwpLrsnSnEA/pa4+fo/NbLFPyt0CzPYzZ7nGo/cAGjqbnyAHmtLj8O4sgXJFua5ud3kOl46rGec4l+Z7jzKaKkY3BupPyvEHUcwd6aFIldCNUc5p2c03kFS6dSUwKYUhpIbAiDB00iYRIdV2KumtXFKXEACSSABxJ0AXo3Z/wDC4kh2KeGixNNhl3Rz9B4T1VcpV2Ci2Y3Z2wa+JnuaVSpl1ytkDx0nlqvTtj7AxFLZ9JlCiKdU3q5vRve7ybk6W3LYYDCMoMHdsaxjbBoEN/c6qW3aQa0hs33RYX4lVyismmXwfB2Qti7Ne1rXVyzvGtg5CS06SZi8wLfFW4xNrx8lWPxriI0CZLuKmlGKoTk27Ldm0GtF3SNzbmOMJqrtWR6LfP6BVmdcl6XNL9kSQ7EE8ui4zpgFFSoAJJhVvJXQUOl6ZcbHM6Bv4eaj1KxO/KOJEu8AbDx8lS47bYzZGS9w1PrH32CXOwNBge09KkQzvQ8bmmbfyuIjwlT9t0BiKJDSJjMw6X3X3axylZBmEMZnjXc5xcNP06K/7P1wGZN1ywxAO9wHjfzTWW9CaMe+iWVMrrXLXNi7XC4sJm1x4qO54Dsrml43CxsRz14jw4rUdptmAnvRYgAOjUtBkEHc5puDvEhZTFVC25idJFxzHjrG7MVKUrQIf/JZLttO8ExFzMbwRHA6qKcbWpiWVqkCxBIMGbG/skRdd0cU54y6GCREXLrECbSRMDiEtHQSAd0EWIJ9W/My0nQy0qAUSdmdqqrjDy7UAPbU9EzpZ2h1tO5XtDEVKrc1Kq57dDDpII1BEEg+Cy1HZ/d39VpJA3mDctIPrcS03tIVfh8S4VP7h7qdTM4y1xggXJ6RuM6DmpWI3Wev+t/u/wDRKs5/buP/APlUv+P/AKIQKzyJCRdtpkrWQPReyuHyYen/ABDN4umfkPBXWIa0Nnl+y892Lt5+GGUjOy8De08uSsMV2y7xoblc3XNoesLnTwy5NnThlhxRI2nghi2xTaX1QSKYGpj1uUfNWeyPwva7/qKrs0D0GNygHeC92vgl7KbRY5pJdR71xIy9w51TLYichiNwgCwC2uznuO5zQBo5uWegMnzTucfpj0VS4y+pmWP4VYePWrDxafkmmfhaybVnxwLWzHUfRbym65HvTwCuSmvuZQ+Poz+wOxGGwj87AX1Bo55mObREA81o81gE0DBjxCWVF0ArnwhtUFNPxLRaVyXg6a7lVza0wJRncuHOUR2IO9cmqN5ScgJZqcFwHDqoj8blFlCrYgxmc4geXuUQsuHYgDeFEOLD321G9Z2ttQvswGPu5Ktdn0C1knUo2IkbSxYY0zwVdsvC+hJJBccxsLzcX10XTsG2rULqh9Fu4mGp8bdpgxTa54G9oEeaAJP5adRrvvfzUmcpbBiCI+ihUMe594yidDql2S+pWxTSBFOmcx/ij94QlsejSd212/jI3Rv+iwu3dm9y9zYlli0C0i5cJ3Ebui2L2klwO8za3Ty+JVZj8NmaWkzw5QtNFd0Y+nRiN8ibWkTYj3DdBEWsRLnOPSs6CM250Aj0hu6nXQhc4vCloJyF0XLRrf1i3jPBVO19sNFOWkmRYxx3EbiIII3QlRKxdr7VDGHNwtryjmYJkTpBixULYLX+lUcLugNHAcQdyg4TCurEPq2FoGgMfYHiFYfncxyUrnlo0X1PSPfqnWqF2TfzDvslChflX/qb5pUhGKp0QPqU41smBefeeHNbfYv4c6nFODQNGNdc8y6LdAtVszs/hcMc1KkM40cSXOHQnTwWhziu2SRgtmfh3iq0FwFJp3vPpf7BfzhavZX4Y0Kd6znVTw9RnkLnzWqGIPBL3pKpeZeh0c4PZlKiIpMawfwtAmOJ1Kkd4AmCTxTZHNQeZsKH+/E6pH48bhKa7pNubwUHlkFHOLrPIaRAOYTyBBn5Jl9RzvWdO6BafJLWuIvp+yZwzvRaNIETzFlBuwHW1i3j96XKX86RuPxXL2aSk7pu4pAI7HOeYbPlZdta72jPILgPi1lWbX7QtotgH0k0r6AmY3Ghhvd24cFQ7R2o5xgnwVSdolxLjMnmnsHTNV4EaqahXYrLrY+Dc+CSQOFlYbXxZpsIDr6BJXxTMNTvr1WWxG0nV6kN/YDiSklewJ+ysIazocXEb5JI8RvWldUbSGVgA+qqsKW4el/E4ePJSdn0y7036DQcUmMsKriGQPWPxKvuz2z+6okySX28jf75KgZWl02haariO4wznn2WE+MfUpwWxMr8FiDVrPM+i0ub5ED5FdubmdAvrYKBgcVTweDY/EvDGm5Ornucc0MbvWW25+LuU5cHSa0frqC56NB+JV6TfRGjVbQ2ZUALyWMaNSdffZYTtHUZmbkcxwmHQQSST7RHIErL7U7RV8U/NXqOqfwkkME8GiwUb+0oAaGwASRBGp1dzP7KfBiLhhfWJayWtGp3kj3+StZp4alGYDjeS7SPR4kb2mLLOU+0D2thgDeepG+3CLKtqVXONySTqSZ1ujg2SSLX8/T/APL/ALwhVMnihPgh0e418UxnMzFuKR+LaxuZzmtHMgLA1e0DnuDaZyZQ4udvBkkxOm4Sq845zt5c6Lk6z1KyrG/Ycj0B/aWg32x4Bx+SYf2vpeyYHEghefuqE6x58LLk38VP4kR5G9Pa6nMZvgB5lcVO2tEe15XWAxD51XJA4BP4kHI2tX8QGbmzPNNjt7v7t0cdB71jOQS1JjwO/wA0/jiHJm7Z25pGzmub7/gpWztpU6j3OpuDifZn5FecFxnda64fiS0ZmEhwkyk8S9ByPSKm0XOe4ZCAN8Ktx22w0w1xJ3rK0u3FTKRUGYxY6efFVVbbL3EkCJQsL9j5I1+N7W5WRPpfFZlu1A+oXVDI6qqfmdc3QMORqr440iNtmh/tyl08FKwvbFlGclMucd5MLO4YvZ6seIafirCltmsz/teNNnyhJwX/ADHseqY+vi6gJzkcGtmBy3K3a7uRDadRvMtJnmSNVVs7VVBq2memYfNSh2ydFqY5+k76Ktxl+B0XeCxLXGXFx4+iZVrV2lua15H8se8wAoPZHGYbH1e6rNdTqH1Id6NTi1piQ74rcV9j4GmP78taKRBGZ0RFxmPtcVW4fkLKvZWxK1ao3vWmmwQXDkOJ3zpA4qZ+JO0TR2fUymHOLGjxcD8FE2l+L2DpAiiH1jyBa0nm527wXlvaHtNXx9TPVdAJhtNtmMHADeeZurIQAh4/a1Wu7NVqOqOAgFxmANwGgHRQ2NPiu43D913SbbTqrySOBRkxzj5pe6h3KbrpxynzPiu2Olsdb80ANPp3TU+9SDcT981xRZJnqgkNoXeU/p+KVGwLfZv+Z97137Z++CEKl9lIzWS7whCkhDT/AJfJNVdT1QhAehz2Ug9YdHfEIQhgN8eqjVPVd4pEKXsCtCdZohCuCI8fV8kO3dEIUSbOqa4KEI9gdOT1HchCQydgv8Wn/Oz4qXtz/EqePwCRCiEihp6+aePq+KEKQIKnrIpb+hQhL0NdgPVPh8k5R9YoQmAewPvcnsN6vihCRJHKEIUyR//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pic>
        <p:nvPicPr>
          <p:cNvPr id="7175" name="Picture 12" descr="http://t0.gstatic.com/images?q=tbn:ANd9GcQLQaosTQ49POCy2NZC279XBI2abvb0G5_N7rLEmaf5Xj-_q5SK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076700"/>
            <a:ext cx="1598612"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6" name="Group 13"/>
          <p:cNvGrpSpPr>
            <a:grpSpLocks/>
          </p:cNvGrpSpPr>
          <p:nvPr/>
        </p:nvGrpSpPr>
        <p:grpSpPr bwMode="auto">
          <a:xfrm>
            <a:off x="5076825" y="4365625"/>
            <a:ext cx="4394200" cy="2309813"/>
            <a:chOff x="4355976" y="3325141"/>
            <a:chExt cx="4395260" cy="2310914"/>
          </a:xfrm>
        </p:grpSpPr>
        <p:pic>
          <p:nvPicPr>
            <p:cNvPr id="7180" name="Picture 2" descr="C:\Users\Cate\AppData\Local\Microsoft\Windows\Temporary Internet Files\Content.IE5\FYOYV4RQ\MC90032285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0000">
              <a:off x="4996114" y="3325141"/>
              <a:ext cx="3755122" cy="190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3" descr="C:\Users\Cate\AppData\Local\Microsoft\Windows\Temporary Internet Files\Content.IE5\FYOYV4RQ\MC90043917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4941168"/>
              <a:ext cx="3090417" cy="69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7" name="AutoShape 14" descr="data:image/jpeg;base64,/9j/4AAQSkZJRgABAQAAAQABAAD/2wCEAAkGBhQSERQUEhQUFRUVFRUXFRQWGBYVFRgXGBoYGBcYGBgXGyYeGBkkGhcWHy8gIycpLSwsFR4xNTAqNSYrLCkBCQoKDgwOGg8PGi0kHyQsLC4sLCwsNCwsLCwsLCksLCwsLCwpLCwsLCwsLCwsLCkpLCwsLCwsKSwsLCwsLCopKf/AABEIALgBEgMBIgACEQEDEQH/xAAcAAABBQEBAQAAAAAAAAAAAAAAAQQFBgcDAgj/xAA+EAACAQMDAgQDBQcDAwQDAAABAhEAAyEEEjEFQQYiUWETcYEyQpGh8AcUI1KxwdEVYuEzgvEkQ3KSFqLS/8QAGgEAAgMBAQAAAAAAAAAAAAAAAAQCAwUBBv/EADERAAIBAwMBBwMDBAMAAAAAAAABAgMRIQQSMSITMkFRYXHwgZHBI7HhBaHR8RUk4v/aAAwDAQACEQMRAD8AyRBXomK50UHD2tykLV5NJXLHRxaeu1xxFNFakZq5tA6G9HFOdP1Rl70wortkBYNPqpyc1K9MvAScVT7NwipbTayKpnAnE0HpF5WP0mKs1nQLAJAnmsw0HUyDuByKt3S/G6MgW75GHfMH69jUaLjF9QTXkS2tYKCD+FVHqKBLkoAJ5A4n+1OOueJUPDSZwKidJfN15M1Cu92TtPDJazcJHenuj6QXOA0gbgR51ImDugeWO49+IzXrQ2XUhlJUjg4mDzirHoNCDNwheQ02xsYH1A4BnlTtkdyRWbJ2eBpZGPT+hlFK3LltFlS4bbuABGQCd3tiPwqT6h1bR2LbHeu5IWAWBJMABgwwccET973qs6vxC1641sNKorhSZG8HzOoP20iQBbYCQBJPljPOr9R3Edg0E9mjMZM5yT8zXadJ1HZkpOyub30Tqt28q3F2m3nCMNvAwOS0Y4qSvdaCRubniGBMfJlk1inQeqfCASzftlHUMVucDPdQ0q4IBlSMj0xTbr/XWuO5N1yX277Ssfh+Xg7ufz7+ldhTnGW2Mmckoyy0jZNR45sqJztgSwIAU+jT/YUum/aRoiYOotg4+0SBntuiK+fHuu0+bauZyWn5k8mm7a0JxJI+8Zn6RxTtOFRPvlM1C3B9XaLqFq8u61cRx6qwb+lQPjDpN+5bP7vfS20z5gAfbbcUjae3mn6V889O8WXrbSjKrEAC4Vkp6EFciPrVw0f7YdWgC6hVuWyR51PnjmJJ2k94IBIA+dMT3SVmv7lEUou6ZPv4n6l064V1NtriP9h3AYAxzuttEEkyDnuJIzL6Hp2o1ht6gXbJYQu+21xGIBnbdUjaxGeNvOZrKetftA1V9oF0i3x8Pi0wP81tiVAiARxiec168LdQ11q7Nh3XcZKhpRh8sgr7jFUyp3XU8FqlnCyfR3TbbKgFz7XcyINd9Ro1cQygjuCAQfmCKieg9Qu3rS/FQTEMCQQT3M4n5R/mpUsyjAkfiR9Kupyg4LyKJRe71K14h8C6a+oFxGJHDqR8RRBgTEuvaGBj2rOfEX7NUtC4+lvKwVBK3mVShJHO8qAGHlDGRmDGDWua7U2nhbhKHBBBKt8x7fj71SPEnS7u43NNqPLG74e4qd0faBzDGOxHuCMUrKcIvpePf8fx9S+Kk1nkxfVaZrdxlu2lR4IKNvTJBh1IYDHaDtPuKa9Q0Ny0+26u1iqsBKnysJUypIyKsvWgbm0vahiSqqy/DZ5IJNsoPhq0mD6n51XNZpAjEZUyw2Nt3qQdpDgHytIPIzzTdOV0VSTGlFFFWkAiiloroCUlKaSg6FFFFABRRQaACig0tAHpBTpKarXYPUGSQ9t3Sop7YBfiahxeyBVs6BaULJPNVVFZXOpjH/Rrkztn5VP9E0UHOPX6VK6Rxun9H51y1d5Q4jvzj+wpCpUk8F8EmWPSabAOMkiQYj59xPrXjxVqP3fSMVJ3MDOPMDtOBu4Exn2pek3SACD/AHEfL0qE8dLauoFNzYyAllCl2MxtUtOOBkyaUjJSmkxhQfgUo9cum2d11m3pshvMwUdtxzA80Dt2qL1Nzew5MA8/P+v+aXUOqDaCGx2/z270un04a3x5mbHbiZ/P+la6Sjkpy+k4vqzu7j1icUW768+dm9YH95p3o+hPc8xBPn2KMyz+g7n+gq29O/Zw5816B6Ksfomqqupo0l1Mtp6epPJSXRmPJH5mvLdL/XNaUvhVEfaEAG3vG45g+b1/yK9XujLEBF/DmMYNJ/8AJRT6R1f09WyzMn6aRx/TvQA6oV7f2BmPQrPYg59MzetT0pdw8vGTHt/zUfe6fExjnt+UUxDWqRRU0SXBSjAOQfcAx+Bpxo+pvb+ycTlTJU/ScH3EH3rv1Lp5U4kj0jio5TBrQTU0Zs4OErM0DwH1q/du7LWptWHUE21uopV/VA2dpI/2njGa1TTeJXtsbVy6hurEpc2qTMEBWVipEE5IU4EgV81HBqZTxTfYKt26zquF3HcV+pkkY4JMdu9UVKL5g7fPnJ2M1xJG49W8QpqC1pZF1DlMoxxJ2gzDgZxOAee8X0nX3lJ2XVugghrbgfE9fMJKFoOGUww4FZ7rOqsVsX1UJ8Papu25UkDzISvAZWmGHyq8+HeuoB/FYpILpdRZXcxG/wAu0rmZkQRviGAxnzg09z5f7jK4siD8QnfbcPas2rfm8qu4lx22qftejBVxOCARVMv2NyvcZm+IuzcHdG+IrEAMJEEqRDKTOVPZo2bxV+7Pa3fwrqsuHA2sC0Q3lDYMchCAe3NZf1fpqKCYdgd4ZN9ofZEg+VRtcYMx5ogicUzRnnayicfEpt23Bj9f1NeKe63TKpJtN8S3MBiuxhImGSTB9wSpjBPFMq0ULiUUGlrpwKDSihqDolJS0lABRRRQAUoWaQ1J9J0oPmP0rjAZfuzRMYrnuq2cL2+WKrfUkAuGO8H6964ncBtNTHTesbRtPbvUNQK61cC5p4mAGDmuvTdWb7wInsNyBj6hdxG5pggd8jmKpAapTpCb2jzE+gAII+v/ADStSirNl1OeTVumXQltmZoZAxNvuQo/GfmMT61BeItLOltMJ33WJb+UmC0+ogL/AEFTnh9dJatfEv3nclWQjYSAxxtFw/aMYk81VdZc2WwpuRG6XySFyFCD+Y4k/SsiEbTujQ5VmVP90ECVYE9zjHoBXe6mxlA9j8h8vqa7trVBhViYG9jvc/jhfpVk8F+DLetLNcuMgAlQpQswkgkggwPL6d60p1di3S4KowXgHgfqSi9aa7G1FdRIkBmJO75niflWprtuLKMCPYzVe0HgiywK2iV2Dysckn7271n8optoWu6S+LZIIMYB3YP9D7Vg15RrPdFWNWMbqyeUT2q0fB9J/OmWotDj/mpnUkkR8qjL42+aQM8nH5ms2WHgvpSuskTqtCIxGO+CffFQ+p0kZOPbvUh1Lr1tZHxFJzxn8Yx+NQd7xBbPJMdiR/itChTq24Cbj4sjOp6KQf61TtZa2saut3WrcGCDH5fMVB9V6cGyvI5rd01RxxIytVS3K8SBGf7f4rxXrbGDgikJrSMgeafqDrbdAfK8BlPBgyCJ7zOfc1ZfD/VZtBHcwjICCeEndKkEHHmxIwxqnqe1Wbw5r0t3ALjlbRdS52C4B815xjKmfY8FevBOOEXUpZLxZ6TqLW60w+Jau+a1dkKrT2kyrkgg7Hh/tRNV7r+hZfK29WG2bdw7xPYZ+yvmGCfL9K1Pwv1G3aC2hdtXbDhfhETgfyebsMeVvsyB8pnqHS9Jq7ZDqjjIVlIDAjsGGR2EcUlRg73T91w7/P7k6kvQ+ZQty2TcVfLJUkrvt5nymcHH/HrTfV31YyiC3jKhmYT6jdJHykitC8Yfs+Ni6f3drd4wCbGbeqAjDKCZcZztJGBKms/1ele2Sly2yMDHmVlcexmJ49PWtKMrizVhrFFetp9D+FJUzgTSE0UhroBRRRQAUUUGgANSXTdYFUqfWQajTS1wCevdQAHM/KoS/d3Ek1zmihKwCUoooroABVm6RpytlnUAsI2tB3KTPDA+knIPtFVpTWg+B9JcdLjIUCbWBLSG3lcLbjlsn2gzS2plthdltJXkix3OnO2jUKPIGBC/ZAE8g92ifn7TVW8SdPJZtohRCiYyBEEeud34VZ9b1E/u4a59lYSMhYWNqiOx+0YyZHbFUjxB113AI8vI9DBAMQMKPYetZVHdOp0cfk0WtkXuITXrtgjggEesCR9Mg1f+j+Lf3bpY2WmZn8pKiEXAQSw+9ifrVA1d0G1b9QNjfMGQfrz+NWzVdaX/AEjTIhjbuV1GPMrHPzO5ac1Ed0YJq/UV0X1v2udNN421F4qpVv5S0kYPcxgf3q/dB6ai2wY3OcliM/8AFZP0rqzCNt1A3dWELB7bif7VqHgnxJvuLauiGPlkEETng9/aszW6d3SgkkP06v6d73+ehI9SvsFJXn0/x+FZ74iuuxJuuYEwJxye1aB4kvhNy+pMVlviIltx7D6GltBB78l85pU72OOl6yiN/Dts5HqNwHyHA+fNSa+Lt523LYHzEf1FVbpllLl6ym64Q7kXEQQVEwCrSdzESeBHGamPF3hb9zukWr/xE8pG8bWIZQZEYYdpHpW3U09JytLkzoaufgh5ddHyAAfYQfypoV7fqK49KtFhmakjpMTVDtTdrjie9JlU6tp4O76Go0mrH1XTyhEe9Vw1qUZbomNqqeyfudFXI9Cealuh6y3aab1sXVdSNm5k+0Y3Bl4gjg4PtFRVpuR+sUbCcDNSkt2GURdsov8A1DrGn04KadhdDEMikmLUmGDQZZts53HIUZFSvReoXvgqpkiXYHAIB2jB54744rMrNsh1BnBGBE5ImJ7+1bD0rTp8BSttgQFJO1VB+6WH3QfMsgZkE4xWXqYKlFJZY3TlueT14ie/fQEXgjpBW27AFhICtbjBfIEHDFs7O+V+ILF1XIuuXYGCG3hhzwH4AO5ccEERWo39EIY3VCh1YBviKhJIgbPMc4JEKTVQ6npcXF1CBxPlvLdI2EqFVmS2Sqhj325Iyc1bpqrbyyipEoxj+akqV+C3aI7ecf5pad7RFViHpK9V5q4iLSUUtACTRRRQAGig0CgAopTSCgAoUTgUUlADu5024jlLlu4jL9pWRgy/NTBHI/GtQ6X0SLdpFckLaW4WLbMbo2hSJkHJnvxVZ8NeLdSwWzdVNXaQEpavgEggf+3dILLAzkkYiOKvvXOpae5p7d1EZHCsNgJIJIk7WAG5ZE7gAJ4rK18pWSTHNMslUfqhypDsAt1VXH2zCqRI5gjJ9DVU1SrbaD539JmDUtrNSV24VGJ+yATmCGJJMluD+NcdHodiNcaGcuVSZI2gCSD7kj3EGuU0qeRqS32SIZdPuDCBiC3MzOSABwBXboHR21O9FYjYpcDkEiJx6wfrTXqt3+KwU449O2RjEVef2VCLOrKrvclEUAxAIySewnaPoYpmvUlToua9BamozqqPueP2dNtuvceLg+F8G3bRBLAMIZgBAPuxJM+1Xbw/0DbqzddQDlwoBhOwEhomCeBHNWXwl4fXT6cLtWWB3ECCzNJYj+UZ49BUjfsBCAMwMz61m1oTqfrcJ/t4DdOrGmnSivqUvxi4LY7EGs+6zYdlIXImT7H2+tXnxG/nDdszURc0oZCVPHI7if7Vn6er2fV6mp2V4KIx0XR7eotI+1kcKA2w7cjBPGOBgGuWr8KWjtA37hysGD6HdMmferN0ILsI4dWMe4OQY7+lO9WmDgd/nQ9XUjN2bDsFxYqaaH4SgQtcdR/j2qR1bCfx/U1G6g1fCTllk+zSIrWW8VU9TpyCcYmrZqW5+VHT9ChtXXfhVZvcxHA+hrUpVeyjdmbqKKrOxTvSnentKxhmCzPmIJE8iYzz/Wmzcfr2pUMfWtF5RirBKdN6DfuS6W3ZF+06I1xVmcsbYMDk/Sto8J39JcsKmrAS6qDzPuXdbg+YXHUHbAbvHoaybpOovG+DpUPxiFACAAkgZPlKmQcz6iTWi+Guq6uwvxGR9z4NkpuZ3aTKENG0kZMMVBlpwTnamSut9vYYhHlIsek8N2rq+V2uIrHY6hwQI5VlSHwSO47Uy6/4LT92bZNxlDA29nxGIOZR3HxLbccEqP5e4ml6ndtWt3wnZ2Je4yKXycEBR5lAAI4jHc1UfEHivLDUC1dJEJah7dwGcGVwTuxzPOPRWm010c/Pn5OyWclL/wBKT01Q9hprZA+RLSfmaKbXetaQsSdMmSeb2pB+sXIop3bP1+fUXuU6kpaStErCiiigAooooADQKDRQAE0UUUAFdNPYLGFEmCYHMAST9ACfpXOu+h1T23D22ZGXhlJUjsYIzxI+tcfGARM+GtMb1+3az8PduuHGUXPmI5HAjjIq+dW6nbuPbYMPM1wKR920jbQSc5JBPyNRngnw2xtm4yxvKuJIB+HMxPK7tsz6EetctTY2avBO1LfKQQGYzE4AETPzNYlecalbD7vz97GnRg4w9zn1eyplRO3YXBOZMgEycmd35VAa3VMlvYTjJBA7sBPfHAzT/rFwtcZlcNiGcEbBBBABPIEfiaq2qbcxgzP6FN6enu5I1Z7FZHG4pBIPM5+dad+xfXhBqFI4uadz67SXtkj5FlNZtrLgZ2I7nn1jE1Pfs865+6662xMJc/hP8njaT8nCn6UzXi50n58/bIpSajU9D6bsXFicfPj5VX+peJLVu6LbHN0XAs8Sp4n+bmPlUjob3lGc/wB/1NHUulWrgXfbRipkFlDCTyc+9Z9SrKrT6cDcIwpz6zKPFfiNbdzyoXhQCoIE5JLZ7xA+lc9N1EXQh2Mm4ZDcgHmf61bh4bsG9efcQRwoiJ5PaY9veofU6ZFYkGZ4xFYvaQUUlHPnf8HoIy3PDx5W/Iz0kh44InOfyinWr1jcE/5pQqkTOf7U3ugEc1C+55LEyNv3CT3pveNObtrmPx+dNbq/jxT0LEZEPqe/vXPTa/G1Ja4SqIojLMTAzXXqAhDVZ+GS0AnP2jkgDuTHYCT8prWowU1kxdRWlSfSD3JE/wDGTntXDdmvJNdtHZDuqyAWIAJwJPEnsPen7WRkuTky2dJ8JXNVpfjaXa7oTvthytxRz9gjaSOQQ2R2nFSvhnrmqFyzYuF2AD5ZmLIqg/ZkyBKjA9OBVftWb/T7p3fEs3F523NrwR5SQpkrnB4MnmrR4c6mNbdV2YnVWt3llVa/aMEm27cXbbAtBMENjiKz6/VBvlDFPDLV1TUQERra3H1Cb7dxN1l3K7d9u6uFaQ0g4kqQRME0DxPea038PZbdwXYq162/dfMGIQ8EiOS3OK0IdLGqunaGT4IhxLea5cKliqqSV227ZBCxDXMcVXvGnRrix8QPfBLKtp3Y3hwRt3FTcYqYBtzPcEilqDSabCoZtN05+IM5/wCqn/8AVFMbi5MggycentnP40VrWQqc6SiirTgUUUUAFFFFAAaKDRQAV6VJ+fpx+FeaKAFqc8LdFt39QLV9mtgqSHCgqpAnzTyu2eO8VCB6uf7O3Fo3LzAEbGtgPPw4aGacRJ2fLBM4qivJxptonTV5F22m3pfOSS7EkQRIAlAR/IEAx6ACqxrtICCF3M0b3kQufNIYHMLiKl+qa26VT94AQszB/K42IW59NuYkcgycCox7pG4WWCPvIlgLm0KWhygBIXdiQDG6SCOMKhCUW34t/T57GrOS2q3BTGUOW3vuIGAPKo+p+lMbvYDH1kn6/wBqf6oP8djd/hm5JfyhRByTtUREwRHPbmadavQhQVtk8k7sYSAQCAPKZzW2pqNhHbuTIS3ZkH2IH515Nqnlg7rq5glwScAD09pkU6uaZWa/zhfIZHZlnd6kifrVjnZkFTujb/APX/3nR23k7wNlzufiJAb8RDf91N/Hvjo6RUW2AXcE57AYmPXP5Vnn7J/Eosak2bh/hX4AzhbgB2n6/Z/CtG8S+FrWoAdk3MCckspAjjGImvP1v+vX2y7rzjy/2aemcalpPn14v6mbN4s1GrBAuqnrLBS30AknFNX+OAWTUKdqlzuJWYIELIO5pPGMKatF3Q6KxEW1UjJE7s/9ueIzNQev1KXGIRQq8AAZ9Jz3q+nUg30Qx7Gm6M9t51Le2Pz+BhpPE92djLuPG4ZHzn0q0dPu7hnk9jEcetQ+h6YOQPx57VM2gQo9JxH69qp1DpvEFYhTU13nc6aleO+cfr8aYXjXbUXiM1F6rXwM1ClBsslNJZGPVmkBRySB+PNV7qNj4d0SDkA4Ofx7elTmib4jlzwvHue5/CoPrOo33mPpge1bOnTUtvpkxNW1KO71wMjSCigU8ZhNDxPceyLN4LeVABae4JuWh/Kj87P9pkekVY/CvTp2XFCGCwgxtDDKlicAZOcfMcijJbP6mPy4q6+CuprY3LesNdR84gspWIZQ6kE5OMTOKS1Meh7ORmlLOTUfC3UV06qt1HOoby3QCH+HKm4X8mIb1Ez5RVe/aX48V7QtC0wJksLqsrr90H7UMjhogiCDkcVOdI+ALZ1lr4r7iSFQfFdR91P4Z+IBjgzB7Cs4/aB119VcJ27TaUq3KMFLbfMlwA7iSJ244PvS2mba2O1vL56+Z2ra9yoDWN/M/wD9qKaGkrT2LyFTzSUUVMAooooAKKKKAA0UGigAooooA9W4JEmBnMT8sflWs/s16dpbmmfYWdn8r2vKz2zOCQwAa0fKdwHl796yOulm6V4JHrB7VTWpKpHaSjLa7ms/6npFRrYCrDbXuIrXArAFiokkvgGdoCksRkU11Wq0D2yURmuqq7XW3etXMADysrkif9wAqE8A9UtJd+HeT4ouqZ2qSUK+YkN9qYX7tWXxHroZRp9LatKdga4UUMFeTOwLvIweZBxWLOn2dXbm/N72NKEt8eChdWs+ZQwuBQpChiWaOwk4H0rw11vhk+Y4AYk5EDEjuPernrel2X3PbDXX3qCIG0L5l+wkRnZHyNV5rw+BtcEREOv2tx3bl4ymRj7u403Tr70lbg46VrsrquAQZA2xEc/+a575Mdu/v+v71IaXpqu0ep+yx2sR22nIB9j3x3FHV+gHTuA3mV032mHBBnbu9DggryDTqqQ3bfEWlCVr+AzW3sYAjM5II45ER3zM/KtY8AePheX931RAuKPJcJgOo9Z++PzrKFtk25AOCJ+R7/j+s1ys6gqwI5H9qqr6eOoi0+fPyJU6nZteR9PaXw5pm87IjH1IBX8KZdW0tlfs27Q5zsUf0FZX4b/as9m0Ld0M6rABnzKOw/3RxXnqn7Ty8hFJB9eax6ukqyiqcadrePmPUpwUt8qn0LP1W8gwAJjtggVX9Z1QKMnGe9Vi/wCKHf8AR/tTT45c5JJq6j/T3BdZfU1kX3CW1PW5+yJ/pUbdLPkmn2j6ZIkmu+o0gUfqKbUoQdolLhOavIb6FYQx3/4qu67/AKje5n8asWmMoarmsMuaZod5imq7kUcaVef8UhFe7fI+cdv700xBE50Fwbu21bZmKmFLICcZiQAT3jvEVNa26Rdd9MUtkW4+EUthc/dZG4fBO8Dn05qsvdCllCghXFy2SeADkTEkHjtxIqa8O+GRqUa+123aRLhD7yGckgFVRYmSNw3GBjEkUnUik974+/z7DEW7bVyOtD11B8Vbp/60b0QbQHAJ5bzI++OxWc7uZg+ruN274ly4GBP8UHcDECHLHeBjIjjgYqW6l0JrmoH7uFuKUg7JdpVQbj7QJgExuGJMVX2UDaGLEdwILCDnn73ODXaW3lfYjO/DGlFdGRJMFo7Sqgx7jcYP1opi5TYa0UppDVhwKKKKACiiigANFBooAKKKKAEpVopzpbQkZPfC+Zj9DETXG7ASHh3qS6e4XIYtthI4kkblYcwV3KY4nvWiarUfG0iag3iVFsfEFpdp3GVVGhvKQYEEYA95qsL4MFsq5uWYeDbt3LvwncEAmAqnaQSVzIkVZOndMtk7fjMlwgDYzoAWH2SGUbcjswBB/LE1c6c2px5+fPRmlp1KKs+CsP1PUW9p3MF2ggQNsTCmIyCDx2n1o6hYuahmZnIIUMvxGjcnDAMfvA9u4NeesaM20cOrrdW6vxA0ztgkQCSRkCc58vpXDS9dH7t8J4BRt1q6BP2hD2n9AYDDEAqR8rVG63wSv8+exNzV9siL1VhQJVtxH2owFye55+YAqwam/cfR6a5cVSqvcQAjLxDtuMZmee0GozSXEVrhZZc/YAE2x64gk+0cUrdac2bac7TccgxB3jZ9IE//AGq6alJqy4fj7MhGyu7jBdaEuMdgCNzbluD2BOTH+KY61QGMcTIPt2rtrGWPKPLgGcncBkyOFJ4+Qmm5kjAJUYk+/bFNwXiKSbfSzwPT2/5rtZMn51wbmvdlqsawVxeSQt2yp3AY9QMf8VJWmVgMCfbBpvox5Zk4+6eafLbUiRH05mkZyNWnCyuhzpXI/WK561iQflS6S/6zXLX3hkfLv86XSe/gvk+kaWWhSfaoK1aLtCgszHAGTJx/UgVN6gxa+lMeiI3xCyGHtgOp9CD74p6m7KUjNr5cYjTWWNjbZkjBxGe4/GuanOfXNWn/APEr+tUX9OqsWdkuW1bKXBEc/wA4O4CfWq6NLBYNIYTz7GDP5/hVkKikrXz4i0ou+B7f0Ba4m1gQTCk+WQDIkduasy9Me3cDOu24GKupG5e4BZSIbBJDRMEETNRHRibpSyQCVBCHCwCZJJ7kQBB4E1s/Tbtr4XxHtoLgJzdAXyRCZOJIgwfUVnamtKDURqKVtyMi1Fq9YuNMu0LG34i3EzIG0EFcmMetMup6UXnuXLcI0F2suxnHa3cIHxDGdp82D9qtSu+IdE73bVxHAbyM9k7LqufUIAZkepE4M1XNb4Rt2vJd1pa3cf8A9PbZPiFskgsSZt+aVJHBbirKdVpXkrP58/JTNX4MyKH/AHfr6UV01FiHYbGXzHyxMZ4knMetFaF/UosNqKcJomPFe/8AT2rt0cGlFdX05FcjUgCkpaKAA0UGloASiipDovQL+rui1p7bXHOYHAHqxOFHuaAGdse0mD9PetK8PdAsCxavFFut95y9y2yOxlICkgD7Q3GMzVg8NfsNS2A+sul2jNqz5FE4INwjcfQ7QPrV8/0Ozat7AltEjYq7VziIkyTknkmkdZGpKHQW0ZxjLOTH+t34f4hTJ2qCRMcjZ5sSYmKrGr1O7zB33DvxJ3GJJYg4A+VbFr/Cn/p7uxmVN1wlPKbRCgmYYE7t24cjI4rNbvRCl1kvqSfK2cNA+QggjcOMYpDT1FFdS/lGhJb+D31LxV+8W2FxVYrbUZAmQTw4MlfUGRzVdLqDuVYD+Vl3eYCZI2n3Ag/KuWrO1v4eAC2CMjOKZjVESIxj6FeCD+uafpUYxXTwL1Kmckj0mwxvIlttjB5RnMQR7/dkdozFOeueGbumYm4ohiCNp3AK3BnmBkcRioywAxG44Zhkcg9gQeIJqU1mvuC2qMZKuwDcwWXieQuDjgEUT3qas/f/AGdjtcckZoLYZ2V2iUMCOWBHlPpic0yN5l3IrHbuOOxgwDTi5Egtg54j3GR9KYusGmYrNxebsBPrSsINeTzXrb5Z9DFWFRKdNuboUntUn8Mdjn0x9DFQGjYTmphL+BOPT8qTqxzg0qE7xyLfPpXkDcaQiu2mt5qF7Is5Zx6kYQLUX0+8UuqRySAJ4k8VJdQaXMelRF5Ofar6S6bMUr966L/0jWXbQd0cAv5X2nDbfszGAykSCO9Qi6m1evXzqFdrlwqLBWECwCokDG0Y4/lpz0m2Wso0mCGj2Y8sfrXPWaP4vpuSJPBE8T7GaUi7Sab/AIOtXs0SWt8MppfgH4y3EutCuo8ykAZ2mMBp/Cte8Ga43dPta35kCo6mOQMnJMhgARzHFZKnQQ1j49pj8Swq/FS7cDSZy9stwCPumrX4T6k2nJ3eRm2mSsowKj+X/mq5S2yUm7hbdFpF36r4W0+qm29r4fDBlVVYsDzxLAcZwd5qk6/wjct3byWm+I1tg1qSqR8VWYAb5HK/+Kvei663w1Z1kn7y4WPkePn7fSufh3XJqPj3FYTcuHaBhwlsC0rZ9SpI/wDlVzUKtlB5+2BfMLt8GDX/AAtrdzbrDzuM4tHM5zOaK3a7o9VuMREmPIhx2zOaKtvUXgvt/wCiN4mBdCvKcGpzW9PQruEcfKqDY1BUyDU2vUyycmu1KbUrpkRp1IBTUUa7aq7JrhTUVZHAoooqQBS0hpaAH3ROkXNVqLVi0Je6wVfQerH/AGgST7Cvp/wn4XtaDTrZtASINx/vXHPLn+w7DFZf+wTw/uuX9Ww+wPg2iR95vNcI+S7R/wBxrZrdjJJJyfXEREf3+tdSK5PwFN3BI7T+I9uarPW9dG8WgPiN9pj92FOM43lCfLHzzE2EySFUFVjnv7gdwfemt9bagBVkEEQuViRJiYOc+pzzSWr3ThZO3zw/yX0bRZVOp6e/etoocosqrBCQWgERuichs/8AwNUnrDBbi22XbEi2AG/6fqpyIBBxjv6iNQAZ5YKFWT5mMhfmsA7jxHoagfEWlshDPm+GASzDlmPlEdgASdsfeB7TWAt0bSlleH8GpCSvZGL9aI37gQ0k7j2Ld/yNQ16zt/XFW/X9Je4CQMHzZ9CeROdpJInvH4V7q+j2mB2Mfhj+1b2nqxaUbi1em8sjrbc/Tvxnn9etXDqfTRqND+82ohWAvL95LkQ490JAcem4+hqnKQCO47j+tWPo/WyqsjAMCotXF4+Jbk7CY/8ActmCrckEjNT1EZO0o8r9vH5+LlNF8xfiV6SRPcUiIWBA7CaktZodv1JI9CMjHyK5HvXDp+qNo7hhpT5wDP8AirVK6vEi4WlZjCafdK6Yb7FA6IdrFd5gMRnaD2JH0xTJ+THEmipyTaxgrjZPI5bSvbYgj7Jz3H4inK3fw96aDWsMSa9WfNNQab5LoyS7pI2dRwMGnNm8d8d/nUdp/wAa76b7dUSisjcJ3semyxprqNPzTq2MTXTZNG6zOOG4mvC+qC6SJ838QT/KARk+2eK461javBQJ3Mo3GeNoBAz6DHzpPDGq+Gb0Rg+mRIGR9Qfxp5rlY31LcIz4A9FO0mOJxSlrVZepVLupEv0HxPpxbu2XRbfx3th7nDKoYdj93AO2e5qw9Q6asMqPp1VvhslxSSGiQQuYUwZIMkT6RWU9Rtnd8gD+vwrno+ptpdSpcb1R0Z7e4gEwJGODDETV0qCnHHJVvszYeo+I9tg2rDtcRZDlTJ298kknmCeY7Dt06F4gsgByFtlYVWBI9gpJkQQOI7VULWgt70ey7oWhk88bs5BPcGac3tLZ1Fz+O3wDJHkZbrhvsncB2kEnuKVhmS5/wSlwawniIQPL2HcUlZgPA/UhhL1tl+63xVG5exg8SM0U92lX4heyMdr0rxSUU6RBmrzRRQAUUUUAEV6QSRRRQB9Nfsq6V8DpemEQzobrfO6dw/8A121arjwYjkEz2xH+aKKkirljM6vd6cDsWwRkSMScgH2NReg6Swus+3lywYx5VjaqifNujvgAEjMYKKQjHt5dXgMSfZrBL6258O2xUZjyjgT/AIrN+o5uDuZaMYJaQ5UEZEYz6++Cisr+pzfapeCQ9oV0tkT1PpTG2zlCtm2qIACqs5H3EyTEEZEwDFUXrVuGkgBYBIBBIDR75IBz8qKKloZNtF1busrjoQY9DT7Q3wLyNGF2z81HI+oH50UVuSysmZHDHVvVb1ZGySSU5hWJnHrMkfhUS5zH/miiowVpNE5O8UxRaJnv+if7GuRooqxPJW1ZCCnOmvAK4Kg7gADmVggyP8UUV1q5GLsxxo9IznytBBEcflNdEDW7nnEHP1PH40UUu3ee30GF0xTQ7FvyLHpSs8CiiqVkfasrnTw45N9wO4U/2j86nuqKDqBkbpYETnEAEx70UVXUX6v0E2+n6jLpuhF/W27bHBZA3AEKNzfkDUTrLiXr1x1Wfi3LhBPIBYtJA5JHFFFMRVo3F3yTPTuogaZRbm46AhVYkFZMxAHmHA/CvWj1wd2S7aFp4mfsjPMngmc+9FFUuK3uP1JN4RJ20wPtcDhmj6UUUUWfmB//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sp>
        <p:nvSpPr>
          <p:cNvPr id="7178" name="AutoShape 16" descr="data:image/jpeg;base64,/9j/4AAQSkZJRgABAQAAAQABAAD/2wCEAAkGBhQSERQUEhQUFRUVFRUXFRQWGBYVFRgXGBoYGBcYGBgXGyYeGBkkGhcWHy8gIycpLSwsFR4xNTAqNSYrLCkBCQoKDgwOGg8PGi0kHyQsLC4sLCwsNCwsLCwsLCksLCwsLCwpLCwsLCwsLCwsLCkpLCwsLCwsKSwsLCwsLCopKf/AABEIALgBEgMBIgACEQEDEQH/xAAcAAABBQEBAQAAAAAAAAAAAAAAAQQFBgcDAgj/xAA+EAACAQMDAgQDBQcDAwQDAAABAhEAAyEEEjEFQQYiUWETcYEyQpGh8AcUI1KxwdEVYuEzgvEkQ3KSFqLS/8QAGgEAAgMBAQAAAAAAAAAAAAAAAAQCAwUBBv/EADERAAIBAwMBBwMDBAMAAAAAAAABAgMRIQQSMSITMkFRYXHwgZHBI7HhBaHR8RUk4v/aAAwDAQACEQMRAD8AyRBXomK50UHD2tykLV5NJXLHRxaeu1xxFNFakZq5tA6G9HFOdP1Rl70wortkBYNPqpyc1K9MvAScVT7NwipbTayKpnAnE0HpF5WP0mKs1nQLAJAnmsw0HUyDuByKt3S/G6MgW75GHfMH69jUaLjF9QTXkS2tYKCD+FVHqKBLkoAJ5A4n+1OOueJUPDSZwKidJfN15M1Cu92TtPDJazcJHenuj6QXOA0gbgR51ImDugeWO49+IzXrQ2XUhlJUjg4mDzirHoNCDNwheQ02xsYH1A4BnlTtkdyRWbJ2eBpZGPT+hlFK3LltFlS4bbuABGQCd3tiPwqT6h1bR2LbHeu5IWAWBJMABgwwccET973qs6vxC1641sNKorhSZG8HzOoP20iQBbYCQBJPljPOr9R3Edg0E9mjMZM5yT8zXadJ1HZkpOyub30Tqt28q3F2m3nCMNvAwOS0Y4qSvdaCRubniGBMfJlk1inQeqfCASzftlHUMVucDPdQ0q4IBlSMj0xTbr/XWuO5N1yX277Ssfh+Xg7ufz7+ldhTnGW2Mmckoyy0jZNR45sqJztgSwIAU+jT/YUum/aRoiYOotg4+0SBntuiK+fHuu0+bauZyWn5k8mm7a0JxJI+8Zn6RxTtOFRPvlM1C3B9XaLqFq8u61cRx6qwb+lQPjDpN+5bP7vfS20z5gAfbbcUjae3mn6V889O8WXrbSjKrEAC4Vkp6EFciPrVw0f7YdWgC6hVuWyR51PnjmJJ2k94IBIA+dMT3SVmv7lEUou6ZPv4n6l064V1NtriP9h3AYAxzuttEEkyDnuJIzL6Hp2o1ht6gXbJYQu+21xGIBnbdUjaxGeNvOZrKetftA1V9oF0i3x8Pi0wP81tiVAiARxiec168LdQ11q7Nh3XcZKhpRh8sgr7jFUyp3XU8FqlnCyfR3TbbKgFz7XcyINd9Ro1cQygjuCAQfmCKieg9Qu3rS/FQTEMCQQT3M4n5R/mpUsyjAkfiR9Kupyg4LyKJRe71K14h8C6a+oFxGJHDqR8RRBgTEuvaGBj2rOfEX7NUtC4+lvKwVBK3mVShJHO8qAGHlDGRmDGDWua7U2nhbhKHBBBKt8x7fj71SPEnS7u43NNqPLG74e4qd0faBzDGOxHuCMUrKcIvpePf8fx9S+Kk1nkxfVaZrdxlu2lR4IKNvTJBh1IYDHaDtPuKa9Q0Ny0+26u1iqsBKnysJUypIyKsvWgbm0vahiSqqy/DZ5IJNsoPhq0mD6n51XNZpAjEZUyw2Nt3qQdpDgHytIPIzzTdOV0VSTGlFFFWkAiiloroCUlKaSg6FFFFABRRQaACig0tAHpBTpKarXYPUGSQ9t3Sop7YBfiahxeyBVs6BaULJPNVVFZXOpjH/Rrkztn5VP9E0UHOPX6VK6Rxun9H51y1d5Q4jvzj+wpCpUk8F8EmWPSabAOMkiQYj59xPrXjxVqP3fSMVJ3MDOPMDtOBu4Exn2pek3SACD/AHEfL0qE8dLauoFNzYyAllCl2MxtUtOOBkyaUjJSmkxhQfgUo9cum2d11m3pshvMwUdtxzA80Dt2qL1Nzew5MA8/P+v+aXUOqDaCGx2/z270un04a3x5mbHbiZ/P+la6Sjkpy+k4vqzu7j1icUW768+dm9YH95p3o+hPc8xBPn2KMyz+g7n+gq29O/Zw5816B6Ksfomqqupo0l1Mtp6epPJSXRmPJH5mvLdL/XNaUvhVEfaEAG3vG45g+b1/yK9XujLEBF/DmMYNJ/8AJRT6R1f09WyzMn6aRx/TvQA6oV7f2BmPQrPYg59MzetT0pdw8vGTHt/zUfe6fExjnt+UUxDWqRRU0SXBSjAOQfcAx+Bpxo+pvb+ycTlTJU/ScH3EH3rv1Lp5U4kj0jio5TBrQTU0Zs4OErM0DwH1q/du7LWptWHUE21uopV/VA2dpI/2njGa1TTeJXtsbVy6hurEpc2qTMEBWVipEE5IU4EgV81HBqZTxTfYKt26zquF3HcV+pkkY4JMdu9UVKL5g7fPnJ2M1xJG49W8QpqC1pZF1DlMoxxJ2gzDgZxOAee8X0nX3lJ2XVugghrbgfE9fMJKFoOGUww4FZ7rOqsVsX1UJ8Papu25UkDzISvAZWmGHyq8+HeuoB/FYpILpdRZXcxG/wAu0rmZkQRviGAxnzg09z5f7jK4siD8QnfbcPas2rfm8qu4lx22qftejBVxOCARVMv2NyvcZm+IuzcHdG+IrEAMJEEqRDKTOVPZo2bxV+7Pa3fwrqsuHA2sC0Q3lDYMchCAe3NZf1fpqKCYdgd4ZN9ofZEg+VRtcYMx5ogicUzRnnayicfEpt23Bj9f1NeKe63TKpJtN8S3MBiuxhImGSTB9wSpjBPFMq0ULiUUGlrpwKDSihqDolJS0lABRRRQAUoWaQ1J9J0oPmP0rjAZfuzRMYrnuq2cL2+WKrfUkAuGO8H6964ncBtNTHTesbRtPbvUNQK61cC5p4mAGDmuvTdWb7wInsNyBj6hdxG5pggd8jmKpAapTpCb2jzE+gAII+v/ADStSirNl1OeTVumXQltmZoZAxNvuQo/GfmMT61BeItLOltMJ33WJb+UmC0+ogL/AEFTnh9dJatfEv3nclWQjYSAxxtFw/aMYk81VdZc2WwpuRG6XySFyFCD+Y4k/SsiEbTujQ5VmVP90ECVYE9zjHoBXe6mxlA9j8h8vqa7trVBhViYG9jvc/jhfpVk8F+DLetLNcuMgAlQpQswkgkggwPL6d60p1di3S4KowXgHgfqSi9aa7G1FdRIkBmJO75niflWprtuLKMCPYzVe0HgiywK2iV2Dysckn7271n8optoWu6S+LZIIMYB3YP9D7Vg15RrPdFWNWMbqyeUT2q0fB9J/OmWotDj/mpnUkkR8qjL42+aQM8nH5ms2WHgvpSuskTqtCIxGO+CffFQ+p0kZOPbvUh1Lr1tZHxFJzxn8Yx+NQd7xBbPJMdiR/itChTq24Cbj4sjOp6KQf61TtZa2saut3WrcGCDH5fMVB9V6cGyvI5rd01RxxIytVS3K8SBGf7f4rxXrbGDgikJrSMgeafqDrbdAfK8BlPBgyCJ7zOfc1ZfD/VZtBHcwjICCeEndKkEHHmxIwxqnqe1Wbw5r0t3ALjlbRdS52C4B815xjKmfY8FevBOOEXUpZLxZ6TqLW60w+Jau+a1dkKrT2kyrkgg7Hh/tRNV7r+hZfK29WG2bdw7xPYZ+yvmGCfL9K1Pwv1G3aC2hdtXbDhfhETgfyebsMeVvsyB8pnqHS9Jq7ZDqjjIVlIDAjsGGR2EcUlRg73T91w7/P7k6kvQ+ZQty2TcVfLJUkrvt5nymcHH/HrTfV31YyiC3jKhmYT6jdJHykitC8Yfs+Ni6f3drd4wCbGbeqAjDKCZcZztJGBKms/1ele2Sly2yMDHmVlcexmJ49PWtKMrizVhrFFetp9D+FJUzgTSE0UhroBRRRQAUUUGgANSXTdYFUqfWQajTS1wCevdQAHM/KoS/d3Ek1zmihKwCUoooroABVm6RpytlnUAsI2tB3KTPDA+knIPtFVpTWg+B9JcdLjIUCbWBLSG3lcLbjlsn2gzS2plthdltJXkix3OnO2jUKPIGBC/ZAE8g92ifn7TVW8SdPJZtohRCiYyBEEeud34VZ9b1E/u4a59lYSMhYWNqiOx+0YyZHbFUjxB113AI8vI9DBAMQMKPYetZVHdOp0cfk0WtkXuITXrtgjggEesCR9Mg1f+j+Lf3bpY2WmZn8pKiEXAQSw+9ifrVA1d0G1b9QNjfMGQfrz+NWzVdaX/AEjTIhjbuV1GPMrHPzO5ac1Ed0YJq/UV0X1v2udNN421F4qpVv5S0kYPcxgf3q/dB6ai2wY3OcliM/8AFZP0rqzCNt1A3dWELB7bif7VqHgnxJvuLauiGPlkEETng9/aszW6d3SgkkP06v6d73+ehI9SvsFJXn0/x+FZ74iuuxJuuYEwJxye1aB4kvhNy+pMVlviIltx7D6GltBB78l85pU72OOl6yiN/Dts5HqNwHyHA+fNSa+Lt523LYHzEf1FVbpllLl6ym64Q7kXEQQVEwCrSdzESeBHGamPF3hb9zukWr/xE8pG8bWIZQZEYYdpHpW3U09JytLkzoaufgh5ddHyAAfYQfypoV7fqK49KtFhmakjpMTVDtTdrjie9JlU6tp4O76Go0mrH1XTyhEe9Vw1qUZbomNqqeyfudFXI9Cealuh6y3aab1sXVdSNm5k+0Y3Bl4gjg4PtFRVpuR+sUbCcDNSkt2GURdsov8A1DrGn04KadhdDEMikmLUmGDQZZts53HIUZFSvReoXvgqpkiXYHAIB2jB54744rMrNsh1BnBGBE5ImJ7+1bD0rTp8BSttgQFJO1VB+6WH3QfMsgZkE4xWXqYKlFJZY3TlueT14ie/fQEXgjpBW27AFhICtbjBfIEHDFs7O+V+ILF1XIuuXYGCG3hhzwH4AO5ccEERWo39EIY3VCh1YBviKhJIgbPMc4JEKTVQ6npcXF1CBxPlvLdI2EqFVmS2Sqhj325Iyc1bpqrbyyipEoxj+akqV+C3aI7ecf5pad7RFViHpK9V5q4iLSUUtACTRRRQAGig0CgAopTSCgAoUTgUUlADu5024jlLlu4jL9pWRgy/NTBHI/GtQ6X0SLdpFckLaW4WLbMbo2hSJkHJnvxVZ8NeLdSwWzdVNXaQEpavgEggf+3dILLAzkkYiOKvvXOpae5p7d1EZHCsNgJIJIk7WAG5ZE7gAJ4rK18pWSTHNMslUfqhypDsAt1VXH2zCqRI5gjJ9DVU1SrbaD539JmDUtrNSV24VGJ+yATmCGJJMluD+NcdHodiNcaGcuVSZI2gCSD7kj3EGuU0qeRqS32SIZdPuDCBiC3MzOSABwBXboHR21O9FYjYpcDkEiJx6wfrTXqt3+KwU449O2RjEVef2VCLOrKrvclEUAxAIySewnaPoYpmvUlToua9BamozqqPueP2dNtuvceLg+F8G3bRBLAMIZgBAPuxJM+1Xbw/0DbqzddQDlwoBhOwEhomCeBHNWXwl4fXT6cLtWWB3ECCzNJYj+UZ49BUjfsBCAMwMz61m1oTqfrcJ/t4DdOrGmnSivqUvxi4LY7EGs+6zYdlIXImT7H2+tXnxG/nDdszURc0oZCVPHI7if7Vn6er2fV6mp2V4KIx0XR7eotI+1kcKA2w7cjBPGOBgGuWr8KWjtA37hysGD6HdMmferN0ILsI4dWMe4OQY7+lO9WmDgd/nQ9XUjN2bDsFxYqaaH4SgQtcdR/j2qR1bCfx/U1G6g1fCTllk+zSIrWW8VU9TpyCcYmrZqW5+VHT9ChtXXfhVZvcxHA+hrUpVeyjdmbqKKrOxTvSnentKxhmCzPmIJE8iYzz/Wmzcfr2pUMfWtF5RirBKdN6DfuS6W3ZF+06I1xVmcsbYMDk/Sto8J39JcsKmrAS6qDzPuXdbg+YXHUHbAbvHoaybpOovG+DpUPxiFACAAkgZPlKmQcz6iTWi+Guq6uwvxGR9z4NkpuZ3aTKENG0kZMMVBlpwTnamSut9vYYhHlIsek8N2rq+V2uIrHY6hwQI5VlSHwSO47Uy6/4LT92bZNxlDA29nxGIOZR3HxLbccEqP5e4ml6ndtWt3wnZ2Je4yKXycEBR5lAAI4jHc1UfEHivLDUC1dJEJah7dwGcGVwTuxzPOPRWm010c/Pn5OyWclL/wBKT01Q9hprZA+RLSfmaKbXetaQsSdMmSeb2pB+sXIop3bP1+fUXuU6kpaStErCiiigAooooADQKDRQAE0UUUAFdNPYLGFEmCYHMAST9ACfpXOu+h1T23D22ZGXhlJUjsYIzxI+tcfGARM+GtMb1+3az8PduuHGUXPmI5HAjjIq+dW6nbuPbYMPM1wKR920jbQSc5JBPyNRngnw2xtm4yxvKuJIB+HMxPK7tsz6EetctTY2avBO1LfKQQGYzE4AETPzNYlecalbD7vz97GnRg4w9zn1eyplRO3YXBOZMgEycmd35VAa3VMlvYTjJBA7sBPfHAzT/rFwtcZlcNiGcEbBBBABPIEfiaq2qbcxgzP6FN6enu5I1Z7FZHG4pBIPM5+dad+xfXhBqFI4uadz67SXtkj5FlNZtrLgZ2I7nn1jE1Pfs865+6662xMJc/hP8njaT8nCn6UzXi50n58/bIpSajU9D6bsXFicfPj5VX+peJLVu6LbHN0XAs8Sp4n+bmPlUjob3lGc/wB/1NHUulWrgXfbRipkFlDCTyc+9Z9SrKrT6cDcIwpz6zKPFfiNbdzyoXhQCoIE5JLZ7xA+lc9N1EXQh2Mm4ZDcgHmf61bh4bsG9efcQRwoiJ5PaY9veofU6ZFYkGZ4xFYvaQUUlHPnf8HoIy3PDx5W/Iz0kh44InOfyinWr1jcE/5pQqkTOf7U3ugEc1C+55LEyNv3CT3pveNObtrmPx+dNbq/jxT0LEZEPqe/vXPTa/G1Ja4SqIojLMTAzXXqAhDVZ+GS0AnP2jkgDuTHYCT8prWowU1kxdRWlSfSD3JE/wDGTntXDdmvJNdtHZDuqyAWIAJwJPEnsPen7WRkuTky2dJ8JXNVpfjaXa7oTvthytxRz9gjaSOQQ2R2nFSvhnrmqFyzYuF2AD5ZmLIqg/ZkyBKjA9OBVftWb/T7p3fEs3F523NrwR5SQpkrnB4MnmrR4c6mNbdV2YnVWt3llVa/aMEm27cXbbAtBMENjiKz6/VBvlDFPDLV1TUQERra3H1Cb7dxN1l3K7d9u6uFaQ0g4kqQRME0DxPea038PZbdwXYq162/dfMGIQ8EiOS3OK0IdLGqunaGT4IhxLea5cKliqqSV227ZBCxDXMcVXvGnRrix8QPfBLKtp3Y3hwRt3FTcYqYBtzPcEilqDSabCoZtN05+IM5/wCqn/8AVFMbi5MggycentnP40VrWQqc6SiirTgUUUUAFFFFAAaKDRQAV6VJ+fpx+FeaKAFqc8LdFt39QLV9mtgqSHCgqpAnzTyu2eO8VCB6uf7O3Fo3LzAEbGtgPPw4aGacRJ2fLBM4qivJxptonTV5F22m3pfOSS7EkQRIAlAR/IEAx6ACqxrtICCF3M0b3kQufNIYHMLiKl+qa26VT94AQszB/K42IW59NuYkcgycCox7pG4WWCPvIlgLm0KWhygBIXdiQDG6SCOMKhCUW34t/T57GrOS2q3BTGUOW3vuIGAPKo+p+lMbvYDH1kn6/wBqf6oP8djd/hm5JfyhRByTtUREwRHPbmadavQhQVtk8k7sYSAQCAPKZzW2pqNhHbuTIS3ZkH2IH515Nqnlg7rq5glwScAD09pkU6uaZWa/zhfIZHZlnd6kifrVjnZkFTujb/APX/3nR23k7wNlzufiJAb8RDf91N/Hvjo6RUW2AXcE57AYmPXP5Vnn7J/Eosak2bh/hX4AzhbgB2n6/Z/CtG8S+FrWoAdk3MCckspAjjGImvP1v+vX2y7rzjy/2aemcalpPn14v6mbN4s1GrBAuqnrLBS30AknFNX+OAWTUKdqlzuJWYIELIO5pPGMKatF3Q6KxEW1UjJE7s/9ueIzNQev1KXGIRQq8AAZ9Jz3q+nUg30Qx7Gm6M9t51Le2Pz+BhpPE92djLuPG4ZHzn0q0dPu7hnk9jEcetQ+h6YOQPx57VM2gQo9JxH69qp1DpvEFYhTU13nc6aleO+cfr8aYXjXbUXiM1F6rXwM1ClBsslNJZGPVmkBRySB+PNV7qNj4d0SDkA4Ofx7elTmib4jlzwvHue5/CoPrOo33mPpge1bOnTUtvpkxNW1KO71wMjSCigU8ZhNDxPceyLN4LeVABae4JuWh/Kj87P9pkekVY/CvTp2XFCGCwgxtDDKlicAZOcfMcijJbP6mPy4q6+CuprY3LesNdR84gspWIZQ6kE5OMTOKS1Meh7ORmlLOTUfC3UV06qt1HOoby3QCH+HKm4X8mIb1Ez5RVe/aX48V7QtC0wJksLqsrr90H7UMjhogiCDkcVOdI+ALZ1lr4r7iSFQfFdR91P4Z+IBjgzB7Cs4/aB119VcJ27TaUq3KMFLbfMlwA7iSJ244PvS2mba2O1vL56+Z2ra9yoDWN/M/wD9qKaGkrT2LyFTzSUUVMAooooAKKKKAA0UGigAooooA9W4JEmBnMT8sflWs/s16dpbmmfYWdn8r2vKz2zOCQwAa0fKdwHl796yOulm6V4JHrB7VTWpKpHaSjLa7ms/6npFRrYCrDbXuIrXArAFiokkvgGdoCksRkU11Wq0D2yURmuqq7XW3etXMADysrkif9wAqE8A9UtJd+HeT4ouqZ2qSUK+YkN9qYX7tWXxHroZRp9LatKdga4UUMFeTOwLvIweZBxWLOn2dXbm/N72NKEt8eChdWs+ZQwuBQpChiWaOwk4H0rw11vhk+Y4AYk5EDEjuPernrel2X3PbDXX3qCIG0L5l+wkRnZHyNV5rw+BtcEREOv2tx3bl4ymRj7u403Tr70lbg46VrsrquAQZA2xEc/+a575Mdu/v+v71IaXpqu0ep+yx2sR22nIB9j3x3FHV+gHTuA3mV032mHBBnbu9DggryDTqqQ3bfEWlCVr+AzW3sYAjM5II45ER3zM/KtY8AePheX931RAuKPJcJgOo9Z++PzrKFtk25AOCJ+R7/j+s1ys6gqwI5H9qqr6eOoi0+fPyJU6nZteR9PaXw5pm87IjH1IBX8KZdW0tlfs27Q5zsUf0FZX4b/as9m0Ld0M6rABnzKOw/3RxXnqn7Ty8hFJB9eax6ukqyiqcadrePmPUpwUt8qn0LP1W8gwAJjtggVX9Z1QKMnGe9Vi/wCKHf8AR/tTT45c5JJq6j/T3BdZfU1kX3CW1PW5+yJ/pUbdLPkmn2j6ZIkmu+o0gUfqKbUoQdolLhOavIb6FYQx3/4qu67/AKje5n8asWmMoarmsMuaZod5imq7kUcaVef8UhFe7fI+cdv700xBE50Fwbu21bZmKmFLICcZiQAT3jvEVNa26Rdd9MUtkW4+EUthc/dZG4fBO8Dn05qsvdCllCghXFy2SeADkTEkHjtxIqa8O+GRqUa+123aRLhD7yGckgFVRYmSNw3GBjEkUnUik974+/z7DEW7bVyOtD11B8Vbp/60b0QbQHAJ5bzI++OxWc7uZg+ruN274ly4GBP8UHcDECHLHeBjIjjgYqW6l0JrmoH7uFuKUg7JdpVQbj7QJgExuGJMVX2UDaGLEdwILCDnn73ODXaW3lfYjO/DGlFdGRJMFo7Sqgx7jcYP1opi5TYa0UppDVhwKKKKACiiigANFBooAKKKKAEpVopzpbQkZPfC+Zj9DETXG7ASHh3qS6e4XIYtthI4kkblYcwV3KY4nvWiarUfG0iag3iVFsfEFpdp3GVVGhvKQYEEYA95qsL4MFsq5uWYeDbt3LvwncEAmAqnaQSVzIkVZOndMtk7fjMlwgDYzoAWH2SGUbcjswBB/LE1c6c2px5+fPRmlp1KKs+CsP1PUW9p3MF2ggQNsTCmIyCDx2n1o6hYuahmZnIIUMvxGjcnDAMfvA9u4NeesaM20cOrrdW6vxA0ztgkQCSRkCc58vpXDS9dH7t8J4BRt1q6BP2hD2n9AYDDEAqR8rVG63wSv8+exNzV9siL1VhQJVtxH2owFye55+YAqwam/cfR6a5cVSqvcQAjLxDtuMZmee0GozSXEVrhZZc/YAE2x64gk+0cUrdac2bac7TccgxB3jZ9IE//AGq6alJqy4fj7MhGyu7jBdaEuMdgCNzbluD2BOTH+KY61QGMcTIPt2rtrGWPKPLgGcncBkyOFJ4+Qmm5kjAJUYk+/bFNwXiKSbfSzwPT2/5rtZMn51wbmvdlqsawVxeSQt2yp3AY9QMf8VJWmVgMCfbBpvox5Zk4+6eafLbUiRH05mkZyNWnCyuhzpXI/WK561iQflS6S/6zXLX3hkfLv86XSe/gvk+kaWWhSfaoK1aLtCgszHAGTJx/UgVN6gxa+lMeiI3xCyGHtgOp9CD74p6m7KUjNr5cYjTWWNjbZkjBxGe4/GuanOfXNWn/APEr+tUX9OqsWdkuW1bKXBEc/wA4O4CfWq6NLBYNIYTz7GDP5/hVkKikrXz4i0ou+B7f0Ba4m1gQTCk+WQDIkduasy9Me3cDOu24GKupG5e4BZSIbBJDRMEETNRHRibpSyQCVBCHCwCZJJ7kQBB4E1s/Tbtr4XxHtoLgJzdAXyRCZOJIgwfUVnamtKDURqKVtyMi1Fq9YuNMu0LG34i3EzIG0EFcmMetMup6UXnuXLcI0F2suxnHa3cIHxDGdp82D9qtSu+IdE73bVxHAbyM9k7LqufUIAZkepE4M1XNb4Rt2vJd1pa3cf8A9PbZPiFskgsSZt+aVJHBbirKdVpXkrP58/JTNX4MyKH/AHfr6UV01FiHYbGXzHyxMZ4knMetFaF/UosNqKcJomPFe/8AT2rt0cGlFdX05FcjUgCkpaKAA0UGloASiipDovQL+rui1p7bXHOYHAHqxOFHuaAGdse0mD9PetK8PdAsCxavFFut95y9y2yOxlICkgD7Q3GMzVg8NfsNS2A+sul2jNqz5FE4INwjcfQ7QPrV8/0Ozat7AltEjYq7VziIkyTknkmkdZGpKHQW0ZxjLOTH+t34f4hTJ2qCRMcjZ5sSYmKrGr1O7zB33DvxJ3GJJYg4A+VbFr/Cn/p7uxmVN1wlPKbRCgmYYE7t24cjI4rNbvRCl1kvqSfK2cNA+QggjcOMYpDT1FFdS/lGhJb+D31LxV+8W2FxVYrbUZAmQTw4MlfUGRzVdLqDuVYD+Vl3eYCZI2n3Ag/KuWrO1v4eAC2CMjOKZjVESIxj6FeCD+uafpUYxXTwL1Kmckj0mwxvIlttjB5RnMQR7/dkdozFOeueGbumYm4ohiCNp3AK3BnmBkcRioywAxG44Zhkcg9gQeIJqU1mvuC2qMZKuwDcwWXieQuDjgEUT3qas/f/AGdjtcckZoLYZ2V2iUMCOWBHlPpic0yN5l3IrHbuOOxgwDTi5Egtg54j3GR9KYusGmYrNxebsBPrSsINeTzXrb5Z9DFWFRKdNuboUntUn8Mdjn0x9DFQGjYTmphL+BOPT8qTqxzg0qE7xyLfPpXkDcaQiu2mt5qF7Is5Zx6kYQLUX0+8UuqRySAJ4k8VJdQaXMelRF5Ofar6S6bMUr966L/0jWXbQd0cAv5X2nDbfszGAykSCO9Qi6m1evXzqFdrlwqLBWECwCokDG0Y4/lpz0m2Wso0mCGj2Y8sfrXPWaP4vpuSJPBE8T7GaUi7Sab/AIOtXs0SWt8MppfgH4y3EutCuo8ykAZ2mMBp/Cte8Ga43dPta35kCo6mOQMnJMhgARzHFZKnQQ1j49pj8Swq/FS7cDSZy9stwCPumrX4T6k2nJ3eRm2mSsowKj+X/mq5S2yUm7hbdFpF36r4W0+qm29r4fDBlVVYsDzxLAcZwd5qk6/wjct3byWm+I1tg1qSqR8VWYAb5HK/+Kvei663w1Z1kn7y4WPkePn7fSufh3XJqPj3FYTcuHaBhwlsC0rZ9SpI/wDlVzUKtlB5+2BfMLt8GDX/AAtrdzbrDzuM4tHM5zOaK3a7o9VuMREmPIhx2zOaKtvUXgvt/wCiN4mBdCvKcGpzW9PQruEcfKqDY1BUyDU2vUyycmu1KbUrpkRp1IBTUUa7aq7JrhTUVZHAoooqQBS0hpaAH3ROkXNVqLVi0Je6wVfQerH/AGgST7Cvp/wn4XtaDTrZtASINx/vXHPLn+w7DFZf+wTw/uuX9Ww+wPg2iR95vNcI+S7R/wBxrZrdjJJJyfXEREf3+tdSK5PwFN3BI7T+I9uarPW9dG8WgPiN9pj92FOM43lCfLHzzE2EySFUFVjnv7gdwfemt9bagBVkEEQuViRJiYOc+pzzSWr3ThZO3zw/yX0bRZVOp6e/etoocosqrBCQWgERuichs/8AwNUnrDBbi22XbEi2AG/6fqpyIBBxjv6iNQAZ5YKFWT5mMhfmsA7jxHoagfEWlshDPm+GASzDlmPlEdgASdsfeB7TWAt0bSlleH8GpCSvZGL9aI37gQ0k7j2Ld/yNQ16zt/XFW/X9Je4CQMHzZ9CeROdpJInvH4V7q+j2mB2Mfhj+1b2nqxaUbi1em8sjrbc/Tvxnn9etXDqfTRqND+82ohWAvL95LkQ490JAcem4+hqnKQCO47j+tWPo/WyqsjAMCotXF4+Jbk7CY/8ActmCrckEjNT1EZO0o8r9vH5+LlNF8xfiV6SRPcUiIWBA7CaktZodv1JI9CMjHyK5HvXDp+qNo7hhpT5wDP8AirVK6vEi4WlZjCafdK6Yb7FA6IdrFd5gMRnaD2JH0xTJ+THEmipyTaxgrjZPI5bSvbYgj7Jz3H4inK3fw96aDWsMSa9WfNNQab5LoyS7pI2dRwMGnNm8d8d/nUdp/wAa76b7dUSisjcJ3semyxprqNPzTq2MTXTZNG6zOOG4mvC+qC6SJ838QT/KARk+2eK461javBQJ3Mo3GeNoBAz6DHzpPDGq+Gb0Rg+mRIGR9Qfxp5rlY31LcIz4A9FO0mOJxSlrVZepVLupEv0HxPpxbu2XRbfx3th7nDKoYdj93AO2e5qw9Q6asMqPp1VvhslxSSGiQQuYUwZIMkT6RWU9Rtnd8gD+vwrno+ptpdSpcb1R0Z7e4gEwJGODDETV0qCnHHJVvszYeo+I9tg2rDtcRZDlTJ298kknmCeY7Dt06F4gsgByFtlYVWBI9gpJkQQOI7VULWgt70ey7oWhk88bs5BPcGac3tLZ1Fz+O3wDJHkZbrhvsncB2kEnuKVhmS5/wSlwawniIQPL2HcUlZgPA/UhhL1tl+63xVG5exg8SM0U92lX4heyMdr0rxSUU6RBmrzRRQAUUUUAEV6QSRRRQB9Nfsq6V8DpemEQzobrfO6dw/8A121arjwYjkEz2xH+aKKkirljM6vd6cDsWwRkSMScgH2NReg6Swus+3lywYx5VjaqifNujvgAEjMYKKQjHt5dXgMSfZrBL6258O2xUZjyjgT/AIrN+o5uDuZaMYJaQ5UEZEYz6++Cisr+pzfapeCQ9oV0tkT1PpTG2zlCtm2qIACqs5H3EyTEEZEwDFUXrVuGkgBYBIBBIDR75IBz8qKKloZNtF1busrjoQY9DT7Q3wLyNGF2z81HI+oH50UVuSysmZHDHVvVb1ZGySSU5hWJnHrMkfhUS5zH/miiowVpNE5O8UxRaJnv+if7GuRooqxPJW1ZCCnOmvAK4Kg7gADmVggyP8UUV1q5GLsxxo9IznytBBEcflNdEDW7nnEHP1PH40UUu3ee30GF0xTQ7FvyLHpSs8CiiqVkfasrnTw45N9wO4U/2j86nuqKDqBkbpYETnEAEx70UVXUX6v0E2+n6jLpuhF/W27bHBZA3AEKNzfkDUTrLiXr1x1Wfi3LhBPIBYtJA5JHFFFMRVo3F3yTPTuogaZRbm46AhVYkFZMxAHmHA/CvWj1wd2S7aFp4mfsjPMngmc+9FFUuK3uP1JN4RJ20wPtcDhmj6UUUUWfmB//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pic>
        <p:nvPicPr>
          <p:cNvPr id="7179" name="Picture 18" descr="http://t2.gstatic.com/images?q=tbn:ANd9GcT35yo-OA9lXPOYaH8KYerBoXlWMUGPW5Tah_TqCOw3DM1z93QVCIOCSxIP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25" y="260350"/>
            <a:ext cx="208121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131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pic>
        <p:nvPicPr>
          <p:cNvPr id="8194" name="Picture 5" descr="dream_oberon_6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00" y="4221163"/>
            <a:ext cx="127952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5"/>
          <p:cNvSpPr txBox="1">
            <a:spLocks noChangeArrowheads="1"/>
          </p:cNvSpPr>
          <p:nvPr/>
        </p:nvSpPr>
        <p:spPr bwMode="auto">
          <a:xfrm>
            <a:off x="684213" y="620713"/>
            <a:ext cx="41036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u="sng">
                <a:solidFill>
                  <a:schemeClr val="bg1"/>
                </a:solidFill>
                <a:latin typeface="Segoe Print" pitchFamily="2" charset="0"/>
              </a:rPr>
              <a:t>Oberon</a:t>
            </a:r>
          </a:p>
          <a:p>
            <a:pPr algn="ctr" eaLnBrk="1" hangingPunct="1"/>
            <a:endParaRPr lang="en-GB" sz="2400">
              <a:solidFill>
                <a:schemeClr val="bg1"/>
              </a:solidFill>
              <a:latin typeface="Segoe Print" pitchFamily="2" charset="0"/>
            </a:endParaRPr>
          </a:p>
          <a:p>
            <a:pPr algn="ctr" eaLnBrk="1" hangingPunct="1"/>
            <a:r>
              <a:rPr lang="en-GB" sz="2400">
                <a:solidFill>
                  <a:schemeClr val="bg1"/>
                </a:solidFill>
                <a:latin typeface="Segoe Print" pitchFamily="2" charset="0"/>
              </a:rPr>
              <a:t>He is the King of the Fairies – married to Titania. He is a powerful fairy, who is used to being obeyed. </a:t>
            </a:r>
          </a:p>
        </p:txBody>
      </p:sp>
      <p:sp>
        <p:nvSpPr>
          <p:cNvPr id="8196" name="AutoShape 6" descr="data:image/jpeg;base64,/9j/4AAQSkZJRgABAQAAAQABAAD/2wCEAAkGBhQSERQUExQWFBUWGRgYFxgXFhodGBcYGBcYFxoXHBwYHCYfFxwkGhoXHy8gIycpLCwsFR4xNTAqNSYrLCkBCQoKDgwOGg8PGikcHCQpKSkpKSwpKSwsKSkpLCwsLCkpKSwsKSkpKSksLCwpKSksKSksKSwsLCksLCkpLCwsKf/AABEIAMQBAQMBIgACEQEDEQH/xAAbAAACAgMBAAAAAAAAAAAAAAAEBQMGAAECB//EAEEQAAEDAgQDBgQEAwYFBQAAAAEAAhEDIQQSMUEFUWEGEyJxgZEyobHwFFLB0SNC4QczYnKS8RVTgrLSFiRDk6L/xAAaAQADAQEBAQAAAAAAAAAAAAAAAgMBBAUG/8QAJREAAgICAgIDAAIDAAAAAAAAAAECEQMhEjFBUQQTIjJhUnGh/9oADAMBAAIRAxEAPwDyutRhRhEVngochKB2aUi2q5LFptijaJDtYWUAC1SNC7xTOSyjTlagO6bFPltYp52QwDO8e+qGFjGkQ+CMzvhgGxi/lKv9bsgMQA9zaGURlBs4wJMxEt0EE8+SOW6LQwOauzyGealw7ocE17R8HFCplax1PWWudMEcjAMEEG8+aTRdVTtWQnFxfFjPvW7C64AiyFovOn2FNUFp5IomFud4YNpt6LihSE30QTMQbTdGCoY5LWrM6B+KOFo0/f6IXvjEKTF1CbbLbKfhKn5KLoGdT8IPNd08OT5c1O6mQBzld4kmEG2KMWLKRmnKy5xS1Tq6eyQ0NwdKSmGMqZaYjdZg8NDb7oLH1szk6F7YGSmmAp2lA0MPJTZjcsTp92QDOKtWxM/fJK6zi4oqsS7TRS4bA5oCAWha5nsg6brpri2wSAlNazkkhicM9lFVYpqAJHyUjagiDdKADSC77pbwtQBx5IkPkieaAB+58linyj7CxAGiF1TbcLohdUm3CqBziaEaKEPhMcYzwpeaaUDvNmgIzD0QNTrpKCaYupaNY2nrfcBZdANP+KOpNhh8LnAuaRY2I19dFfMD/aJSZSaYFmgEQZBESQBruvPKVYOADrjeOST4isO8cBOWTE6+yxScXaOnDneNV2XXjHEnYirNQQW+EDlufPb2SbG4cB11PQxr3sFQxYtZYzowG9vsz0Q2LxXQ9SQrRlrZyZLc2zijTJ02RjKBLZMwhsLWbMTE87I7EECBzTrZKToDdhL+xUlV4aI6fNdveQ09fdBOKDeyEBGPpFomZsFDToyUXxBwazWZ0SsaznJmaCNtULXuSb+q1g8YIyukTodhzRFW8AQRP3ol7N6FtWjmsuKlIMb1sfmnLsDlAJINx6JdxUapGjbCqmPlsC6hp4UuuocLeEzcMtvXz6pkD0dU6MAeHksxDl3h+JHQhT16DHNzTlPT9lootNQjRTsbUiByQdZrhsbc0Xw17gATvzWAwCtM3QtbDzonVfDS6ecqB9It0i3PQ80rRqkJmTELQoFaZiYcbD9rounxBuXS6QcWuEFT95Mc5UVZ8m/yWUNQgAnwra13I/OFiACntupcIzxXWiuqbJ0V2hbCsW2WpeKf0RT6/h080M2pf1SsERVTDRzQ5ddT8Rdf2Q2eVNjHbMQVDioLyQDB5890TToyJUbydDt+v2EoDbgedzKljka0OdDt2ggOIOuvmBouXv5mV32YxZp128nWI2WcdwjqOIfTDbat6sdcft5tK2Eh5Q0mgV+Em83ULqtUXzk+qkbXcP5FE+sdmlOTNs4m4WcJROG4hTvmkQLWm61hMMXuGawPuisRwdgENGZx0H1JWc2jOKAmcVg+FpMqcONUblxgAkfTyWU2tY4GIg6QJkH901w8FjXOOVoBkbzpcgeXUz1TO2GkJWggH2RHDsgMg+nP3WsbibQAbzrEAWk62n6W3KGZzEzI0G2l+SW6Nasd4moAAddkp4g2Q4gWXbq4iNb68o+SnxMGi77+ym8CVQBQbAb5Jp3jSG5joIHNLa4yhvUArikCd0XQzVkleoQVJh60HX5rrDkPBnUaef0WV6FuUa6+6x7AZ0KjX5W28RgDfTVT1cPlMEW2S3hGJLHaCPmnmIb3rBBuPuEJUJJ+Bc8eSHe/Tz5LKjiLHmp8E0OLg7cWTPoVFa4rSDXyBrdCApr2hw2RzdwZSloupFl0bgdVogjojcPwwuaXgjWIRfDuFy9uczB0GiAboVfh3flK2r73HT5LSBeaKzVF1LhgL/VD5jcojD6ffsuoGQVjJKgaLwpsTM+a6w1PdTZvgFx26GywiMUb+aiqi3kpMYloYiNpCjqvvpC26g5oY4xDwS084cWn1lp+S5lYAVh35XNdyIKs/bJ4q0qNVnxMtP8Ahdf5O/7iqlg3ZpCf4CatN9L+aPD5gzCmtSOqO4NCihjSCM9xzhF43EtMQEE/cEaGPX91w3M4w0TKvZyNIK/HxEC/3yTihS7umajvjIgDpyCW0cIKfidEiE4dw58sdiJpZpyZ/CHDQhpfA1sd7hbXlmJc9LoU0cETldOu3Q3/AHPqpG1TNzMXDfkDyGmuw5pzi6YzCAYE3gSTb4RIhsSLTNjqhKGCaXOcQfFcDKYDWWknQmef5gImya0bKLQI+n3lMy4ANILiYgAEgj/FqLXmOiWV6uYBrCWsDrN1MkC9tXGB9AnmKeD4SBlBkRu6Lmf5tCBslzGgkmOmmgibHpdK0CZE7BNF84IJtF5E6mND0KKxjQaIbuSBPQlBuxRbmZcRsRuF1i64hu0kWHQTKwxkLxJtt+i1hnazyRGErABxsTb0lcBs5jpfTmsZpw14abHXZH0GhwlxudJ5DVK6xM+ab9n4L7kiPY80dmPSODg3MElpEyborA4ssPSysGJw4eOiUO4Tfw6Kl6OblZ1xBgdlcN9UAKcvtsjqzC1sTrshcI7xt9lngE9intAJDbQZP6JNEK09rHgU4NnFw281VINuqidMeh5gKBa0X1vH30R+BHjHnutYPDzSzDkN/uFLgm/xG+apFaJSlssMH/D9+i0pu7PX3W1pKzzKli3DdH4TFNOqUvYQtsdCxSaOtob1yu6RIadEHTrEha/EJ7MokpsDneLNp4Q1uaTy1HylMKPAg9pirTiJa/O0N1jK5rsr2n/pI9CChuGYGo5wfScw1GHM2nc1HFkO8LSIfpMTJg2R3FeCO78ik0vY/I5vd+MNL2hxpyCbtcXNvfw3UWUSG/AOG9++hQoVqNR9NtQVWPbU7mozvTU1LL/Fd3hIhsaSpu0P9l4otzfiQ0OBLGOpvc+AJIlokxu7L1smn9nXDRgW1q9dsVC0gSbMYD83OcPQNHMqy9kHOxFOpjKhD6leWtDrBtFpgUwBoCQZ5xKy9nRDHy7PKcb2Vfh6Lara2HrNMT3NVri0HmPOyDo1Cx4cLEL2On2SaRWdVw9GSJbldcc/4jmDu5tovM+1PCDQrEtZkpuMNIcXNmLgON+sG6Sf9FFicFYHx3Dh721RZrxePzDX3EH3RGAwwDdBp9+aXUxNp8kXSlpggg/vofJdGBpnB8qL7XQfw3D1X4ukKJio052jdzgQALgi13GbQE+4ni3NxTO9c6tRphwpl4yUSSIexrGMLTNx4pMAcggOHvptw9Vzqho1XHKyoHAEAAOIkuaMpMTcE2Vs7O8fbTwLian4ggkucWRJdB5kO85MqOZ/tnb8XGvrXs894qz8O/vWM/gO/kcP7s2uOm9rdAu6uI7x7Qx4dTeAB4QHNcbFpOgHhmdIEyIlM+2/HXVmNlkNN5GuhbBHLxKj0qzg3ITLfiaJjY6H3EdVkJaFzxUZaHeOYRHeQBOjXA+HlmB0I5dddk1SpmjaLxoBfQX0iNb2uSm9Lhzw1peIGsEySdvT6pdisKWk8l0OLq2cakrpAzjqfojaLM72A3a1sn1Qvd2RnC6WZzjEiQPkl8mt0iB2FAMNkCUyw3DnRIg8v6oupwUz7JrQaG6wE7SRH7PRXq3BHE5t91HSaWHlCs4ILYGpKhr4BpNwsWhHkO8JjmvEaHa/uh8bjclhMrHYQNsD5JbigZE6ygn5JsJVLzv7ruvhTTcDPX+iJ4Zhw0Xifoo8dixMC+39Vifgy96Eva9rs1N8EtInpM3SrFVmvII0DYiNDyVgxILqNTMRABgH9FW+HtBeAfh1PWLqR2Qei3dkqWakQ7bb5hbrUu7rDYSjsK9rWlxcLgafSyD4hjA+IBlVgjklK5DbOPuVpJPxjuZWJ+JhXnNBU7eBReo8MuPDEuAiZdcBnkTJ5LZrGhmLC3OLd5MkOtLafIibv22I3WvrOIAJMCd+ep8zzUW7PQqgmpSYLMe4/wCdoAnpBPz5oU/7rDUI1uOq2BF4JG/++yACm45rWxTp5XQRnL3ZrjxbhoESBaYJuSZUWFr1aT5a40naSJBE8+kbbqMZSJAP9PZMGYxhY0VmOdFmua8Nfl3BzNcHwZidJN4WAWnFcSficNkZUaWO1lwBaJDXlxJ1t65hYaCy9luM9yDRqGAy9Mj4XM0sec6gwei8y4TxY4esKlAh2QktD2ggjXxN2NhpoRbQFXjsrRq8UDnvilRZIaymIbnJBdA1PVxkmQou10ehhlF/7LfjP7RaNJsfH0F1T+0fbYYyjVpmg1ggOa6fFLTI+Uj1QPaPso/Dy5rszBsfiH7qt8QxGVrWjUw4+WwWJybofJJRVkLXJthK4qN7t0T/ACO3BP8ALP5T9bpPmsuqdS6aLcXZz2pKn0Wzs3i6Tc4r1DTEiIiZvI8QMbdVNxztXTLO6oy5o3MgH1KWtxHfUXMA/iGGgzq6ZEdZN5t8yq8zFhzZ381uX9PkNin9ceA3xPFi6mCWi2trAflA369FBg6n4io2o6nTYynpTY2GybkmZnQH26yvq40luRtwR7TZRcK4l3OZrtNTzlPgSUv0c3yZykqiXTHtBAcdOigr4NhZm0lQ4HFGqwFrXQRI8JvtEgQYKkdVkeV16DprR5dSi9oRuwrSTqAD6o7gFQMo2F3Fx05m3yQHEqr2t0IBHzTns81vdsAE2v566Fc1JMtJvgGfi2sbNS020KE4nj2EDI4PO+Xbz5InG8XpNIbmE8wJydSdkh7O0y52IuHCdRuZNx0SuVsxQqNsbcNYXOHkmtYWnlzWuD4eGkkXn5LvHPvAQ3sixFVrkvlSMoZiD6rjFNBNotquq1cCnAiYv+6xsOwbE4yXRtzBUREx080DWde5ufmmeFblABO2vX11WNlXHijfFa0YUjpF+qrPB2TUHkfonHaOr4IAImEo4QfGfIpS0P4jyiSZATF2FyMJMZj8kPwp9yCPuV1jcUHGArI5Zd0Q5jzWLU9VioFFcqNIJBEESCIuCLQeSwxsiOOgl4edXiTH5tzb090vpgkgCSTYAfRc1noNDFvC3uYXhjiwCSYNhMZjGgm0qKkdirJiuIOw3DshqNfUxJLXRUJNNlMgAQNAPE2DaT0tUaeLc0gjUaaLDWqD8PhSRYSJMGLD1Nh/Qrmoymw+J2eIkMsOozHfyBXGI4u97sz4MmS3KA2wAHhbA0AHpurX2M4WcW7vKwDqVIjKC0QXawDE5RqRpcISbNjG3SK5R7OYms7NSoFjXaXgR5vN17R/Zv2aqYTChtRzS4ucSGmQJ2nc8/ND8Q4q3IWRaP8AYofhPHXNykGAddxsOen9UuT8PZ34sKW12Ou1WBzscY0BtGq8S7QMNOs1rgR4G2PmV75T4m5wBsQduXRK+0/ZfD45kupMFVo8L4jS+V0RmadwedkJLtBlg5Ro8Oa8ECDPqus8X8o8/uEZjuBmlWyZcwmwB1vGUHWdp8lJR4Q19SmAS+mczrWcQ1pOUjZwIg+RWS7ORRaQ0wcigAWxObxA6aAmxEuzlkAzrsqjjqRY/YzDrf4rxfebeiu+MxM0WtLWQ1zRLjBDTntM2J1POAdYXdbgtF1VrKozMLXOaZcJLzLTY2kZGna6doHFsoFFrnPa1o8TiA0DWTAHzViwXZB7rVHZXk+Ma5W5oBBEh2YkAbK2cM4NRph+WmGul5Licz73ZrpDXsMCCcx9OsDTeKtQtGYAvb4h4cjKxdlB/KQCJ0nkigWOuw/htEPqUqNMllgPg+FjW5pEwN3kGAZA2lHce7NUBTcaJLXNBkOcXZ26m5mCPboheylZrsTiqjZAY1lPxAA5sz8xtzyj39FFx/igzEef0QpUy0salB2Uzjpim4bAW80Lh8WTRptZ8bpB5gC0ojj5/wDbg2EwlXAXePadBOl1WT2eVBfkZ40UqeGe1oM85uXdeazshXa2k8EXLvlCF7QsJe2mIgNzOi1zzQ/AfhdrJS6vRtPhsuFXiQayG6pbVxxOvugmAoimwDa/NO6OfiZmsdvqluIxsvg6frClxdYmf5f1Sp7fFzn5qTZfHD2FUCHEk+iLq4kbGTsl7yQI0ULXrCjhZNxSoSzzI+SG4dR1dyhax5sPdawwIjqgetDmTsum6+SFpvmPdFUxPr7qyOeSonyrFrJ0K2qaJlbqO8EG8HfcELWD4gaRzU7OIIzQCQCIMHY9VjKYfLZyxz5j+isWH/s9qVKAqtqsBIJDHSCRtcaT+q43JLs9KOOc/wCKsqRXTAno7HVA0OdVoNnY1CSOhysI9iURguzPdPd35aW5JaWkw4ktibAxlzX5ws5x9m/Rk9MR4Lhz6rg1gkktHlmcGifUhe04fBNw1BtJlg0R5ncnqTJ9VS+wOHNTExGVjXGsWgmJAysBB+LK5xInS6uvaGtkYU6dF8EFVlS43xrIbakwPeFJwvHgtEDcj11n75Ko8YxRc8Hr8vuE+4E0S1rtokczLR+/uo5XZfHP9NF54XjXAAC42B0jl+3qntHEAgEGx0hIcEeeh/T9f1CNdi2MGaRlBkwBr9P91OE+On0WmrKK+s2rmzXPjA6T4teiT4fieRzX5YdMVALSHtgvB2LhY9QDuVlGuaVdwcbtMfNBvxgfVkWgNnyEXHkb+Uq7dqzhlIsfFsDVIDXsI/vC05W+ItaXNktJEEjnuhOB4t1TEMLn2/DwwWkhjC20aOEOMWPuucLiWtbUbUeWAzABnzaQ4GRAg9BreCI6iQadRjs7WmMzAYZLpuLxmBuAOVrJrtWLJUy9EtIM5QxzajW656lRwy5gCYH92xonQv1SvDYjwl5BLXOfVdmNjNR0DQk5WtMjcCLFLcJ2ga1p8RzCYB+IlxkxbXMxpvoHu9FtbtAb+ENIIcIuBZ1vTNPQg9Ecka2W3sFUzUMQ+8GoPi1+EmCd7k+6R8bxeesWjRoKuvZzh/dcNotIgvBqO83mRP8A05VSu02DFMucLSD+iwo/4CHi2KL2NbNp8XSN0EwCnLpkAwOei5rVBe90FVdJgaT/ALp29nnRjSobYHAOrtqVHOI+ZMWRPDcFAa4HKBEmLa/so8FxDuqekyIA2k80RhqpbRAc9pIkgDUTz5oROVjPHUZbLAeWqUPxgm/TnoF2zHuIygiCLkpa6n4tYtbqtbFhD2S1cT4un0QtZw29FuoOqjot1BSl0iRlfRSsgzsgXAgqSlUiJ0WARY2pJ8gi8MwEgGdtUJiRmfzlE4MEm9rLUD6GD6ZBghMOHuAknl7qGnTzNkXI+i4zCdpVonNLehl+NHJaS/vXfmasT6JcCtUJmV6I95NIN2DQ3yELzqnUKvDsRSfQaWuMkeKbBpGwJ1/qvNzLo+h+DJK0R4enTdUpNs2mwy4ExmvP35qxcapNqN8EF0ENG2ot5fsqf/w+kQf47Wu6mysPZd1BjQKlQOeD4YqjKRsOYMypNHXGe6a/6PP7PeHZRWqEQZDBb8sk/MhQdtsZDSAdbKyYjFNoUJAyzcgbE/UrzTj2MNV77jwsc4A75Rmd6hsn0XVtRIyaWxDiqJzDpCYtxZBteOnmUC138NszN9tptqs/B1XNDmixkjxa/NRe+yCdbiN2cYrG4dGszzN/rdTU+Pd20h7i6xFjzhVt2GqBxDwQQY0P6+abYPsy7EHLTcSYv4QIixH0v1HokoR8spHJN9IUVeIGrWL9Jj5AD9F3gcHNRhJ8L3OaTyHw+e6tFH+zWq2HFzbEggnW0j9omd0T/wCiw2gwS1tYGYF5k7xrtpsqPJFKkRjgm3cil8UDswcdCB+0nlon/ZLgVZx71806XMjxO/yjl/iNlcOF9k6dIB9UNe+NLOa28xG563HTddYzGSSJj0/dPGV9FFg/VsFbw3CTAw7XSSS4ucSTPPZDcZ7AMqAnDENdaWOdYjeHX+seSKp04gnxEmAN/cJxS+BpGu40eI3be/68iiRZwj6GuLphtFvi+EBvsAPReW9r+IZ8wHMAelyrxWr5/wCbazgL9JE9Tbzhef8AazhzqZDyPDtAsSTqDyP1Swk7pks6qGirVX7KTBsA1ULr+K2un6rplYwug8wMpjxCdIPuuamIMXUVN5KwMlABWCbm8hqpsY4A25IPPBhaL5QLWzJXJMFdCx+iiqBYMdEyZ3UeWFrMsxFTZaB3gjLpTAUrSEtoWCYYWrFiZGqBZBeHxBFpieSIFAZQeXuhy6CR1+ypnOMWKsiEjqQsXP8Aw96xbZgn4rwOpQN/E3Zw09eS1ge8I7trXPJMwGEnl+yvUhwvcHUJLj+Hmm7PTJyyJbMETax5Lj5Wj6DJ8Pg+UHoXO4bVYJfQqgdQGj5ymnY/h5qYhjzTIY2XBxkguGgBmDBv6KbhmAYXTVJrHXLbIP8AMZh30V24KBUqNDYgA2GgEjksg7YLBSsN4tSBoPO7QXeYFz6qpYDC0aLGV6pHenMWzMw8ZcoAtoYk80+7UcR7qWQ9xcCMrBLjNrTYeZ9iqVxNtfus1Slijl0LwxzAD8RlrQRoFuZOWkCko6Yv7QYwVqjqgBGljc2tdS8OJc1tzvF+WyKwnZ3vqQIqhs7ZbmD+afLzlNafBO7psaPEeZESd7ekLnkqjSCEXysm4PRzlua4PTQanz0+ScOxopElvhtc2vaAfOI9ggcHQcweAZiNhOhuRAUFegQ7NXHhHwtJAz7gOvmIm0ASdLKCVujqSGvD21MZmIdlptMF7pDM3Jo1fHoOqMo4dlFxLXF5/NAAHPLc69UtdjqrodUJbA+FsAMHIAWsuaWIDjJuNgdflKsoRfQrbGOIxljqQb2v6pSx8mZP35KHHY2TclrRqb+19UJV4oxov9BCskkIOWxYmD0mfu6lbXabSJ5EfID9lWMTxwlsWM2sTPrJAUWFfEuks5DY8zvPs5Jy2a2iwV3FridPP9efmu6zW16Zpvgh0gz1i4J36oTCcZmzxI5/cj2PomeDfSJnTpOqoqa0K0eX8e4PUwdTunw5p8THRZzT56EaEbH3SxzN9ivbuJcGpYqkaNSC0/A8fEx0WcOvMTBFl5jxfsZiMKXNcBUaJMsvIABmDffqqRlZ5uXC4u10J8OQDBsDvFwtQA43lRkneQusqc5yTJKka0AdQt5IHsoCSgDpxkrmoFIXWQxd1WARkreGp5ndFojMYapGtj0WgEPYJC7w9QTEqI1v6LhlS6AGNYZDqmXDWyJJnkklWqXQjGYwAQPr7JkyUo2iy/jugWKqfjXfmKxPZL6mWPA1pF5jnF3dANgjnsY5p8rnl0VTwXFQ8BrraiJgc9k2GImwNtgJA+dyuOqPqMWZTR3Qw+V2ktJsC4hvmRv6r0Lg1EULkgucAbREcgRqFRDXGXS0ff31QfZvtP3AqMfJDD4WtE7mQPYLYUnYuaSjS8M9VqcLoVKnevjNFiTpEm06efRcVsKRJouzCJibETB1VPwfao1abnuGVrHNqNH82QG5MdCZHQp7Q7RAuaZ8IlpMyCHQQba3A910d9HK35FPEsBkcXsBbNy0CAD+YfqFJRxpDQLm8239vuE643xFmS0F5EgQXcuVwq1hMVlMOlrecRY8v28lzZcdbLY5Wh7RxbnWF4EX0aTpMakKDidOnM5WmoD8R+JvQToh63G2iWU7nY2gaX6nXbdLMZXMRNyubiWs44lxG4aJvrHLVCV8dFyR0Eb9bFL6mJmob2aNf90uxWLzT1PyVEiE8lBWK4mehvNgB82wUMK1oHnP+yGI9h9/fmtMZJ+/qqUczm2w2i4G5kmIOo+iOfVEANdrcggkC56Qfb1SwCP0hb7wkyTPUKTRSMqQ0pEj+hlY/iZBtfz1+qXd6Z199T6rl7sxk2TRdDOT8DzD8ecNZb6/tCf0+KDEUwxzoIMsdM5T7ifIlUDTQwpaFbKf2JVObBTvTLfjOy1R4kNbWEcxm1n4X9I5pTjOzzGyKlI0zMyCWH/S6WEesiR5GHCdoKjNHT56j5pxg+3Tx4TJGnROs3tCPDCXTEGO7NG3dVWwd3NI2n4hI/T6JRV7N4j8hcBuwz9L/JenUOIMcx9WpSphoF3FgH6SeWu6AHaHBOFqFOTsQDfXQ2F+SaM4y/onL4yXk83ocIqPdkYx7ncg0+5mwHUorifZp9GkKjnsmQCxsmJm+aMp0uAfdeqUuImo0kjw65WjUeQVaxFRlWQWZmC4Ds0CLTBJAgkaAecWT0hfoilvs8+pnL5qWjRfUdlY0vcdmiT8lcKD8C4uD6DBljRzgCRM/CRI81JiO0rWDLRYxjRs0AD5a+azXlk1h8tiKl2ZLIOIeKYn4AQXm3Sw+fkgOL4Pu3AtDgx4zMza9RItIP1CfN4q+oeZPLX5CfZJOM1BIbo5pdmF7EwRqeQHvul5b0PkhBR0AiotmqoZWF6Y5SfvHc1iHzFaQBy18FOeGcajwvuOf3qkpasCxqx4TcHaLm/EzeR08kDiKur2FriBfJcxa5jlr6JPw7GNaYeCW+/pG6tDOKA4dz6NOQHBpbAzCRZ2QOktm2aYkgKfBnoLMskf06EuCxPwkO3gtmAZ28iJHQrrAcbfTMMPhBIE6kSoMfwh0lzQ6TJLe7LYQjeFVdcjgnS9HFJyTo9D4PxZtVoa4xya0b8/v9UZjeGZQS4uJi19+syNOXPWy8/4fSqsdMimdiXgfObK2M487uyys5ro0e2o0G43mA76qvK1TL45i2hxgMJFj16fotYrixfMQB99UkHDfFPesGujgbepErZwbHfFWb8voJXL9RrzyZJVxoE7+v8AVB/igiX8Gpj/AOZv+ofSJUuHwFJkkVRPqYH+hPwSItyYAyuDv89Ua0PgQypzHgdfrMJi3jbaZ8FV08wDpvrCh/8AULZJzVD5W/ULOLHXFdyA4qW/hP6eE/siP+H4jfD1v/rd+2iLp9pWx8VWND1//a2ztOwXZnBF9h67+1ljixrh/kabwLFkj+A4eZaI87yFE3gWJJjujr0WP7Yv2LhvOZs/9lkLiu1lVxkvc627nW9iEKD80Dnj9sLd2bxQMGi9x5BpJt/lXD+B18oIoVZmPgdOn5dfWErqcdqkyXGeeZ3/AJKJ3FnkyYPnJ+pTcCbyRG+F4BiHmC3Jt4zB9jf5J7w3h+Ho/G/O8agNc6/IZRBH76qjDHuGkf6W/suXY553Py/RHAI5lHpFv7ScVq1iG025aQiGuIBJG5lxJ6CbfNJqVA6kC19eXlZK2Y54/nPudFx+Kd+Z3+oreKFeW3Y7rV6pGUGB1LtPayhwrXs/nIGvhz685gJO6qeZ91zn5lMkkI52NamEYD8duup6rptJn/MI/wBP7pNK2CijOQ5p1WNPx26RcfP2UNQ0CSZcSeZ662CWStFFA5DM1KF/Cf8AU79lG6vTkkNAHK5/VASsWi2Gd9T/AC/X91iCWICxjT4g6QIYJt/ds/8AFabxKoNHR5AD6BYsWBZIeMVv+Y4eVvouTxOqbmo8kG3iNpBlYsQzbZC/GPMy5xnmT+6gLzzWliDLMzklbKxYtAkyX3sVGTdaWLANlxnVdMqQD1t6arFiARzmWs1lixaYdGqYjosqGwWLFhpHmW1ixaYYdVwStrEAdBqzKsWIA1C3C2sQBpzVqLLFiANLY1WLEAaC0sWIA2VpYsQBixYsWgf/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7" name="AutoShape 8" descr="data:image/jpeg;base64,/9j/4AAQSkZJRgABAQAAAQABAAD/2wCEAAkGBhQSERQUExQWFBUWGRgYFxgXFhodGBcYGBcYFxoXHBwYHCYfFxwkGhoXHy8gIycpLCwsFR4xNTAqNSYrLCkBCQoKDgwOGg8PGikcHCQpKSkpKSwpKSwsKSkpLCwsLCkpKSwsKSkpKSksLCwpKSksKSksKSwsLCksLCkpLCwsKf/AABEIAMQBAQMBIgACEQEDEQH/xAAbAAACAgMBAAAAAAAAAAAAAAAEBQMGAAECB//EAEEQAAEDAgQDBgQEAwYFBQAAAAEAAhEDIQQSMUEFUWEGEyJxgZEyobHwFFLB0SNC4QczYnKS8RVTgrLSFiRDk6L/xAAaAQADAQEBAQAAAAAAAAAAAAAAAgMBBAUG/8QAJREAAgICAgIDAAIDAAAAAAAAAAECEQMhEjFBUQQTIjJhUnGh/9oADAMBAAIRAxEAPwDyutRhRhEVngochKB2aUi2q5LFptijaJDtYWUAC1SNC7xTOSyjTlagO6bFPltYp52QwDO8e+qGFjGkQ+CMzvhgGxi/lKv9bsgMQA9zaGURlBs4wJMxEt0EE8+SOW6LQwOauzyGealw7ocE17R8HFCplax1PWWudMEcjAMEEG8+aTRdVTtWQnFxfFjPvW7C64AiyFovOn2FNUFp5IomFud4YNpt6LihSE30QTMQbTdGCoY5LWrM6B+KOFo0/f6IXvjEKTF1CbbLbKfhKn5KLoGdT8IPNd08OT5c1O6mQBzld4kmEG2KMWLKRmnKy5xS1Tq6eyQ0NwdKSmGMqZaYjdZg8NDb7oLH1szk6F7YGSmmAp2lA0MPJTZjcsTp92QDOKtWxM/fJK6zi4oqsS7TRS4bA5oCAWha5nsg6brpri2wSAlNazkkhicM9lFVYpqAJHyUjagiDdKADSC77pbwtQBx5IkPkieaAB+58linyj7CxAGiF1TbcLohdUm3CqBziaEaKEPhMcYzwpeaaUDvNmgIzD0QNTrpKCaYupaNY2nrfcBZdANP+KOpNhh8LnAuaRY2I19dFfMD/aJSZSaYFmgEQZBESQBruvPKVYOADrjeOST4isO8cBOWTE6+yxScXaOnDneNV2XXjHEnYirNQQW+EDlufPb2SbG4cB11PQxr3sFQxYtZYzowG9vsz0Q2LxXQ9SQrRlrZyZLc2zijTJ02RjKBLZMwhsLWbMTE87I7EECBzTrZKToDdhL+xUlV4aI6fNdveQ09fdBOKDeyEBGPpFomZsFDToyUXxBwazWZ0SsaznJmaCNtULXuSb+q1g8YIyukTodhzRFW8AQRP3ol7N6FtWjmsuKlIMb1sfmnLsDlAJINx6JdxUapGjbCqmPlsC6hp4UuuocLeEzcMtvXz6pkD0dU6MAeHksxDl3h+JHQhT16DHNzTlPT9lootNQjRTsbUiByQdZrhsbc0Xw17gATvzWAwCtM3QtbDzonVfDS6ecqB9It0i3PQ80rRqkJmTELQoFaZiYcbD9rounxBuXS6QcWuEFT95Mc5UVZ8m/yWUNQgAnwra13I/OFiACntupcIzxXWiuqbJ0V2hbCsW2WpeKf0RT6/h080M2pf1SsERVTDRzQ5ddT8Rdf2Q2eVNjHbMQVDioLyQDB5890TToyJUbydDt+v2EoDbgedzKljka0OdDt2ggOIOuvmBouXv5mV32YxZp128nWI2WcdwjqOIfTDbat6sdcft5tK2Eh5Q0mgV+Em83ULqtUXzk+qkbXcP5FE+sdmlOTNs4m4WcJROG4hTvmkQLWm61hMMXuGawPuisRwdgENGZx0H1JWc2jOKAmcVg+FpMqcONUblxgAkfTyWU2tY4GIg6QJkH901w8FjXOOVoBkbzpcgeXUz1TO2GkJWggH2RHDsgMg+nP3WsbibQAbzrEAWk62n6W3KGZzEzI0G2l+SW6Nasd4moAAddkp4g2Q4gWXbq4iNb68o+SnxMGi77+ym8CVQBQbAb5Jp3jSG5joIHNLa4yhvUArikCd0XQzVkleoQVJh60HX5rrDkPBnUaef0WV6FuUa6+6x7AZ0KjX5W28RgDfTVT1cPlMEW2S3hGJLHaCPmnmIb3rBBuPuEJUJJ+Bc8eSHe/Tz5LKjiLHmp8E0OLg7cWTPoVFa4rSDXyBrdCApr2hw2RzdwZSloupFl0bgdVogjojcPwwuaXgjWIRfDuFy9uczB0GiAboVfh3flK2r73HT5LSBeaKzVF1LhgL/VD5jcojD6ffsuoGQVjJKgaLwpsTM+a6w1PdTZvgFx26GywiMUb+aiqi3kpMYloYiNpCjqvvpC26g5oY4xDwS084cWn1lp+S5lYAVh35XNdyIKs/bJ4q0qNVnxMtP8Ahdf5O/7iqlg3ZpCf4CatN9L+aPD5gzCmtSOqO4NCihjSCM9xzhF43EtMQEE/cEaGPX91w3M4w0TKvZyNIK/HxEC/3yTihS7umajvjIgDpyCW0cIKfidEiE4dw58sdiJpZpyZ/CHDQhpfA1sd7hbXlmJc9LoU0cETldOu3Q3/AHPqpG1TNzMXDfkDyGmuw5pzi6YzCAYE3gSTb4RIhsSLTNjqhKGCaXOcQfFcDKYDWWknQmef5gImya0bKLQI+n3lMy4ANILiYgAEgj/FqLXmOiWV6uYBrCWsDrN1MkC9tXGB9AnmKeD4SBlBkRu6Lmf5tCBslzGgkmOmmgibHpdK0CZE7BNF84IJtF5E6mND0KKxjQaIbuSBPQlBuxRbmZcRsRuF1i64hu0kWHQTKwxkLxJtt+i1hnazyRGErABxsTb0lcBs5jpfTmsZpw14abHXZH0GhwlxudJ5DVK6xM+ab9n4L7kiPY80dmPSODg3MElpEyborA4ssPSysGJw4eOiUO4Tfw6Kl6OblZ1xBgdlcN9UAKcvtsjqzC1sTrshcI7xt9lngE9intAJDbQZP6JNEK09rHgU4NnFw281VINuqidMeh5gKBa0X1vH30R+BHjHnutYPDzSzDkN/uFLgm/xG+apFaJSlssMH/D9+i0pu7PX3W1pKzzKli3DdH4TFNOqUvYQtsdCxSaOtob1yu6RIadEHTrEha/EJ7MokpsDneLNp4Q1uaTy1HylMKPAg9pirTiJa/O0N1jK5rsr2n/pI9CChuGYGo5wfScw1GHM2nc1HFkO8LSIfpMTJg2R3FeCO78ik0vY/I5vd+MNL2hxpyCbtcXNvfw3UWUSG/AOG9++hQoVqNR9NtQVWPbU7mozvTU1LL/Fd3hIhsaSpu0P9l4otzfiQ0OBLGOpvc+AJIlokxu7L1smn9nXDRgW1q9dsVC0gSbMYD83OcPQNHMqy9kHOxFOpjKhD6leWtDrBtFpgUwBoCQZ5xKy9nRDHy7PKcb2Vfh6Lara2HrNMT3NVri0HmPOyDo1Cx4cLEL2On2SaRWdVw9GSJbldcc/4jmDu5tovM+1PCDQrEtZkpuMNIcXNmLgON+sG6Sf9FFicFYHx3Dh721RZrxePzDX3EH3RGAwwDdBp9+aXUxNp8kXSlpggg/vofJdGBpnB8qL7XQfw3D1X4ukKJio052jdzgQALgi13GbQE+4ni3NxTO9c6tRphwpl4yUSSIexrGMLTNx4pMAcggOHvptw9Vzqho1XHKyoHAEAAOIkuaMpMTcE2Vs7O8fbTwLian4ggkucWRJdB5kO85MqOZ/tnb8XGvrXs894qz8O/vWM/gO/kcP7s2uOm9rdAu6uI7x7Qx4dTeAB4QHNcbFpOgHhmdIEyIlM+2/HXVmNlkNN5GuhbBHLxKj0qzg3ITLfiaJjY6H3EdVkJaFzxUZaHeOYRHeQBOjXA+HlmB0I5dddk1SpmjaLxoBfQX0iNb2uSm9Lhzw1peIGsEySdvT6pdisKWk8l0OLq2cakrpAzjqfojaLM72A3a1sn1Qvd2RnC6WZzjEiQPkl8mt0iB2FAMNkCUyw3DnRIg8v6oupwUz7JrQaG6wE7SRH7PRXq3BHE5t91HSaWHlCs4ILYGpKhr4BpNwsWhHkO8JjmvEaHa/uh8bjclhMrHYQNsD5JbigZE6ygn5JsJVLzv7ruvhTTcDPX+iJ4Zhw0Xifoo8dixMC+39Vifgy96Eva9rs1N8EtInpM3SrFVmvII0DYiNDyVgxILqNTMRABgH9FW+HtBeAfh1PWLqR2Qei3dkqWakQ7bb5hbrUu7rDYSjsK9rWlxcLgafSyD4hjA+IBlVgjklK5DbOPuVpJPxjuZWJ+JhXnNBU7eBReo8MuPDEuAiZdcBnkTJ5LZrGhmLC3OLd5MkOtLafIibv22I3WvrOIAJMCd+ep8zzUW7PQqgmpSYLMe4/wCdoAnpBPz5oU/7rDUI1uOq2BF4JG/++yACm45rWxTp5XQRnL3ZrjxbhoESBaYJuSZUWFr1aT5a40naSJBE8+kbbqMZSJAP9PZMGYxhY0VmOdFmua8Nfl3BzNcHwZidJN4WAWnFcSficNkZUaWO1lwBaJDXlxJ1t65hYaCy9luM9yDRqGAy9Mj4XM0sec6gwei8y4TxY4esKlAh2QktD2ggjXxN2NhpoRbQFXjsrRq8UDnvilRZIaymIbnJBdA1PVxkmQou10ehhlF/7LfjP7RaNJsfH0F1T+0fbYYyjVpmg1ggOa6fFLTI+Uj1QPaPso/Dy5rszBsfiH7qt8QxGVrWjUw4+WwWJybofJJRVkLXJthK4qN7t0T/ACO3BP8ALP5T9bpPmsuqdS6aLcXZz2pKn0Wzs3i6Tc4r1DTEiIiZvI8QMbdVNxztXTLO6oy5o3MgH1KWtxHfUXMA/iGGgzq6ZEdZN5t8yq8zFhzZ381uX9PkNin9ceA3xPFi6mCWi2trAflA369FBg6n4io2o6nTYynpTY2GybkmZnQH26yvq40luRtwR7TZRcK4l3OZrtNTzlPgSUv0c3yZykqiXTHtBAcdOigr4NhZm0lQ4HFGqwFrXQRI8JvtEgQYKkdVkeV16DprR5dSi9oRuwrSTqAD6o7gFQMo2F3Fx05m3yQHEqr2t0IBHzTns81vdsAE2v566Fc1JMtJvgGfi2sbNS020KE4nj2EDI4PO+Xbz5InG8XpNIbmE8wJydSdkh7O0y52IuHCdRuZNx0SuVsxQqNsbcNYXOHkmtYWnlzWuD4eGkkXn5LvHPvAQ3sixFVrkvlSMoZiD6rjFNBNotquq1cCnAiYv+6xsOwbE4yXRtzBUREx080DWde5ufmmeFblABO2vX11WNlXHijfFa0YUjpF+qrPB2TUHkfonHaOr4IAImEo4QfGfIpS0P4jyiSZATF2FyMJMZj8kPwp9yCPuV1jcUHGArI5Zd0Q5jzWLU9VioFFcqNIJBEESCIuCLQeSwxsiOOgl4edXiTH5tzb090vpgkgCSTYAfRc1noNDFvC3uYXhjiwCSYNhMZjGgm0qKkdirJiuIOw3DshqNfUxJLXRUJNNlMgAQNAPE2DaT0tUaeLc0gjUaaLDWqD8PhSRYSJMGLD1Nh/Qrmoymw+J2eIkMsOozHfyBXGI4u97sz4MmS3KA2wAHhbA0AHpurX2M4WcW7vKwDqVIjKC0QXawDE5RqRpcISbNjG3SK5R7OYms7NSoFjXaXgR5vN17R/Zv2aqYTChtRzS4ucSGmQJ2nc8/ND8Q4q3IWRaP8AYofhPHXNykGAddxsOen9UuT8PZ34sKW12Ou1WBzscY0BtGq8S7QMNOs1rgR4G2PmV75T4m5wBsQduXRK+0/ZfD45kupMFVo8L4jS+V0RmadwedkJLtBlg5Ro8Oa8ECDPqus8X8o8/uEZjuBmlWyZcwmwB1vGUHWdp8lJR4Q19SmAS+mczrWcQ1pOUjZwIg+RWS7ORRaQ0wcigAWxObxA6aAmxEuzlkAzrsqjjqRY/YzDrf4rxfebeiu+MxM0WtLWQ1zRLjBDTntM2J1POAdYXdbgtF1VrKozMLXOaZcJLzLTY2kZGna6doHFsoFFrnPa1o8TiA0DWTAHzViwXZB7rVHZXk+Ma5W5oBBEh2YkAbK2cM4NRph+WmGul5Licz73ZrpDXsMCCcx9OsDTeKtQtGYAvb4h4cjKxdlB/KQCJ0nkigWOuw/htEPqUqNMllgPg+FjW5pEwN3kGAZA2lHce7NUBTcaJLXNBkOcXZ26m5mCPboheylZrsTiqjZAY1lPxAA5sz8xtzyj39FFx/igzEef0QpUy0salB2Uzjpim4bAW80Lh8WTRptZ8bpB5gC0ojj5/wDbg2EwlXAXePadBOl1WT2eVBfkZ40UqeGe1oM85uXdeazshXa2k8EXLvlCF7QsJe2mIgNzOi1zzQ/AfhdrJS6vRtPhsuFXiQayG6pbVxxOvugmAoimwDa/NO6OfiZmsdvqluIxsvg6frClxdYmf5f1Sp7fFzn5qTZfHD2FUCHEk+iLq4kbGTsl7yQI0ULXrCjhZNxSoSzzI+SG4dR1dyhax5sPdawwIjqgetDmTsum6+SFpvmPdFUxPr7qyOeSonyrFrJ0K2qaJlbqO8EG8HfcELWD4gaRzU7OIIzQCQCIMHY9VjKYfLZyxz5j+isWH/s9qVKAqtqsBIJDHSCRtcaT+q43JLs9KOOc/wCKsqRXTAno7HVA0OdVoNnY1CSOhysI9iURguzPdPd35aW5JaWkw4ktibAxlzX5ws5x9m/Rk9MR4Lhz6rg1gkktHlmcGifUhe04fBNw1BtJlg0R5ncnqTJ9VS+wOHNTExGVjXGsWgmJAysBB+LK5xInS6uvaGtkYU6dF8EFVlS43xrIbakwPeFJwvHgtEDcj11n75Ko8YxRc8Hr8vuE+4E0S1rtokczLR+/uo5XZfHP9NF54XjXAAC42B0jl+3qntHEAgEGx0hIcEeeh/T9f1CNdi2MGaRlBkwBr9P91OE+On0WmrKK+s2rmzXPjA6T4teiT4fieRzX5YdMVALSHtgvB2LhY9QDuVlGuaVdwcbtMfNBvxgfVkWgNnyEXHkb+Uq7dqzhlIsfFsDVIDXsI/vC05W+ItaXNktJEEjnuhOB4t1TEMLn2/DwwWkhjC20aOEOMWPuucLiWtbUbUeWAzABnzaQ4GRAg9BreCI6iQadRjs7WmMzAYZLpuLxmBuAOVrJrtWLJUy9EtIM5QxzajW656lRwy5gCYH92xonQv1SvDYjwl5BLXOfVdmNjNR0DQk5WtMjcCLFLcJ2ga1p8RzCYB+IlxkxbXMxpvoHu9FtbtAb+ENIIcIuBZ1vTNPQg9Ecka2W3sFUzUMQ+8GoPi1+EmCd7k+6R8bxeesWjRoKuvZzh/dcNotIgvBqO83mRP8A05VSu02DFMucLSD+iwo/4CHi2KL2NbNp8XSN0EwCnLpkAwOei5rVBe90FVdJgaT/ALp29nnRjSobYHAOrtqVHOI+ZMWRPDcFAa4HKBEmLa/so8FxDuqekyIA2k80RhqpbRAc9pIkgDUTz5oROVjPHUZbLAeWqUPxgm/TnoF2zHuIygiCLkpa6n4tYtbqtbFhD2S1cT4un0QtZw29FuoOqjot1BSl0iRlfRSsgzsgXAgqSlUiJ0WARY2pJ8gi8MwEgGdtUJiRmfzlE4MEm9rLUD6GD6ZBghMOHuAknl7qGnTzNkXI+i4zCdpVonNLehl+NHJaS/vXfmasT6JcCtUJmV6I95NIN2DQ3yELzqnUKvDsRSfQaWuMkeKbBpGwJ1/qvNzLo+h+DJK0R4enTdUpNs2mwy4ExmvP35qxcapNqN8EF0ENG2ot5fsqf/w+kQf47Wu6mysPZd1BjQKlQOeD4YqjKRsOYMypNHXGe6a/6PP7PeHZRWqEQZDBb8sk/MhQdtsZDSAdbKyYjFNoUJAyzcgbE/UrzTj2MNV77jwsc4A75Rmd6hsn0XVtRIyaWxDiqJzDpCYtxZBteOnmUC138NszN9tptqs/B1XNDmixkjxa/NRe+yCdbiN2cYrG4dGszzN/rdTU+Pd20h7i6xFjzhVt2GqBxDwQQY0P6+abYPsy7EHLTcSYv4QIixH0v1HokoR8spHJN9IUVeIGrWL9Jj5AD9F3gcHNRhJ8L3OaTyHw+e6tFH+zWq2HFzbEggnW0j9omd0T/wCiw2gwS1tYGYF5k7xrtpsqPJFKkRjgm3cil8UDswcdCB+0nlon/ZLgVZx71806XMjxO/yjl/iNlcOF9k6dIB9UNe+NLOa28xG563HTddYzGSSJj0/dPGV9FFg/VsFbw3CTAw7XSSS4ucSTPPZDcZ7AMqAnDENdaWOdYjeHX+seSKp04gnxEmAN/cJxS+BpGu40eI3be/68iiRZwj6GuLphtFvi+EBvsAPReW9r+IZ8wHMAelyrxWr5/wCbazgL9JE9Tbzhef8AazhzqZDyPDtAsSTqDyP1Swk7pks6qGirVX7KTBsA1ULr+K2un6rplYwug8wMpjxCdIPuuamIMXUVN5KwMlABWCbm8hqpsY4A25IPPBhaL5QLWzJXJMFdCx+iiqBYMdEyZ3UeWFrMsxFTZaB3gjLpTAUrSEtoWCYYWrFiZGqBZBeHxBFpieSIFAZQeXuhy6CR1+ypnOMWKsiEjqQsXP8Aw96xbZgn4rwOpQN/E3Zw09eS1ge8I7trXPJMwGEnl+yvUhwvcHUJLj+Hmm7PTJyyJbMETax5Lj5Wj6DJ8Pg+UHoXO4bVYJfQqgdQGj5ymnY/h5qYhjzTIY2XBxkguGgBmDBv6KbhmAYXTVJrHXLbIP8AMZh30V24KBUqNDYgA2GgEjksg7YLBSsN4tSBoPO7QXeYFz6qpYDC0aLGV6pHenMWzMw8ZcoAtoYk80+7UcR7qWQ9xcCMrBLjNrTYeZ9iqVxNtfus1Slijl0LwxzAD8RlrQRoFuZOWkCko6Yv7QYwVqjqgBGljc2tdS8OJc1tzvF+WyKwnZ3vqQIqhs7ZbmD+afLzlNafBO7psaPEeZESd7ekLnkqjSCEXysm4PRzlua4PTQanz0+ScOxopElvhtc2vaAfOI9ggcHQcweAZiNhOhuRAUFegQ7NXHhHwtJAz7gOvmIm0ASdLKCVujqSGvD21MZmIdlptMF7pDM3Jo1fHoOqMo4dlFxLXF5/NAAHPLc69UtdjqrodUJbA+FsAMHIAWsuaWIDjJuNgdflKsoRfQrbGOIxljqQb2v6pSx8mZP35KHHY2TclrRqb+19UJV4oxov9BCskkIOWxYmD0mfu6lbXabSJ5EfID9lWMTxwlsWM2sTPrJAUWFfEuks5DY8zvPs5Jy2a2iwV3FridPP9efmu6zW16Zpvgh0gz1i4J36oTCcZmzxI5/cj2PomeDfSJnTpOqoqa0K0eX8e4PUwdTunw5p8THRZzT56EaEbH3SxzN9ivbuJcGpYqkaNSC0/A8fEx0WcOvMTBFl5jxfsZiMKXNcBUaJMsvIABmDffqqRlZ5uXC4u10J8OQDBsDvFwtQA43lRkneQusqc5yTJKka0AdQt5IHsoCSgDpxkrmoFIXWQxd1WARkreGp5ndFojMYapGtj0WgEPYJC7w9QTEqI1v6LhlS6AGNYZDqmXDWyJJnkklWqXQjGYwAQPr7JkyUo2iy/jugWKqfjXfmKxPZL6mWPA1pF5jnF3dANgjnsY5p8rnl0VTwXFQ8BrraiJgc9k2GImwNtgJA+dyuOqPqMWZTR3Qw+V2ktJsC4hvmRv6r0Lg1EULkgucAbREcgRqFRDXGXS0ff31QfZvtP3AqMfJDD4WtE7mQPYLYUnYuaSjS8M9VqcLoVKnevjNFiTpEm06efRcVsKRJouzCJibETB1VPwfao1abnuGVrHNqNH82QG5MdCZHQp7Q7RAuaZ8IlpMyCHQQba3A910d9HK35FPEsBkcXsBbNy0CAD+YfqFJRxpDQLm8239vuE643xFmS0F5EgQXcuVwq1hMVlMOlrecRY8v28lzZcdbLY5Wh7RxbnWF4EX0aTpMakKDidOnM5WmoD8R+JvQToh63G2iWU7nY2gaX6nXbdLMZXMRNyubiWs44lxG4aJvrHLVCV8dFyR0Eb9bFL6mJmob2aNf90uxWLzT1PyVEiE8lBWK4mehvNgB82wUMK1oHnP+yGI9h9/fmtMZJ+/qqUczm2w2i4G5kmIOo+iOfVEANdrcggkC56Qfb1SwCP0hb7wkyTPUKTRSMqQ0pEj+hlY/iZBtfz1+qXd6Z199T6rl7sxk2TRdDOT8DzD8ecNZb6/tCf0+KDEUwxzoIMsdM5T7ifIlUDTQwpaFbKf2JVObBTvTLfjOy1R4kNbWEcxm1n4X9I5pTjOzzGyKlI0zMyCWH/S6WEesiR5GHCdoKjNHT56j5pxg+3Tx4TJGnROs3tCPDCXTEGO7NG3dVWwd3NI2n4hI/T6JRV7N4j8hcBuwz9L/JenUOIMcx9WpSphoF3FgH6SeWu6AHaHBOFqFOTsQDfXQ2F+SaM4y/onL4yXk83ocIqPdkYx7ncg0+5mwHUorifZp9GkKjnsmQCxsmJm+aMp0uAfdeqUuImo0kjw65WjUeQVaxFRlWQWZmC4Ds0CLTBJAgkaAecWT0hfoilvs8+pnL5qWjRfUdlY0vcdmiT8lcKD8C4uD6DBljRzgCRM/CRI81JiO0rWDLRYxjRs0AD5a+azXlk1h8tiKl2ZLIOIeKYn4AQXm3Sw+fkgOL4Pu3AtDgx4zMza9RItIP1CfN4q+oeZPLX5CfZJOM1BIbo5pdmF7EwRqeQHvul5b0PkhBR0AiotmqoZWF6Y5SfvHc1iHzFaQBy18FOeGcajwvuOf3qkpasCxqx4TcHaLm/EzeR08kDiKur2FriBfJcxa5jlr6JPw7GNaYeCW+/pG6tDOKA4dz6NOQHBpbAzCRZ2QOktm2aYkgKfBnoLMskf06EuCxPwkO3gtmAZ28iJHQrrAcbfTMMPhBIE6kSoMfwh0lzQ6TJLe7LYQjeFVdcjgnS9HFJyTo9D4PxZtVoa4xya0b8/v9UZjeGZQS4uJi19+syNOXPWy8/4fSqsdMimdiXgfObK2M487uyys5ro0e2o0G43mA76qvK1TL45i2hxgMJFj16fotYrixfMQB99UkHDfFPesGujgbepErZwbHfFWb8voJXL9RrzyZJVxoE7+v8AVB/igiX8Gpj/AOZv+ofSJUuHwFJkkVRPqYH+hPwSItyYAyuDv89Ua0PgQypzHgdfrMJi3jbaZ8FV08wDpvrCh/8AULZJzVD5W/ULOLHXFdyA4qW/hP6eE/siP+H4jfD1v/rd+2iLp9pWx8VWND1//a2ztOwXZnBF9h67+1ljixrh/kabwLFkj+A4eZaI87yFE3gWJJjujr0WP7Yv2LhvOZs/9lkLiu1lVxkvc627nW9iEKD80Dnj9sLd2bxQMGi9x5BpJt/lXD+B18oIoVZmPgdOn5dfWErqcdqkyXGeeZ3/AJKJ3FnkyYPnJ+pTcCbyRG+F4BiHmC3Jt4zB9jf5J7w3h+Ho/G/O8agNc6/IZRBH76qjDHuGkf6W/suXY553Py/RHAI5lHpFv7ScVq1iG025aQiGuIBJG5lxJ6CbfNJqVA6kC19eXlZK2Y54/nPudFx+Kd+Z3+oreKFeW3Y7rV6pGUGB1LtPayhwrXs/nIGvhz685gJO6qeZ91zn5lMkkI52NamEYD8duup6rptJn/MI/wBP7pNK2CijOQ5p1WNPx26RcfP2UNQ0CSZcSeZ662CWStFFA5DM1KF/Cf8AU79lG6vTkkNAHK5/VASsWi2Gd9T/AC/X91iCWICxjT4g6QIYJt/ds/8AFabxKoNHR5AD6BYsWBZIeMVv+Y4eVvouTxOqbmo8kG3iNpBlYsQzbZC/GPMy5xnmT+6gLzzWliDLMzklbKxYtAkyX3sVGTdaWLANlxnVdMqQD1t6arFiARzmWs1lixaYdGqYjosqGwWLFhpHmW1ixaYYdVwStrEAdBqzKsWIA1C3C2sQBpzVqLLFiANLY1WLEAaC0sWIA2VpYsQBixYsWgf/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198" name="Picture 10" descr="http://2.bp.blogspot.com/-shcMJml1_NQ/TsKyGaQpVPI/AAAAAAAAEi8/RDRnWAuFHpY/s1600/Oberlin+Opera+Theater+production+of+Benjamin+Britten%2527s+A+Midsummer+Night%2527s+Dream++2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221163"/>
            <a:ext cx="30861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2" descr="http://t2.gstatic.com/images?q=tbn:ANd9GcSn46Z3AGdJ2IKMSFw_zSWLkc2F-tQTM1q9xoxyVO0BE9Gmpe5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620713"/>
            <a:ext cx="33543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0" name="Group 11"/>
          <p:cNvGrpSpPr>
            <a:grpSpLocks/>
          </p:cNvGrpSpPr>
          <p:nvPr/>
        </p:nvGrpSpPr>
        <p:grpSpPr bwMode="auto">
          <a:xfrm>
            <a:off x="5076825" y="4365625"/>
            <a:ext cx="4394200" cy="2309813"/>
            <a:chOff x="4355976" y="3325141"/>
            <a:chExt cx="4395260" cy="2310914"/>
          </a:xfrm>
        </p:grpSpPr>
        <p:pic>
          <p:nvPicPr>
            <p:cNvPr id="8201" name="Picture 2" descr="C:\Users\Cate\AppData\Local\Microsoft\Windows\Temporary Internet Files\Content.IE5\FYOYV4RQ\MC90032285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0000">
              <a:off x="4996114" y="3325141"/>
              <a:ext cx="3755122" cy="190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3" descr="C:\Users\Cate\AppData\Local\Microsoft\Windows\Temporary Internet Files\Content.IE5\FYOYV4RQ\MC900439176[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4941168"/>
              <a:ext cx="3090417" cy="69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228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9" name="Rounded Rectangle 38"/>
          <p:cNvSpPr/>
          <p:nvPr/>
        </p:nvSpPr>
        <p:spPr>
          <a:xfrm>
            <a:off x="304800" y="838200"/>
            <a:ext cx="2590800" cy="7620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Must</a:t>
            </a:r>
          </a:p>
        </p:txBody>
      </p:sp>
      <p:sp>
        <p:nvSpPr>
          <p:cNvPr id="42" name="Rounded Rectangle 41"/>
          <p:cNvSpPr/>
          <p:nvPr/>
        </p:nvSpPr>
        <p:spPr>
          <a:xfrm>
            <a:off x="304800" y="1828800"/>
            <a:ext cx="2590800" cy="41910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I can </a:t>
            </a:r>
            <a:r>
              <a:rPr lang="en-GB" sz="2800" b="1" dirty="0">
                <a:solidFill>
                  <a:schemeClr val="tx1"/>
                </a:solidFill>
              </a:rPr>
              <a:t>explain</a:t>
            </a:r>
            <a:r>
              <a:rPr lang="en-GB" sz="2800" dirty="0">
                <a:solidFill>
                  <a:schemeClr val="tx1"/>
                </a:solidFill>
              </a:rPr>
              <a:t> how the characters should solve their problems.</a:t>
            </a:r>
          </a:p>
        </p:txBody>
      </p:sp>
      <p:sp>
        <p:nvSpPr>
          <p:cNvPr id="48" name="Rounded Rectangle 47"/>
          <p:cNvSpPr/>
          <p:nvPr/>
        </p:nvSpPr>
        <p:spPr>
          <a:xfrm>
            <a:off x="3276600" y="838200"/>
            <a:ext cx="2590800" cy="7620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Should</a:t>
            </a:r>
          </a:p>
        </p:txBody>
      </p:sp>
      <p:sp>
        <p:nvSpPr>
          <p:cNvPr id="49" name="Rounded Rectangle 48"/>
          <p:cNvSpPr/>
          <p:nvPr/>
        </p:nvSpPr>
        <p:spPr>
          <a:xfrm>
            <a:off x="3276600" y="1828800"/>
            <a:ext cx="2590800" cy="41910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I can </a:t>
            </a:r>
            <a:r>
              <a:rPr lang="en-GB" sz="2800" b="1" dirty="0">
                <a:solidFill>
                  <a:schemeClr val="tx1"/>
                </a:solidFill>
              </a:rPr>
              <a:t>analyse</a:t>
            </a:r>
            <a:r>
              <a:rPr lang="en-GB" sz="2800" dirty="0">
                <a:solidFill>
                  <a:schemeClr val="tx1"/>
                </a:solidFill>
              </a:rPr>
              <a:t> (say why and how) the behaviour of the characters and </a:t>
            </a:r>
            <a:r>
              <a:rPr lang="en-GB" sz="2800" b="1" dirty="0">
                <a:solidFill>
                  <a:schemeClr val="tx1"/>
                </a:solidFill>
              </a:rPr>
              <a:t>explain </a:t>
            </a:r>
            <a:r>
              <a:rPr lang="en-GB" sz="2800" dirty="0">
                <a:solidFill>
                  <a:schemeClr val="tx1"/>
                </a:solidFill>
              </a:rPr>
              <a:t>how they should solve their problems.</a:t>
            </a:r>
          </a:p>
        </p:txBody>
      </p:sp>
      <p:sp>
        <p:nvSpPr>
          <p:cNvPr id="50" name="Rounded Rectangle 49"/>
          <p:cNvSpPr/>
          <p:nvPr/>
        </p:nvSpPr>
        <p:spPr>
          <a:xfrm>
            <a:off x="6248400" y="838200"/>
            <a:ext cx="2590800" cy="762000"/>
          </a:xfrm>
          <a:prstGeom prst="round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Could</a:t>
            </a:r>
          </a:p>
        </p:txBody>
      </p:sp>
      <p:sp>
        <p:nvSpPr>
          <p:cNvPr id="51" name="Rounded Rectangle 50"/>
          <p:cNvSpPr/>
          <p:nvPr/>
        </p:nvSpPr>
        <p:spPr>
          <a:xfrm>
            <a:off x="6248400" y="1828800"/>
            <a:ext cx="2590800" cy="4191000"/>
          </a:xfrm>
          <a:prstGeom prst="round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I can </a:t>
            </a:r>
            <a:r>
              <a:rPr lang="en-GB" sz="2800" b="1" dirty="0">
                <a:solidFill>
                  <a:schemeClr val="tx1"/>
                </a:solidFill>
              </a:rPr>
              <a:t>evaluate </a:t>
            </a:r>
            <a:r>
              <a:rPr lang="en-GB" sz="2800" dirty="0">
                <a:solidFill>
                  <a:schemeClr val="tx1"/>
                </a:solidFill>
              </a:rPr>
              <a:t>the characters’ behaviour and the different solutions to the characters’ problems.</a:t>
            </a:r>
          </a:p>
        </p:txBody>
      </p:sp>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knowledge and understanding of the characters in Act One Scene One to </a:t>
            </a:r>
            <a:r>
              <a:rPr lang="en-GB" sz="2000" b="1" dirty="0">
                <a:solidFill>
                  <a:schemeClr val="bg1"/>
                </a:solidFill>
              </a:rPr>
              <a:t>coach</a:t>
            </a:r>
            <a:r>
              <a:rPr lang="en-GB" sz="2000" dirty="0">
                <a:solidFill>
                  <a:schemeClr val="bg1"/>
                </a:solidFill>
              </a:rPr>
              <a:t> the characters.</a:t>
            </a:r>
          </a:p>
        </p:txBody>
      </p:sp>
    </p:spTree>
    <p:extLst>
      <p:ext uri="{BB962C8B-B14F-4D97-AF65-F5344CB8AC3E}">
        <p14:creationId xmlns:p14="http://schemas.microsoft.com/office/powerpoint/2010/main" val="565874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pic>
        <p:nvPicPr>
          <p:cNvPr id="9218" name="Picture 5" descr="frederickhowardmichael-tita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365625"/>
            <a:ext cx="28463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5"/>
          <p:cNvSpPr txBox="1">
            <a:spLocks noChangeArrowheads="1"/>
          </p:cNvSpPr>
          <p:nvPr/>
        </p:nvSpPr>
        <p:spPr bwMode="auto">
          <a:xfrm>
            <a:off x="250825" y="549275"/>
            <a:ext cx="48974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400" u="sng">
                <a:solidFill>
                  <a:srgbClr val="FFFFFF"/>
                </a:solidFill>
                <a:latin typeface="Segoe Print" pitchFamily="2" charset="0"/>
              </a:rPr>
              <a:t>Titania</a:t>
            </a:r>
          </a:p>
          <a:p>
            <a:pPr algn="ctr" eaLnBrk="1" fontAlgn="base" hangingPunct="1">
              <a:spcBef>
                <a:spcPct val="0"/>
              </a:spcBef>
              <a:spcAft>
                <a:spcPct val="0"/>
              </a:spcAft>
            </a:pPr>
            <a:endParaRPr lang="en-GB" sz="2400">
              <a:solidFill>
                <a:srgbClr val="FFFFFF"/>
              </a:solidFill>
              <a:latin typeface="Segoe Print" pitchFamily="2" charset="0"/>
            </a:endParaRPr>
          </a:p>
          <a:p>
            <a:pPr algn="ctr" eaLnBrk="1" fontAlgn="base" hangingPunct="1">
              <a:spcBef>
                <a:spcPct val="0"/>
              </a:spcBef>
              <a:spcAft>
                <a:spcPct val="0"/>
              </a:spcAft>
            </a:pPr>
            <a:r>
              <a:rPr lang="en-GB" sz="2400">
                <a:solidFill>
                  <a:srgbClr val="FFFFFF"/>
                </a:solidFill>
                <a:latin typeface="Segoe Print" pitchFamily="2" charset="0"/>
              </a:rPr>
              <a:t>She is the beautiful Queen of the Fairies (married to Oberon). </a:t>
            </a:r>
          </a:p>
          <a:p>
            <a:pPr algn="ctr" eaLnBrk="1" fontAlgn="base" hangingPunct="1">
              <a:spcBef>
                <a:spcPct val="0"/>
              </a:spcBef>
              <a:spcAft>
                <a:spcPct val="0"/>
              </a:spcAft>
            </a:pPr>
            <a:r>
              <a:rPr lang="en-GB" sz="2400">
                <a:solidFill>
                  <a:srgbClr val="FFFFFF"/>
                </a:solidFill>
                <a:latin typeface="Segoe Print" pitchFamily="2" charset="0"/>
              </a:rPr>
              <a:t>She is strong and independent. Oberon and Puck trick her into loving Bottom with the love potion. </a:t>
            </a:r>
          </a:p>
        </p:txBody>
      </p:sp>
      <p:grpSp>
        <p:nvGrpSpPr>
          <p:cNvPr id="9220" name="Group 8"/>
          <p:cNvGrpSpPr>
            <a:grpSpLocks/>
          </p:cNvGrpSpPr>
          <p:nvPr/>
        </p:nvGrpSpPr>
        <p:grpSpPr bwMode="auto">
          <a:xfrm>
            <a:off x="5076825" y="4365625"/>
            <a:ext cx="4394200" cy="2309813"/>
            <a:chOff x="4355976" y="3325141"/>
            <a:chExt cx="4395260" cy="2310914"/>
          </a:xfrm>
        </p:grpSpPr>
        <p:pic>
          <p:nvPicPr>
            <p:cNvPr id="9224" name="Picture 2" descr="C:\Users\Cate\AppData\Local\Microsoft\Windows\Temporary Internet Files\Content.IE5\FYOYV4RQ\MC9003228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0000">
              <a:off x="4996114" y="3325141"/>
              <a:ext cx="3755122" cy="190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3" descr="C:\Users\Cate\AppData\Local\Microsoft\Windows\Temporary Internet Files\Content.IE5\FYOYV4RQ\MC90043917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941168"/>
              <a:ext cx="3090417" cy="69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1" name="AutoShape 6" descr="data:image/jpeg;base64,/9j/4AAQSkZJRgABAQAAAQABAAD/2wCEAAkGBhQSERUUEhQWFRUWGRoXGBgYGBgdGRwZHxgaHRwcGhsXGyYeHBsjHB0YHy8gIycpLC0sHB4xNTAqNSYrLCkBCQoKDgwOGg8PGiwkHyQpLCwsLCwsLCwpLCksLCwpKSwsLCwpLCkpLCwpKSkpLCwsLCwsLCksLCwpLCksLCwsKf/AABEIAMUBAAMBIgACEQEDEQH/xAAcAAACAwEBAQEAAAAAAAAAAAAFBgMEBwIAAQj/xAA7EAABAwIEAwUGBQUAAQUAAAABAgMRACEEBRIxBkFREyJhcYEHMpGhwfAUQrHR4SMzUmLxohUkcoKy/8QAGQEAAwEBAQAAAAAAAAAAAAAAAgMEAQAF/8QAIxEAAgIDAQEAAwEAAwAAAAAAAAECEQMhMRJBIjJRcQQTUv/aAAwDAQACEQMRAD8Ak4gw3cUYJEVmPbhLhHKa0fDvKxCD2ZJAFx51neeZUtlyFje9L/0JneIxWsQK+4J0JMKqjhRe9WHk3FcZY1YbGI0jagWPY1qOnnUDIVympPxJSoTW9NbKzOH0KhQ3q2zhVOLCUJ1KVYAV0sFZECTyAFa1wNwmnCsHEPphwiUgi4EfImujGzkJWI4SZwqEqxJ1Or2QOXnRHK/Zu9imC62UNpvpSQSTHjSbxFnDj+JWq5ufStF9lfF6mf6GJ7qFnuKPJXQ+B/Wub+IJcMxzfLHcM4W3BpUDXGVZq826lTZ74Nq1b215agdm7F1WnxH8VmGRBIWSelBbRlGks+1vFNpGtplXW6gf1qy57W04xtTCEllxYIkkERF4PWsnzbNZVCaolwiFpMEcxRRk/oMq+DXhcpT+ISlagdJ39aMcWoa0Jj3hPw/7STg8xUp5K1KiN4onnuaJWkQdSuavCjtUxb6BcVidQAAgCqoTau1zHhUUUBp9Jr5XorpG4rTiZlr40cTwmsshy1xIHOgi8RG1EG+JnQjRIjaecVhxQYwClrCALk0y4TL0lxDLcFKVp7Qm2q4kE9OVDsnd99cbJ+Zohk+KSl1N5vcday6Bm6RDxfjkjGuBtsNoEAJFxYRPqa4yPJV4lLikx3BzIHwnc1S4iXrxKtPWAKfuDOFkqwzi1jUltBBHVxXL/wCoorT2zYq9oIeyrgrupxT0d1RCE+O0n5xWkYnEtpWATe0fH/tAMpyZvBYQOJCu1LdyVE94xsNv4qvljLhUFrJgxPgeRHh40uc6pFOKFq2Fs8wKlJJaWUKiJkRB31T4Vn3EPDzRSoOYhsalALUkKUEWk2TvNopx43aWnAOKbuU3UN5TIBB9KzzGZw8rCJW2iGlk7X7yRBMD9aZCdxpi5rZXyrPMPhsQ23htZaQokuLt2jhEStP+ABICfG9NuOxYew7rbqJSspIUIA25RsRY0KyVlLuFQSyElMkdmnvFuTqU4TaAoQOZvTA4loMdwJ0ogm+55geHrAios9ydoR+TehZ4YzBDLSkrISd5pM43z1OIeAbulFp6nn6cqlzjGAA3vSylu9XDmztpyKuEgiqSmoqTDKMxXAhvKMWmNJ8jU2Ny7u6qEpOkyL0z8P68Y82wgGSe8Y2SNz8K3ujR49l3BoCBiH0yoiWwRsN5A6+Nd8WZ6t3GjCIO6SANr86cMdixhmJAskBCB42H35V+duIM9cONU8lRC0qsRWy0qDTrY+5LwUpLwZICnSrUroB40xcV5bhWmikx2wHW9I2Q8dOstKe1anyrciZHSlbPc7fxDynXSdSvSlpUG5jtmXF7D+WpYeUpb6FWmdgTBnyis+dUADFjyijXBHCD2YvKSggBAlajsOnqa9x3wmvL3g2VagRqBiu70W3aFvs7b3q5h8MOyMnxFUNR3qd/EQIGxrn/AAAiw6r2oshkmJBjyoOyuCDWucP5c08yAAJI+la0cIP4HtCEpSZMm3KN/rVbH5UtsgFJEiRIO236zWv8DcLhvEntBqT3inwOx+VMXG3CScQxKEjtGx3bbjcjzoboJJM/NriCK5onmrXfUNiCRVERW2CQA3pv4U4e/EAaAVHnOwHWlMpvTDw/xo5gm1oaAlwQSfXb41jVgSVrRb4wwycOlLTO0nUepoTwzgi/i2kTGo9YsBO/pXwZip4ntPSuMkQj8UkLCikE+6QDsYuaKHdmq62W3nG2XFk99xLpTpO2kHfUNydq3vIw27gUnDpS0HUhQAHOAD5m29fn7FMJIUQiCVGJMk36D0rYvZln72JQlCwEoYRBgQL2SPhJ9K6W9BRaYZzp7+2ymdrknkKtYRgRe1hQhSdeIWeh0jnYcv0+FMCbJm20ff71G3ci2qjRZxrCVMqQrZQKT6g1nGR45WCOlaVrbT2jahpGlKZG3oBvWjoTrEbc6zjjTFlnFYhOkaVtiD4lG48ZmjlZPJJo7zvOmFMpUl1QjuKQmQOymYItebkc5ocrixgYZttspcUtKyoQZmSEpKb8gIA+tZ/oWsJDerUDECZ35VoORcK9jjcMkhPbpHauKvCT/jAtNwJ6nwFa4R+ilatozbM3Dz50OBoxxChINqBpVVRhIpyu8OqDUWirDDdYcXEjVsPOtL9i+WkuvuixCQkGOpn6VnrBGnatb9kLfZ4N907Sf/EGtit2dE69oGbpBDGr+2gqP/yIj9L+tYS+vW4T/kr609Zzj/xHbrJ7573l4fpWek3rm7Y2Xwb8fkysKEEQqwVVMYdeMdShCJWtQA6VXxOcKcbQCdhBplypJZwIxI7rhV3DzEbEUvv+G6NR9mfCjmXpdbdA1OFKgUmRYbT60oe3gjtWBzCCf/Km72Z8cLxyFofSEutwZFtaTzjqDv6Ume3Nz/3CPBsf/o0b4ClsytXSLm9QuNxvVzV3Qr0qviXtRoUYQgVqXsuxqQ2dVyDA8qzReHUEBUHSSQDFiREgeUj4ijfCWIcS4Qjbc0RlH6SyhKdGsReraXgoUJ4ZvhEGZlM/vVpuUuFPJQkeY3+UGlTfwYkjJPahwWWX1YhA/pOG4HJR3HrvWcPYeDX6izTKm8Sypp0Sk2PgRsRWT4ng1lCnELM6TCB1HU1mN/Dmr2Zi61AmoQ1NX87UEuKQkyAYqmwbUwWeSuDanBrgtYZRiGSHQoQpKbqSQJm3LeoeEuHSrTiFt9q2ZShIuVLnYjpWgpxJwujEOIRh0okFpKSkqAi/SeXrRRrjEylejMH8KRpsQbjSfOa1r2f5acNgnXV7uQQBySkGPmflVTjMsYl9gsASRqWsD3goDSP/AJeO9xR7OmS3hUoSIEAR0EX+tKlpMdhx7K/DzWokkySSfiZpjcgWpb4dhJPMkfKmMuAg3qWLL5k2EUJ+FJ3Hzykrb0hJUslIBG5veeQAphQ7AOm1J3tdx5aYaWncqUkeqRPypt3SJskG0w1wMlt0OqQ2kqQpKErgdJUoeP8AFL3HJUcWosrKdA0KKSQdhMx1k0C4K9q34ZhxtbRKjJSpG2qABI+J35Cp1cZsYha12aBiQZJmw/c+FdNNJUiRyahX0zDF4srMk1Ag1dxmD01WbavVdDCZKLTU7CpIFdIZsRVdlB1isOGdnAQifCaf+E8ao5Jiktd5SSsQN7gH9JpCex47Pei/slzRbeIU13ih0QQBN+R+E0akm6NSoTcPmRSHNRuvegpNavxz7K3ErLmGQpSVXjmDWY43L1tK0rSUkWvQVQUj5hb261oTOISvDsocENNC46q5edZ7hE3/AEr9B8J8FIVlzSXRClqDxJF/9RflpO3jWGx0gTwYhPahxKuz08jYFOxBqjxvlScwxhUnEMoSlKU3USZvuANvWtPayRlAshPiY38+vrUKWmlGEtpMbnSN/UdaB2HaZko9laEHvYkLGnUQlBHKRe/j8KsYL2bMKbCChS16kgLQVBR1KO4MoCUgEz0px4lzRCVhoJ7VwqCA3IiTzPRP3ajGHwzODRrWQgW1qE3UVAAADxMC1Zjk29gSX8EnjD2Zl1zDtYQJShlu4Ufe/qXUbGVG8k9PKhbHs8ew2JdUkJLanAlsA3IVdJjkAISSTWoY3EAJDjYBBVCiQSYBIE9byBcVe7RWiTAVf4SYv42rnLejloq5Hgeyw4SfOOl7/OavKTMEb2/n5V5GJChcET1H3FdLECtu9mlcvQsg+FIPtRy0qbDjchQMEjpB+tOWaP6VpJ+VUs1ZDrKk7giD9L1HNuMx6jcT804pBk1CHIpj4j4cW08oJBgqITY/Pyml9WHUTAEnoOflVyaaJXGmaBwNilJw6e9BSolAHMz/ANq646s6lOLCw6SnQSSRfelLI8A6lKS2VpK+gtExNxTW1l6dASToI94X94i5nnakuG27JXDrND4axTjSGcO+lDiVty04nkAPdcB5i1xvzvvd4ifSGiPCB8h8KXOBkLbaWpyO5AHWCYJ3MCwt4UdeSh1RTqt9mb0btpIvxKtgfKHwCQfKP2P3zou693bG8ePnSw3iUpWuLXvflyHnVr/1MR3Teefltao2qZbVoN4RzWVXsIn4+NAvaulCsCqQDBBB/wAfEfp61dbJbw6lndURa9KvHOMUrCKSU3XAvy5/K1M3aQmUU02ZSy4RsrT9+FdJxAg28/GvuHwKlGw1RJP39KkxTIgBKTq2tzq089hniLAFHKl9hUqE1rXGHD8tKV0E1kShCvWm5FTCQ2Zfh0lE86E5qkJUCN6mwGYEJtaqeMlavGgew0hx9nPBxzBwlchluNRG5PJI8fHlW5ZdkrGGSEstJQB0An1O5oR7PMgOEwDSPzKHaKkQZVeD5CBV/GZ+028GluBK1CUgnesSo5K3RaxObttyFmIE7fpWW+0rglWMfS5hYK1Aa0SB5KJ2HrTnj8I88laSY/xWKB5Tlzi30pcdCiix0yQQOZ/LJ8TbYVvpUH40UeBfZKGldpiglSgRpTuLR3t95mAR49K05/EBCSd9O/lzN/Ca+yltMkwEi5PTxpW4gzT8ShWHwxOpV1kW7u5v1Nt7GaXJqK2AlYz4oygmYEXMSY8qH5nn7OGa1K7og6UxBV4AdaXuI83fQUpZaLiEIGqQT3gbERuRAkc9qW8P/UfSvFz2iiSlQPyKFe7yEeFBCXqQaiXcqzPE4nFJxC9IQytSYiFBKkmPEjYfS9NONzMLYdtrAhJQUknWFSD3d0zef9TSZj2tDryMO+gApJcGlMWERrj3vWBNQ5Dn7rKSUlCkq3K1KtF94F5Gn1O9Hkg69G+aHrEiyTKSCAlRAMkD3pggaQRMmSJiKhOflxGnSUlB3AhCgDaDsBEHelrE8RrJUlS1IQSuApUnvG02khN4nevuS5xhWVBGpRCrEm6drk38wbW+dSTnqojoY1Vscmc3SsGJt0uk/Db1iphnASgKUoKTzKQbeYExHOsnz3tsJiS5hVkXEpF0mb2Gykn5XoqjPy8gYnD/ANN1BBxDI2PVYHjelqUoroXhNj/mmlxCVJIUDEQbenjVbCn8hgEWjfyqLh/NkPtEogdQIsd9vvY1bwjqB39IKlEx08fKir/s2zv1VA3OOC0vpJsFERJFxfcGelqXD7O22hJUjVM3MwZkCbGCLGrfG/GjiFKbYPujvEbyfpSOviZ1wxKpvJmB/Nqb6rSMUb3I0jBZAyhKSQNQEQn3fPaTf5VVxPC4W4oI7iTBmBadwNjPj5UtYXPFpRKVyExzJFhJj72NTYb2hqQYcGoKEgp9J9ZrVJ/QXjQxt4RLDZT3gmBMm8JMiTzJ2paYzdTp7qiBqi1oB8uW9U804v1gEDukG87HkYFjyMULybEAHw/U/tBrvXAlrQwuYFQWdI1FRMG9/sT8aJ4TLZKVOAhIIlJIuRy38rV7JM1QO9upIMQbRa56VRz3OkrSRrCbEBPruCNx/FE1Hp1vgWzDitttxKWyVqUIhJ7qeXqZqgGG8ZjGWMSVKC9WygDZJPIbGNxtSdlqSpYCTJmBy3tajOUuurzhhCFBtSCUGBqA7qtU8pItHlQxuU0/gEpJQr6FuNOHW14vsmkoZQEoQVAAJmLC3iQJpGZyoMYsodUElJBSDMFMTM/d61jjfIlvJVACdu8LkmeY6TFKvtXyLSyw+BDjaUCRzECR5g3+NWPHaIZjFxu8lOGc8qwhLWpZrdPae+ns9CYhIOrzOwrIcqwIW54TXTfqhqRCMEQJFaN7IuCg6v8AFvplCDDQOxWN1R0H6+VdZVwql0RHQVrOWZelhlDSBCUJgfU+pvWONGuvhZSazv2rcJl5KX2wdaYHd38DT+0IB53NdEahcVyM4xL4Ly99zDJTiXHJSbiACRySpW/jaDembLssaYs2Akfr6mrbOHCRYC5kx9aqYt4AybiIjl6g0uUvKCuwJn2YqfX2DAlIgKUbJmfjAjceNc5Rk/YuKTqGpSQErIvO5gA+6ek9KvaoEGFEiOnwMfcUIzHGuYf+oFJ7iDp1XSomPeMyLRcVI5W9m0kFM0U1h9KnV9mpZKUuxKEncAgmBtv4Uo8X5MXUduHgEoJAWsq76iJJSlKTAEWjkK74X4lxOLecbxaEKZVpWIH9uJgjqCRz6TcVPxpmJZhDZSWAZVIBCVKJmCfDbzpilW4hRTZkKca+yruqg3sDYg2uDeimDzV9bhWqVJUVflJJVv671PmDbSlFberRaNRv84ET9iqeHzdCCUpKhG3gfzc+dHLNOSOjfqr0M6MbDagSQsp1JO6VAbgg8x9DQHDnWu3M+nQx98qtGFNoIPeSStI56VW+Ej50x8O8MFIBMAHvGb7iR6+FTOkU1b2ct8IYr8N3+8IskQSBvqH6R0ohlfADobCkAJJF9SlBZB5GLbcq0DLxCEiNhF6thcUxY0xbyNcRlQwrmAdgDuwQQJ2O297VcxefhPZhHe1JIN+pJv4yN/OmLjpxIYJi57o636ffKsxbQrUZMAAmRyHMz0pbjQ1StBheCacdPeCAuVRAJnceYBn40Gx+RhIIT3lJIBIkE7i/yNXMFikRJJ1H7uetE2FwJ0yf35/fWheTzodHH62LDaltJ7Nwe8k6T0k7+ZuKpLwAgqSqQJBjcbAW8aM5k1uogz47UvYr+ncGmQyWKnDyfMIDe0jpf7/5V5kqCRKNMEmeW1hNDNYnVIg8r9ORAqRCtYKbkm0z8h0omxPC6cUL6VXmPCqbmNBWEkaiSJvVZeDUmwFzXWBZLZk3PiOfSs1Ritsd8vbZaTqQEk8rklJ671a4bzNTb5dWEhIUVKOmVEAweUzQnK3iSAsnSEzBEb289h8qOtNI0km45xYqVHMk7bbbxQY5O6CyQXaLfFftXQ2mEYd6FRpcWNKd5BTvPWjPGGY4dxphK5V+IjQQJEFIudhH70Czt5rS2hyHG3ESE9VARpM+7ci/nQB3PUJwLeHXrCmVrUhaVDSE6VHSSbkTAA52r0YytEGTWjj2mqdQtSDIvJnnPSq/A/BmJeSXAnSkXldgd/dkXrWFN4bGupS4nWtoahKbH06AxY9aKuvtNA61pSBa9gKS5O0HsXOEMOrtSCBCBfz5U15liNDSlDcAkV8y8tKBcaghf5hzi1AONXnAEhB96UmtyzajY7FH3NIucHY8vYfUoySpU/GjhNBuE8tSyyAkkknvHqRbygbUYNFG/KsHJXt0fSqguMxOtZSOV5sRHpeKI4vEaQYv+g877UDyZzUtSlqvc6fC43N+vypOWVvyjEtWUcYVBUdp7oMpiST4XtPKlDNUPupK3ANAUAlE3Uo8gDyFiSfrTxjMSO11tGZhJ0gHn1PiZtyFA84S12+pz+2hxPfUZ7hbhQHMnUZgDpUq6FRTwmKS2OyUQh0wF8rgRBOwtz8aWuK84Q5ELCllRFtug9AJH/KpZ1natbiQruOkd5JBlGqZOq5POLUGyXKFPvEtJUUhR0KJiwmJEG5HIGjUK2OX/lFnNWyEEJPeVA+Xjy50QynhdxKAC2ZVe3Px8tqs5bla8Q+kITGi6pvEHn+kVseFw6RAQkC0CBEDy5Vqd6RsYKCuXRCw2QulbcoKYSE6eVhz9b1oGByhCUaSB41ebSK6UadDEltgzyt6RwluBVTGYxKI1EgExJ2qjnOPfQJbSCPP6VnObcWYrEr/AA6E+8DeR7vU9KGU/iChj+saOPMVLaE7yqfv41m2OxJLZQk3Woaj/qNh5T9K7zzNHiG2lyXEjvTyJsPWKHYR1TbhEgxaJBM9P1pb5YV06GXhvI4cSFm5BIG4FN34XQICZPK380D4QlTnaKgz3U846/SjeJw+KeJS1DcczPX5VK05Mui1FC/m+WuDvFJHlH0pWzbAECSDB3rT8NwSCP8A3OJWpR6GAPjeo8w4DToPZuqUehII9aojjcVYiU4yZkWFQAQgjnaaIZzhUMtBSVDUbxHz+npTBmvATie+i/OPvzpRzNs9oQvcbDkPSuTtipQpFZeazGsX6+PK1cMPLKhBHeI85+ldY7Llb6D1mb/PlVdtgkEyAQRA2+zTdUI2hjwjsLI5g7z9zvVzA5mUkpMR0P1ih2GlSJmFQL8jE2J61O04hICueyhzqet6KL0HHGQtJSElSrAEQUxeJnnJH2DRRn2f/h8M+vEhLhcb0hCUkqCyRpjTaJ/SouC8ZrISUhRUoKRJ5CZt0tPkDWhIwkguN951QAV2hMAc9I2Fp23gVb/x+WyHNFegFlufMLKsQkBpcFsWJTJvsNzaaRlYLEYnEloKWVuLklUj/wC5B2EX+FG+NOIU4YfhcMhKCi61iLGLhPj1JvRP2TtKdDuJdUVKJDaSoyYiTc+lYkDG0POX4EMMIbTcISEjxgb+pvS5jM3S++hsJJUDBHzt5XNNrnuml3D5T3y4qQSTEbn+PDnzrsicmkh+FpJt9DWFwwR3UWSOXL/tWHVQK5aUYE/fnUOYq7p6bUx6QlbYKezgGyI0g3J/XxE0DzjHgKAwxAKz3lA3JsLiJHl8qG542pepbjhCU+6hJkqjlbY+dto60Mw72kOFwH3CEpVa8gW8pN/GpG2w2vTqIyZDgp1lxwEJV3Uj3QsX1T+aOm21IXFTJWdCVQEFR3mVEmSb+QvyppyAHQ4CuFDvBPIWINvhbpSnnmHbSslLvfWolZUkjSIsBpsSTuZtXX/B6hSFjGYfSiVKKl87bCDtT7wdmRdS2wGVJEBSlEEABAgBPmdzbc0m4VCknU6Ujkb6oBkbDcVpvDOetu6UNAHs0DUsAwSSbGRuN+dj4Vr4djW7LWDydaMS5oSAheglUwfGOu21OWDaihrb1EcI9NZjpMPM20W65U5XluQKHvPVS5UTxjZHj3gAfKl/hrgtGtT76UqWo6kQTCR4jaedEsaq19t6K5OCWwo7G4HhSo/lIfNeIGUcR5IW8XiFqN9RUmYuDcDyvSnkmSrxeKUgGIMrOwgePwtW38T5SlxKlWCoEmAZg1i+aBeHddKLFUgx8aHjB00mP2SoTh1Nsbd+yhsZ5SLU9YgKQkqAmB60j+zjJUuMBa1lSguQBEBPKYG88uVPDmJLYjdMb0HlRdsbKfqqErJMA/inX14h3sdJSE91JF+R1dBAgRTBkOVrBJUoGDEhKkgjrCq5wwYCy5EkmZJvPrtRs4kqB0i3WijKLR0/SdEeNSI68qyPj7KoX2iQPH+f3rUcY5Aifv8ASkbjJzuddzb7+VKk/wAgoL8HZmOKzRQTBA6QT+1VGsYqQIB6URxLYWdhFz+96ostAiQYNUKq4Su2WW3VAXV1Pvbny61K0+CBNj15esfTpQ9x2D53iJqyl5CRMExyFv8AlY0amaDwWl3tQ4y326xrTGoAJVAlaptEH1Naq0xpSkuuHx1ECVG0GOQ6VlPsxxRZSvEuKQ2ymUalq0hSj0H5ikTsOceVziXjjDYtxttZcWykylTJSCpZgQQq6U+J9KpxajQjLtjM9w3hIdexTeta1qKU6lExNgLiSbkn9qacjytphkJZQEIPejxMbzzqpistS883butySZO4MJTG0SSZ/wBRRzlQqO7B39IkpvdUzytXxbMmahEAkA3PL9qsKcCUkk2G5raRr0dAQKWOKc4AQWwohW6oEkCfrRN99SwIJTMERvHjOxPyoLjWG21aYCSuZP5jz1EnkLX8hzpOSV6QyMLAmsgiG9TxBCQr3UjfUZ5iDFoAiL0UweXnUe2KVKASYSJSm5mSRc+lX8ky1t5klDiigkgLSbnkbxcz5wRHKqmeA4ZSSlQ0KGjSYBlPMDnb7vQ+KVjItJ+UJ+eIccSS0dK1yByEE8z4g70nZm2oatZSSbd33dUbTPpFPXEc9g4oKHdSCoxE6jFvSLCkAZW48JbBBT76ye5cEpBtYwDuTNLiFkRUDinQlKEqAkAnn0M1qvBzCG29ITpI3tv86ybDOKQQra/uxa3UfZrXMkZV2TbihAcSCBzA5A9DXTTRuBp3YbddMGK+YLNhME3r4NqC5lhCDqQYP3vS7rZUop9HH8TNcLc6Uq5bn891VlCjIf1Du86L1YvxRy42FkazYmyRuqPp41dfbKyhsaj4BakpAHM6fSgOc4BvSVqJSsCAuSD5eVD8tx7mGw6VoW446+rSpSpIabmZSOaoi9HB7oHNJRjdh7GY5KHFh5wDR3QJ38b2k9TS2/ljOJfCUEaVLClEd4AAG2rruT6daJZ7h0FtKUqStwkOLm50mwAnc1cwmCKEuJEWTFrXIo6J8eRS/wBDeQZc2wwAmAnf05UOc4xwi1lpLyFHaAdj4UiZdjsZie1w6/7CSQpRJSdMkhII3tR7K+F8EFIIaGoQTJMC+/rv0oLtUUKO7ZIHAhzSuR0PI35UaZzQoT4R8K5xrKHAZF4vfaL/AF/SqTbY0aTYi3870CjQ6UlNbPmZ56ACBuevy+NIuaYxS5mT0+P38Ku5qoiQr8pt5GhcyFK9fI8vMG9dQt/xC261C9jBkR9apN90322jnRrHKm4jw8D+1LT83nrT4bJ56O8Q5yH/ACpMO1NiYAuSaqRtRheVgMFbijqtpSLkiDqMjkLecnpRtiu7PrjruJUXMQpS20zpAISi3JNoAjeBVfE50pxCEIabbDf5kp7xP+yz41b7QraYbR/UOlQ0gXErVAtcmBNEc7RhsLl/YjSvFurBc2V2TaSSACLBarTBJ3FUfCZ7Z+gcBjg5oc27VtKgJ8JgW6GvuPzBSUkpSdQUBBjmYmem59Kp5s/ZOgd1HMEAAcqV8RxOcQ8ltI1JE6oIAKojckCNtvGpHka0URg29jwwnUdUyYA8PT96nfblMdagy1uEgARa9WTJNUfDH0GFhxS52Sm8c1dIPL+fKg+e5MlRU7ilhDKUwbxqPjF4nZP12Ysbj+zsBqJ5Dl50oZpl5xSgp8FYHuoKjoB6hI5xzJP0pEvMRkFJuwZwnxmltfYNtrU0bIuJB8B/ienLereb4hT2IhQ7oIEi8QZP60ayXJWWgt1KEpCRYjyPyiq3B3eS+qNxqk8ze8/e1C05Ug9K2Kmdf12wlJCQ4SRqNgQSbm5sJpXUzACFGIudN9wSmY6T86YchSvEYz8OgjSkOSo3gFJClDbmSB6VW4xydGExOkOBWrv6blQFgJJ3mLDw8aBwaCbTYm5i72WIUlQJggkbdCfnNP8Aw3nD2IXJBGHlRbmCRe6VHcxvSJ+F7ZxxS99W/nvWj5Jhw02lKRCQPnXSeqCxQ3Y3tuJ00JzfQAST471QzDPkMpOpW1Z9xFnz2KBSgEN/CfM9KBfloc/w2whj88ZLkIWCR0BPzFMPDvFrZhKjHrb40E4SzzA4fCFt9pZctq0p3k+9qBEbdRtQjNcjbK1OsFTbazqQFbx/2TejcUhKyNmnZvjEKSACCSRHO8iDVfKsX2LLuKkLX7ulUkXNiI6mkHhxjFlxSm1SGkySoAiCCm0yCSJj1psbypaE64K0qjVBI0+aenjW/rsnzxlP9RexC3WnBiCqSCFeszAnl4U3cC5ziHy6t1PcAJExqKiQZjeI2qNPs8DylBD8tKSFTuAogyBe4mhvDmdYpeHcIbCg09/XfsCtHugIAH5RBtyinQTrZLihKL/I7zzihDCyhCZ2kDn92rrLsG7iACXC30CQLX6kfpXDuGYUoKWklxsEpjZUTHn5UdYeUY0AJjxnpG1TzTPZxyosM8HrMH8Sv0CT+1Rv4JSFFLqgSAQki2obkqHIzejGXvkIvZQ3jr+1cZkpC4K9I3CpI2INaqoBt+tiBnveURzFiY3vv+lBcUvTbof2IonxBmCEK7pnSfiOnmDSbicwKp08zI/T6VijZk5JHb+JBsOl/Pl9KHYnAlSdQ5bip0MK3O55fD79KMuMAtGL25dYonLxwUo+xNQQIvsatPPyklBICR638elR4nDwrSQZMH0O3yplyHKkyRAGoEG0mDYg+A3pzktMmd8FZGZLSmEHQNOlWmxUP9jPP4VABNfVtQpQSZAJv4TY0WxGYIVh2QQO1a1NkabKbnUkyOYJUnyjpTydutGwYrDKYKgHVOLWZ0g/0m033P5lXPlV3hbhBCSHlKlRiALp3mR1PnYeNUs0wC2QEaRKh/lO1iJ5UwcA4DuFcRyuVTPOxsBtH61HhW9np5aULTGltFgB9/8AanivhUBQ7E5kJgfd6pclEjSbLeIWkedB3mpJ5Ec+X3NdOYied+lRdtqsPufuKmnL0x8Y+SPPXVJwgSjdxQSPImT6QPhVVKvw+EWrZJ7o6m0avDbaos4x4ViEMAj+kASf9lGLdYoVxbnwJDLYJ0AQBETNvOsbXQ1dUA0LLCiWlKS4sSooMGBJi4PS/lQLH9oha33ka1vau8ud4G2kgWkfKmHOVdklBJ76hOrY3963laljiLGlXYpk90KJPiYVSlb0a/6R5OCUEdZO3PampeYhKAPClnKDe0ffSr+GwS8QsxZM2rmOhw6Th+3XKpIGwrjM20yGxYGxPTz6U1N5N2TcJEqO0/M0KxeCSgEFJJ3JO03j/lD6oY46BODzMtIgp0qBLciIg7xbvb3JnlFEMYhKW0wUkaY2ki893oSIE/vVRaErWkWkmEyNheVEesk1TxeI1BKGwdPJX+cGCfj+lHJLTJ1ou8P4xxskoNlApOpNtMj4RyNahlzQ7NM6VSNxIn1ms/wGGKQ2FAx2hSTy2A3rRspY0thI2Fh6Vyds5qkCcIwtDzwaPcBB0naSLgffOrLzKhg3GsIgJccmYEAFUBR84qbLlkqdH5y4QbbCIB+FS4hJB7lh+p2mig3HYE0pOjN3MIrCYlLLygoiFBdwCOvXlemaIbBSeZUZ6Xn9aV+Psy1PoRFm2wCbbyTepsmzh11mUpC4UG9wLkHl/jvfkaa162gI5PL8sanHtKCqbERfkZ5zSdn/ABfpKwPePSw2FS59mj7YdBT/AGiNcQQCYI8+tZscUXXJVeT6R6eFdFdQTyXwsOPqWe8omZNc4K5B5CfjRvB5Igpn83IfYrzmUntLe6D92oPa4Esb6VXESrSm4HOPX4UdwTrTTRK4A8rm3zmr2U5KnSXHFhppMlSzt1IT1PlStxLnAfWEtJ0MonQD7x/2Weaj02G1B5chjmsf+nzMszDznaQlMAJT10jaT1qB7HFCAQqCec38hQ5sBSoHz8tz4eVUsQ53lSqSLD+PCnKC4SSm+sL4XSUlSgFGen7CaqYjKwpRKFQmOc2PS1Wy0QyI+5pv4F4COLGtwlLKTdXNR6J+prYt/DHFMes/wKn8U42lQGhKXBN97GB1imPJcvDLekSJ5q971oRluLX2qipCdQBBcFpG4Jnbyq/jsWdEmyiAdPMDx8SZ+XShi1HYxxt0i8+4Ne/KKDPPabfZFVXMYTefKapLx6lRzi194pMp2Pjj8hXF4gJKV7IXY+cffwrlvEaVek/L+BQBT5V3SqE3sTaTEEesfE1N/wCoJDajewI9TXNmVRAj+6pdtSyVSfim/K1q7zhKMKyFoBW+6mNZ2SB/iORvvQnM80gpQndWmPvwM0bzYJ/CJ1qCFQQkbq90gQBzufAb0S4CxTzHNEuBK3D3EJ26+A8zalp1zWoE9Z8L/Sos4WT/AExsm48YJB9N6hZVGnxvNao0rFt2wzlYhccgDf60/wCR4YBCAByBJpEyZqF9Rz3+vmKfMoMJhPT+aEqx8GF1v50u58BoULg7+lv5osMapIigOZ40LVA3uVc+Rj49KVOg1a6LuBZDjwVqtpUk+HdIj51Jh8KkICfyxIkbeM+JE/GgmKfLT0ASIkxyHj5UZaxGtoJBuP0rWIRewDpJ757qTqk9f5MVo/DuIC2iRuCR9+lZzgGyUnVySSfP+KaeBsdCHNR7s7+OkUWN09nTTcS64wRiFlNkiNRncxeRRV0E7nSOv5j8dv1qPtQl3TAlxJV4yCBF9hep22/48BfajjSBbsTuL8Iz2aSUpSW1oVrWASU6xKSTBKTJMfKjWdMsYNDmLbQgdm0dICRoJUfD6f5UJ49wXaYdaecSPMX5Ui5bxkhWEOGxRcXpKezSIAIG4UeXKqsMlTRJnjTTD+J4pSUkYVlLjZbHbl3UqCbaZFx4DnSHiOH1N95Nwbjy61r3s5zDDfgUtJU2Fi7n+JUokiVGxMQI5RVTiLhp1S1q0am41JWnl1BA5bGR40txa2huGn0zLAYxQlKp8/D1orlgLrqEJPvGB9bnwvVPMWNBOnauXnDh2O1KglxQhtP5oIIKiOQjY9YpKjbKZS8rZY9oHEgthGgAhowsgzKhykWgeG5JpLD5i5qIkma+tN6lAcvrVNJEMm2wg0NCJO5ufLlQpBuJ60SzN2E6fu1DWheuhyzp9oasrbU+400ndSgkeu5+E/Ct1U+3gsOltAHdTCRz8z4k/rWNey9afx3aOEaW0qif8iDH1p7L6sS9eSVFMDoJn9KCqdIcla2MOIZ7PShMCSlSjF1GYE+UT8KqYvEylZiO9H0+ler1IfBuPoMcfMR98qprURJ+Ver1T/SpkGqLb3j0tUebuwhAAgLBWfOK9XqahL4AH8YQ7qgSkW8Kr4nNlhClzKv7YnkDvHjevteokJA2JZAcBHJIPzj9DUmMQICo6CPOvlepgAYyZ0lenlppzwmJKYA+7/8AK9XqBlePh9x2aK0EwLVXRhA4EJBKdUSRE33r1epaWzp9Amc5aGcR3SSClPvX3MEVUZRpbSob6o9L2r1eo5CV0MYUf0VkW2+v0q7w9jig6YBAJPrAr1epQ4Y2MZqdCyO8YG+wnYCmSvV6ixvoORaQu8Uf21eRrJs74VS3hGsQFkqcVcQIE9PhXq9VeHrJP+RxDn+AQxhA02ICTc81HYk+NLDHE+JwTqOyeXoUq7ajKLmNjt6V6vVXP4AuDzhstZzJtLy2w04HdCi3soD/AFO1Zdx8sfjnUJSEpbPZjrA5km5USTJr1epDSDlwXPCrGATevV6ufBS6Q49crNV0GvV6sjxGS6M/ArnecETYGfjWk5K6UBShuRp8rDavV6sf7Dsf6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pic>
        <p:nvPicPr>
          <p:cNvPr id="9222" name="Picture 8" descr="http://schoolworkhelper.net/wp-content/uploads/2011/06/midsummer-nights-dream-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260350"/>
            <a:ext cx="375285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0" descr="http://t2.gstatic.com/images?q=tbn:ANd9GcR0oaSmpacrRHX6C0r-mHJp7FJgGvnCSIEb6dK1RGrKJ3wuLv4o"/>
          <p:cNvPicPr>
            <a:picLocks noChangeAspect="1" noChangeArrowheads="1"/>
          </p:cNvPicPr>
          <p:nvPr/>
        </p:nvPicPr>
        <p:blipFill>
          <a:blip r:embed="rId6">
            <a:extLst>
              <a:ext uri="{28A0092B-C50C-407E-A947-70E740481C1C}">
                <a14:useLocalDpi xmlns:a14="http://schemas.microsoft.com/office/drawing/2010/main" val="0"/>
              </a:ext>
            </a:extLst>
          </a:blip>
          <a:srcRect l="15587" t="5838" r="14268" b="3677"/>
          <a:stretch>
            <a:fillRect/>
          </a:stretch>
        </p:blipFill>
        <p:spPr bwMode="auto">
          <a:xfrm>
            <a:off x="3203575" y="4365625"/>
            <a:ext cx="12969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900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pic>
        <p:nvPicPr>
          <p:cNvPr id="10242" name="Picture 5" descr="midsum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333375"/>
            <a:ext cx="3303588"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5"/>
          <p:cNvSpPr txBox="1">
            <a:spLocks noChangeArrowheads="1"/>
          </p:cNvSpPr>
          <p:nvPr/>
        </p:nvSpPr>
        <p:spPr bwMode="auto">
          <a:xfrm>
            <a:off x="179388" y="188913"/>
            <a:ext cx="5113337"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u="sng">
                <a:solidFill>
                  <a:schemeClr val="bg1"/>
                </a:solidFill>
                <a:latin typeface="Segoe Print" pitchFamily="2" charset="0"/>
              </a:rPr>
              <a:t>Bottom</a:t>
            </a:r>
          </a:p>
          <a:p>
            <a:pPr algn="ctr" eaLnBrk="1" hangingPunct="1"/>
            <a:endParaRPr lang="en-GB" sz="2400">
              <a:solidFill>
                <a:schemeClr val="bg1"/>
              </a:solidFill>
              <a:latin typeface="Segoe Print" pitchFamily="2" charset="0"/>
            </a:endParaRPr>
          </a:p>
          <a:p>
            <a:pPr algn="ctr" eaLnBrk="1" hangingPunct="1"/>
            <a:r>
              <a:rPr lang="en-GB" sz="2400">
                <a:solidFill>
                  <a:schemeClr val="bg1"/>
                </a:solidFill>
                <a:latin typeface="Segoe Print" pitchFamily="2" charset="0"/>
              </a:rPr>
              <a:t>He is one of The Mechanicals. He is part of the company producing a play for Duke Theseus’ wedding. He is an over-confident fool! </a:t>
            </a:r>
          </a:p>
          <a:p>
            <a:pPr algn="ctr" eaLnBrk="1" hangingPunct="1"/>
            <a:r>
              <a:rPr lang="en-GB" sz="2400">
                <a:solidFill>
                  <a:schemeClr val="bg1"/>
                </a:solidFill>
                <a:latin typeface="Segoe Print" pitchFamily="2" charset="0"/>
              </a:rPr>
              <a:t>Puck plays a trick on him and gives him the head of an ass! Titania then falls in love with him for a short while!</a:t>
            </a:r>
          </a:p>
        </p:txBody>
      </p:sp>
      <p:pic>
        <p:nvPicPr>
          <p:cNvPr id="10244" name="Picture 6" descr="http://t2.gstatic.com/images?q=tbn:ANd9GcRJqkY1gLp-kAz6mWTbpG3xZPzimauvxGZMVtKDjYMibkyERRwNTQ"/>
          <p:cNvPicPr>
            <a:picLocks noChangeAspect="1" noChangeArrowheads="1"/>
          </p:cNvPicPr>
          <p:nvPr/>
        </p:nvPicPr>
        <p:blipFill>
          <a:blip r:embed="rId3">
            <a:extLst>
              <a:ext uri="{28A0092B-C50C-407E-A947-70E740481C1C}">
                <a14:useLocalDpi xmlns:a14="http://schemas.microsoft.com/office/drawing/2010/main" val="0"/>
              </a:ext>
            </a:extLst>
          </a:blip>
          <a:srcRect l="15587" t="5817" r="14268" b="4047"/>
          <a:stretch>
            <a:fillRect/>
          </a:stretch>
        </p:blipFill>
        <p:spPr bwMode="auto">
          <a:xfrm>
            <a:off x="250825" y="4437063"/>
            <a:ext cx="12969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descr="http://t1.gstatic.com/images?q=tbn:ANd9GcR4f7bpKF2HtK_GE1Jbe6K48Hvm6_hbbywwvRhe8H_tOLBbcHe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4437063"/>
            <a:ext cx="33115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6" name="Group 9"/>
          <p:cNvGrpSpPr>
            <a:grpSpLocks/>
          </p:cNvGrpSpPr>
          <p:nvPr/>
        </p:nvGrpSpPr>
        <p:grpSpPr bwMode="auto">
          <a:xfrm>
            <a:off x="5076825" y="4365625"/>
            <a:ext cx="4394200" cy="2309813"/>
            <a:chOff x="4355976" y="3325141"/>
            <a:chExt cx="4395260" cy="2310914"/>
          </a:xfrm>
        </p:grpSpPr>
        <p:pic>
          <p:nvPicPr>
            <p:cNvPr id="10247" name="Picture 2" descr="C:\Users\Cate\AppData\Local\Microsoft\Windows\Temporary Internet Files\Content.IE5\FYOYV4RQ\MC90032285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0000">
              <a:off x="4996114" y="3325141"/>
              <a:ext cx="3755122" cy="190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 descr="C:\Users\Cate\AppData\Local\Microsoft\Windows\Temporary Internet Files\Content.IE5\FYOYV4RQ\MC900439176[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4941168"/>
              <a:ext cx="3090417" cy="69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78722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knowledge and understanding of the characters in Act One Scene One 	to </a:t>
            </a:r>
            <a:r>
              <a:rPr lang="en-GB" sz="2000" b="1" dirty="0">
                <a:solidFill>
                  <a:schemeClr val="bg1"/>
                </a:solidFill>
              </a:rPr>
              <a:t>coach</a:t>
            </a:r>
            <a:r>
              <a:rPr lang="en-GB" sz="2000" dirty="0">
                <a:solidFill>
                  <a:schemeClr val="bg1"/>
                </a:solidFill>
              </a:rPr>
              <a:t> the characters.</a:t>
            </a:r>
          </a:p>
        </p:txBody>
      </p:sp>
      <p:sp>
        <p:nvSpPr>
          <p:cNvPr id="14" name="Rectangle 13"/>
          <p:cNvSpPr/>
          <p:nvPr/>
        </p:nvSpPr>
        <p:spPr>
          <a:xfrm>
            <a:off x="3657600" y="6400800"/>
            <a:ext cx="2590800" cy="457200"/>
          </a:xfrm>
          <a:prstGeom prst="rect">
            <a:avLst/>
          </a:prstGeom>
          <a:noFill/>
          <a:ln w="76200">
            <a:solidFill>
              <a:schemeClr val="bg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81000" y="1066800"/>
            <a:ext cx="8534400" cy="4247317"/>
          </a:xfrm>
          <a:prstGeom prst="rect">
            <a:avLst/>
          </a:prstGeom>
          <a:noFill/>
        </p:spPr>
        <p:txBody>
          <a:bodyPr wrap="square" rtlCol="0">
            <a:spAutoFit/>
          </a:bodyPr>
          <a:lstStyle/>
          <a:p>
            <a:pPr algn="ctr"/>
            <a:r>
              <a:rPr lang="en-GB" sz="5400" dirty="0">
                <a:solidFill>
                  <a:schemeClr val="bg1"/>
                </a:solidFill>
                <a:effectLst>
                  <a:glow rad="228600">
                    <a:schemeClr val="accent3">
                      <a:satMod val="175000"/>
                      <a:alpha val="40000"/>
                    </a:schemeClr>
                  </a:glow>
                </a:effectLst>
                <a:latin typeface="+mj-lt"/>
              </a:rPr>
              <a:t>You must develop a knowledge and understanding of the characters and their problems.</a:t>
            </a:r>
            <a:endParaRPr lang="en-GB" sz="4400" b="1" dirty="0">
              <a:solidFill>
                <a:srgbClr val="FFFF00"/>
              </a:solidFill>
              <a:effectLst>
                <a:glow rad="228600">
                  <a:schemeClr val="accent3">
                    <a:satMod val="175000"/>
                    <a:alpha val="40000"/>
                  </a:schemeClr>
                </a:glow>
              </a:effectLst>
              <a:latin typeface="+mj-lt"/>
            </a:endParaRPr>
          </a:p>
        </p:txBody>
      </p:sp>
      <p:sp>
        <p:nvSpPr>
          <p:cNvPr id="16" name="Rectangle 15"/>
          <p:cNvSpPr/>
          <p:nvPr/>
        </p:nvSpPr>
        <p:spPr>
          <a:xfrm>
            <a:off x="228600" y="6019800"/>
            <a:ext cx="4572000" cy="457200"/>
          </a:xfrm>
          <a:prstGeom prst="rect">
            <a:avLst/>
          </a:prstGeom>
          <a:noFill/>
          <a:ln w="76200">
            <a:solidFill>
              <a:schemeClr val="bg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95768" y="476672"/>
            <a:ext cx="7848600" cy="4495800"/>
          </a:xfrm>
          <a:prstGeom prst="rect">
            <a:avLst/>
          </a:prstGeom>
          <a:solidFill>
            <a:schemeClr val="bg1"/>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effectLst>
                  <a:glow rad="101600">
                    <a:schemeClr val="accent5">
                      <a:satMod val="175000"/>
                      <a:alpha val="40000"/>
                    </a:schemeClr>
                  </a:glow>
                </a:effectLst>
                <a:latin typeface="+mj-lt"/>
              </a:rPr>
              <a:t>Getting to know the characters: basic information</a:t>
            </a:r>
          </a:p>
          <a:p>
            <a:pPr algn="ctr"/>
            <a:endParaRPr lang="en-GB" sz="4000" dirty="0">
              <a:solidFill>
                <a:schemeClr val="tx1"/>
              </a:solidFill>
              <a:effectLst>
                <a:glow rad="101600">
                  <a:schemeClr val="accent5">
                    <a:satMod val="175000"/>
                    <a:alpha val="40000"/>
                  </a:schemeClr>
                </a:glow>
              </a:effectLst>
              <a:latin typeface="+mj-lt"/>
            </a:endParaRPr>
          </a:p>
          <a:p>
            <a:pPr algn="ctr"/>
            <a:r>
              <a:rPr lang="en-GB" sz="4000" dirty="0">
                <a:solidFill>
                  <a:schemeClr val="tx1"/>
                </a:solidFill>
                <a:effectLst>
                  <a:glow rad="63500">
                    <a:schemeClr val="accent4">
                      <a:satMod val="175000"/>
                      <a:alpha val="40000"/>
                    </a:schemeClr>
                  </a:glow>
                </a:effectLst>
                <a:latin typeface="+mj-lt"/>
              </a:rPr>
              <a:t>Unscramble the Character Jumble to complete the character sheet.</a:t>
            </a:r>
          </a:p>
        </p:txBody>
      </p:sp>
      <p:sp>
        <p:nvSpPr>
          <p:cNvPr id="19" name="Rectangle 18"/>
          <p:cNvSpPr/>
          <p:nvPr/>
        </p:nvSpPr>
        <p:spPr>
          <a:xfrm>
            <a:off x="304800" y="4724400"/>
            <a:ext cx="8534400" cy="1219200"/>
          </a:xfrm>
          <a:prstGeom prst="rect">
            <a:avLst/>
          </a:prstGeom>
          <a:solidFill>
            <a:schemeClr val="bg1"/>
          </a:solidFill>
          <a:ln>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tx1"/>
                </a:solidFill>
              </a:rPr>
              <a:t>Extension</a:t>
            </a:r>
            <a:r>
              <a:rPr lang="en-GB" b="1" dirty="0">
                <a:solidFill>
                  <a:schemeClr val="tx1"/>
                </a:solidFill>
              </a:rPr>
              <a:t>: If you have identified all the characters, add arrows and labels to your sheet that show the relationships between the characters (e.g. who loves who, who is married to who…)</a:t>
            </a:r>
          </a:p>
        </p:txBody>
      </p:sp>
    </p:spTree>
    <p:extLst>
      <p:ext uri="{BB962C8B-B14F-4D97-AF65-F5344CB8AC3E}">
        <p14:creationId xmlns:p14="http://schemas.microsoft.com/office/powerpoint/2010/main" val="59326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4" presetClass="exit" presetSubtype="16" fill="hold" grpId="1" nodeType="withEffect">
                                  <p:stCondLst>
                                    <p:cond delay="0"/>
                                  </p:stCondLst>
                                  <p:childTnLst>
                                    <p:animEffect transition="out" filter="box(in)">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1" nodeType="clickEffect">
                                  <p:stCondLst>
                                    <p:cond delay="0"/>
                                  </p:stCondLst>
                                  <p:childTnLst>
                                    <p:animEffect transition="out" filter="box(in)">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4" presetClass="exit" presetSubtype="16" fill="hold" grpId="1" nodeType="withEffect">
                                  <p:stCondLst>
                                    <p:cond delay="0"/>
                                  </p:stCondLst>
                                  <p:childTnLst>
                                    <p:animEffect transition="out" filter="box(in)">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ox(in)">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ox(in)">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p:bldP spid="15" grpId="1"/>
      <p:bldP spid="16" grpId="0" animBg="1"/>
      <p:bldP spid="16" grpId="1" animBg="1"/>
      <p:bldP spid="17"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2" descr="http://ny-image3.etsy.com/il_fullxfull.2154914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3" name="TextBox 22"/>
          <p:cNvSpPr txBox="1"/>
          <p:nvPr/>
        </p:nvSpPr>
        <p:spPr>
          <a:xfrm>
            <a:off x="228600" y="228600"/>
            <a:ext cx="8763000" cy="646331"/>
          </a:xfrm>
          <a:prstGeom prst="rect">
            <a:avLst/>
          </a:prstGeom>
          <a:noFill/>
        </p:spPr>
        <p:txBody>
          <a:bodyPr wrap="square" rtlCol="0">
            <a:spAutoFit/>
          </a:bodyPr>
          <a:lstStyle/>
          <a:p>
            <a:r>
              <a:rPr lang="en-GB" sz="3600" b="1" u="sng" dirty="0">
                <a:solidFill>
                  <a:schemeClr val="bg1"/>
                </a:solidFill>
                <a:latin typeface="+mj-lt"/>
              </a:rPr>
              <a:t>A Midsummer Night’s Dream: The Characters</a:t>
            </a:r>
          </a:p>
        </p:txBody>
      </p:sp>
      <p:sp>
        <p:nvSpPr>
          <p:cNvPr id="24" name="TextBox 23"/>
          <p:cNvSpPr txBox="1"/>
          <p:nvPr/>
        </p:nvSpPr>
        <p:spPr>
          <a:xfrm>
            <a:off x="838200" y="2286000"/>
            <a:ext cx="2971800" cy="646331"/>
          </a:xfrm>
          <a:prstGeom prst="rect">
            <a:avLst/>
          </a:prstGeom>
          <a:noFill/>
        </p:spPr>
        <p:txBody>
          <a:bodyPr wrap="square" rtlCol="0">
            <a:spAutoFit/>
          </a:bodyPr>
          <a:lstStyle/>
          <a:p>
            <a:r>
              <a:rPr lang="en-GB" sz="3600" b="1" dirty="0">
                <a:solidFill>
                  <a:schemeClr val="bg1"/>
                </a:solidFill>
                <a:effectLst>
                  <a:glow rad="228600">
                    <a:schemeClr val="accent6">
                      <a:satMod val="175000"/>
                      <a:alpha val="40000"/>
                    </a:schemeClr>
                  </a:glow>
                </a:effectLst>
                <a:latin typeface="+mj-lt"/>
              </a:rPr>
              <a:t>The Athenians</a:t>
            </a:r>
          </a:p>
        </p:txBody>
      </p:sp>
      <p:sp>
        <p:nvSpPr>
          <p:cNvPr id="25" name="TextBox 24"/>
          <p:cNvSpPr txBox="1"/>
          <p:nvPr/>
        </p:nvSpPr>
        <p:spPr>
          <a:xfrm>
            <a:off x="228600" y="1371600"/>
            <a:ext cx="1066800" cy="381000"/>
          </a:xfrm>
          <a:prstGeom prst="rect">
            <a:avLst/>
          </a:prstGeom>
          <a:noFill/>
          <a:ln>
            <a:solidFill>
              <a:schemeClr val="tx1"/>
            </a:solidFill>
          </a:ln>
        </p:spPr>
        <p:txBody>
          <a:bodyPr wrap="square" rtlCol="0">
            <a:spAutoFit/>
          </a:bodyPr>
          <a:lstStyle/>
          <a:p>
            <a:r>
              <a:rPr lang="en-GB" dirty="0" err="1">
                <a:solidFill>
                  <a:schemeClr val="bg1"/>
                </a:solidFill>
              </a:rPr>
              <a:t>hsutees</a:t>
            </a:r>
            <a:endParaRPr lang="en-GB" dirty="0">
              <a:solidFill>
                <a:schemeClr val="bg1"/>
              </a:solidFill>
            </a:endParaRPr>
          </a:p>
        </p:txBody>
      </p:sp>
      <p:pic>
        <p:nvPicPr>
          <p:cNvPr id="200706" name="Picture 2" descr="http://t3.gstatic.com/images?q=tbn:ANd9GcRGH94tg91mhoCnKKtngqem8dQ9VyGHrlqMk1SjvAuDA-mCEBnG"/>
          <p:cNvPicPr>
            <a:picLocks noChangeAspect="1" noChangeArrowheads="1"/>
          </p:cNvPicPr>
          <p:nvPr/>
        </p:nvPicPr>
        <p:blipFill>
          <a:blip r:embed="rId3" cstate="print"/>
          <a:srcRect l="28685"/>
          <a:stretch>
            <a:fillRect/>
          </a:stretch>
        </p:blipFill>
        <p:spPr bwMode="auto">
          <a:xfrm>
            <a:off x="1447800" y="1143000"/>
            <a:ext cx="1704975" cy="971551"/>
          </a:xfrm>
          <a:prstGeom prst="rect">
            <a:avLst/>
          </a:prstGeom>
          <a:noFill/>
        </p:spPr>
      </p:pic>
      <p:sp>
        <p:nvSpPr>
          <p:cNvPr id="26" name="TextBox 25"/>
          <p:cNvSpPr txBox="1"/>
          <p:nvPr/>
        </p:nvSpPr>
        <p:spPr>
          <a:xfrm>
            <a:off x="3276600" y="1371600"/>
            <a:ext cx="1219200" cy="369332"/>
          </a:xfrm>
          <a:prstGeom prst="rect">
            <a:avLst/>
          </a:prstGeom>
          <a:noFill/>
          <a:ln>
            <a:solidFill>
              <a:schemeClr val="tx1"/>
            </a:solidFill>
          </a:ln>
        </p:spPr>
        <p:txBody>
          <a:bodyPr wrap="square" rtlCol="0">
            <a:spAutoFit/>
          </a:bodyPr>
          <a:lstStyle/>
          <a:p>
            <a:r>
              <a:rPr lang="en-GB" dirty="0" err="1">
                <a:solidFill>
                  <a:schemeClr val="bg1"/>
                </a:solidFill>
              </a:rPr>
              <a:t>pihlytaoo</a:t>
            </a:r>
            <a:endParaRPr lang="en-GB" dirty="0">
              <a:solidFill>
                <a:schemeClr val="bg1"/>
              </a:solidFill>
            </a:endParaRPr>
          </a:p>
        </p:txBody>
      </p:sp>
      <p:pic>
        <p:nvPicPr>
          <p:cNvPr id="200707" name="Picture 3"/>
          <p:cNvPicPr>
            <a:picLocks noChangeAspect="1" noChangeArrowheads="1"/>
          </p:cNvPicPr>
          <p:nvPr/>
        </p:nvPicPr>
        <p:blipFill>
          <a:blip r:embed="rId4" cstate="print"/>
          <a:srcRect l="20000" t="11130" r="31304" b="22087"/>
          <a:stretch>
            <a:fillRect/>
          </a:stretch>
        </p:blipFill>
        <p:spPr bwMode="auto">
          <a:xfrm>
            <a:off x="2286000" y="3124200"/>
            <a:ext cx="990600" cy="849086"/>
          </a:xfrm>
          <a:prstGeom prst="rect">
            <a:avLst/>
          </a:prstGeom>
          <a:noFill/>
          <a:ln w="9525">
            <a:noFill/>
            <a:miter lim="800000"/>
            <a:headEnd/>
            <a:tailEnd/>
          </a:ln>
        </p:spPr>
      </p:pic>
      <p:sp>
        <p:nvSpPr>
          <p:cNvPr id="27" name="TextBox 26"/>
          <p:cNvSpPr txBox="1"/>
          <p:nvPr/>
        </p:nvSpPr>
        <p:spPr>
          <a:xfrm>
            <a:off x="3429000" y="3352800"/>
            <a:ext cx="1066800" cy="381000"/>
          </a:xfrm>
          <a:prstGeom prst="rect">
            <a:avLst/>
          </a:prstGeom>
          <a:noFill/>
          <a:ln>
            <a:solidFill>
              <a:schemeClr val="tx1"/>
            </a:solidFill>
          </a:ln>
        </p:spPr>
        <p:txBody>
          <a:bodyPr wrap="square" rtlCol="0">
            <a:spAutoFit/>
          </a:bodyPr>
          <a:lstStyle/>
          <a:p>
            <a:r>
              <a:rPr lang="en-GB" dirty="0" err="1">
                <a:solidFill>
                  <a:schemeClr val="bg1"/>
                </a:solidFill>
              </a:rPr>
              <a:t>eugse</a:t>
            </a:r>
            <a:endParaRPr lang="en-GB" dirty="0">
              <a:solidFill>
                <a:schemeClr val="bg1"/>
              </a:solidFill>
            </a:endParaRPr>
          </a:p>
        </p:txBody>
      </p:sp>
      <p:sp>
        <p:nvSpPr>
          <p:cNvPr id="28" name="TextBox 27"/>
          <p:cNvSpPr txBox="1"/>
          <p:nvPr/>
        </p:nvSpPr>
        <p:spPr>
          <a:xfrm>
            <a:off x="3429000" y="4724400"/>
            <a:ext cx="1066800" cy="381000"/>
          </a:xfrm>
          <a:prstGeom prst="rect">
            <a:avLst/>
          </a:prstGeom>
          <a:noFill/>
          <a:ln>
            <a:solidFill>
              <a:schemeClr val="tx1"/>
            </a:solidFill>
          </a:ln>
        </p:spPr>
        <p:txBody>
          <a:bodyPr wrap="square" rtlCol="0">
            <a:spAutoFit/>
          </a:bodyPr>
          <a:lstStyle/>
          <a:p>
            <a:r>
              <a:rPr lang="en-GB" dirty="0" err="1">
                <a:solidFill>
                  <a:schemeClr val="bg1"/>
                </a:solidFill>
              </a:rPr>
              <a:t>meihar</a:t>
            </a:r>
            <a:endParaRPr lang="en-GB" dirty="0">
              <a:solidFill>
                <a:schemeClr val="bg1"/>
              </a:solidFill>
            </a:endParaRPr>
          </a:p>
        </p:txBody>
      </p:sp>
      <p:pic>
        <p:nvPicPr>
          <p:cNvPr id="200710" name="Picture 6" descr="http://i2.listal.com/image/1579788/500full.jpg"/>
          <p:cNvPicPr>
            <a:picLocks noChangeAspect="1" noChangeArrowheads="1"/>
          </p:cNvPicPr>
          <p:nvPr/>
        </p:nvPicPr>
        <p:blipFill>
          <a:blip r:embed="rId5" cstate="print"/>
          <a:srcRect l="72000" t="38278" r="7200"/>
          <a:stretch>
            <a:fillRect/>
          </a:stretch>
        </p:blipFill>
        <p:spPr bwMode="auto">
          <a:xfrm>
            <a:off x="2590800" y="4114800"/>
            <a:ext cx="806302" cy="1000125"/>
          </a:xfrm>
          <a:prstGeom prst="rect">
            <a:avLst/>
          </a:prstGeom>
          <a:noFill/>
        </p:spPr>
      </p:pic>
      <p:pic>
        <p:nvPicPr>
          <p:cNvPr id="200712" name="Picture 8" descr="http://t2.gstatic.com/images?q=tbn:ANd9GcToH7C0vpWLMjIp6Pikha4sfc_N4wva7U4N2r3y2gQGDrCAFxx-7g"/>
          <p:cNvPicPr>
            <a:picLocks noChangeAspect="1" noChangeArrowheads="1"/>
          </p:cNvPicPr>
          <p:nvPr/>
        </p:nvPicPr>
        <p:blipFill>
          <a:blip r:embed="rId6" cstate="print"/>
          <a:srcRect/>
          <a:stretch>
            <a:fillRect/>
          </a:stretch>
        </p:blipFill>
        <p:spPr bwMode="auto">
          <a:xfrm>
            <a:off x="1143000" y="4191000"/>
            <a:ext cx="914398" cy="914400"/>
          </a:xfrm>
          <a:prstGeom prst="rect">
            <a:avLst/>
          </a:prstGeom>
          <a:noFill/>
        </p:spPr>
      </p:pic>
      <p:sp>
        <p:nvSpPr>
          <p:cNvPr id="31" name="TextBox 30"/>
          <p:cNvSpPr txBox="1"/>
          <p:nvPr/>
        </p:nvSpPr>
        <p:spPr>
          <a:xfrm>
            <a:off x="38100" y="4800600"/>
            <a:ext cx="1066800" cy="381000"/>
          </a:xfrm>
          <a:prstGeom prst="rect">
            <a:avLst/>
          </a:prstGeom>
          <a:noFill/>
          <a:ln>
            <a:solidFill>
              <a:schemeClr val="tx1"/>
            </a:solidFill>
          </a:ln>
        </p:spPr>
        <p:txBody>
          <a:bodyPr wrap="square" rtlCol="0">
            <a:spAutoFit/>
          </a:bodyPr>
          <a:lstStyle/>
          <a:p>
            <a:r>
              <a:rPr lang="en-GB" dirty="0" err="1">
                <a:solidFill>
                  <a:schemeClr val="bg1"/>
                </a:solidFill>
              </a:rPr>
              <a:t>leehan</a:t>
            </a:r>
            <a:endParaRPr lang="en-GB" dirty="0">
              <a:solidFill>
                <a:schemeClr val="bg1"/>
              </a:solidFill>
            </a:endParaRPr>
          </a:p>
        </p:txBody>
      </p:sp>
      <p:pic>
        <p:nvPicPr>
          <p:cNvPr id="200713" name="Picture 9"/>
          <p:cNvPicPr>
            <a:picLocks noChangeAspect="1" noChangeArrowheads="1"/>
          </p:cNvPicPr>
          <p:nvPr/>
        </p:nvPicPr>
        <p:blipFill>
          <a:blip r:embed="rId7" cstate="print"/>
          <a:srcRect l="10110" t="11765" r="61397" b="23529"/>
          <a:stretch>
            <a:fillRect/>
          </a:stretch>
        </p:blipFill>
        <p:spPr bwMode="auto">
          <a:xfrm>
            <a:off x="1219200" y="5562600"/>
            <a:ext cx="751609" cy="1066800"/>
          </a:xfrm>
          <a:prstGeom prst="rect">
            <a:avLst/>
          </a:prstGeom>
          <a:noFill/>
          <a:ln w="9525">
            <a:noFill/>
            <a:miter lim="800000"/>
            <a:headEnd/>
            <a:tailEnd/>
          </a:ln>
        </p:spPr>
      </p:pic>
      <p:sp>
        <p:nvSpPr>
          <p:cNvPr id="33" name="Heart 32"/>
          <p:cNvSpPr/>
          <p:nvPr/>
        </p:nvSpPr>
        <p:spPr>
          <a:xfrm>
            <a:off x="1905000" y="4953000"/>
            <a:ext cx="685800" cy="762000"/>
          </a:xfrm>
          <a:prstGeom prst="heart">
            <a:avLst/>
          </a:prstGeom>
          <a:solidFill>
            <a:srgbClr val="FF66CC"/>
          </a:solidFill>
          <a:ln>
            <a:solidFill>
              <a:schemeClr val="accent2">
                <a:lumMod val="75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200715" name="Picture 11" descr="http://t1.gstatic.com/images?q=tbn:ANd9GcRcvatlqGMURVfZ93pmoBF1rincI8UkzdVMOTX2cJyK4elcpIqcPA"/>
          <p:cNvPicPr>
            <a:picLocks noChangeAspect="1" noChangeArrowheads="1"/>
          </p:cNvPicPr>
          <p:nvPr/>
        </p:nvPicPr>
        <p:blipFill>
          <a:blip r:embed="rId8" cstate="print"/>
          <a:srcRect r="50725"/>
          <a:stretch>
            <a:fillRect/>
          </a:stretch>
        </p:blipFill>
        <p:spPr bwMode="auto">
          <a:xfrm>
            <a:off x="2590800" y="5486400"/>
            <a:ext cx="838200" cy="1121710"/>
          </a:xfrm>
          <a:prstGeom prst="rect">
            <a:avLst/>
          </a:prstGeom>
          <a:noFill/>
        </p:spPr>
      </p:pic>
      <p:sp>
        <p:nvSpPr>
          <p:cNvPr id="35" name="TextBox 34"/>
          <p:cNvSpPr txBox="1"/>
          <p:nvPr/>
        </p:nvSpPr>
        <p:spPr>
          <a:xfrm>
            <a:off x="3429000" y="5791200"/>
            <a:ext cx="1295400" cy="369332"/>
          </a:xfrm>
          <a:prstGeom prst="rect">
            <a:avLst/>
          </a:prstGeom>
          <a:noFill/>
          <a:ln>
            <a:solidFill>
              <a:schemeClr val="tx1"/>
            </a:solidFill>
          </a:ln>
        </p:spPr>
        <p:txBody>
          <a:bodyPr wrap="square" rtlCol="0">
            <a:spAutoFit/>
          </a:bodyPr>
          <a:lstStyle/>
          <a:p>
            <a:r>
              <a:rPr lang="en-GB" dirty="0" err="1">
                <a:solidFill>
                  <a:schemeClr val="bg1"/>
                </a:solidFill>
              </a:rPr>
              <a:t>smeidtiu</a:t>
            </a:r>
            <a:endParaRPr lang="en-GB" dirty="0">
              <a:solidFill>
                <a:schemeClr val="bg1"/>
              </a:solidFill>
            </a:endParaRPr>
          </a:p>
        </p:txBody>
      </p:sp>
      <p:sp>
        <p:nvSpPr>
          <p:cNvPr id="36" name="TextBox 35"/>
          <p:cNvSpPr txBox="1"/>
          <p:nvPr/>
        </p:nvSpPr>
        <p:spPr>
          <a:xfrm>
            <a:off x="0" y="5867400"/>
            <a:ext cx="1143000" cy="369332"/>
          </a:xfrm>
          <a:prstGeom prst="rect">
            <a:avLst/>
          </a:prstGeom>
          <a:noFill/>
          <a:ln>
            <a:solidFill>
              <a:schemeClr val="tx1"/>
            </a:solidFill>
          </a:ln>
        </p:spPr>
        <p:txBody>
          <a:bodyPr wrap="square" rtlCol="0">
            <a:spAutoFit/>
          </a:bodyPr>
          <a:lstStyle/>
          <a:p>
            <a:r>
              <a:rPr lang="en-GB" dirty="0" err="1">
                <a:solidFill>
                  <a:schemeClr val="bg1"/>
                </a:solidFill>
              </a:rPr>
              <a:t>erydnlsa</a:t>
            </a:r>
            <a:endParaRPr lang="en-GB" dirty="0">
              <a:solidFill>
                <a:schemeClr val="bg1"/>
              </a:solidFill>
            </a:endParaRPr>
          </a:p>
        </p:txBody>
      </p:sp>
      <p:cxnSp>
        <p:nvCxnSpPr>
          <p:cNvPr id="38" name="Straight Connector 37"/>
          <p:cNvCxnSpPr/>
          <p:nvPr/>
        </p:nvCxnSpPr>
        <p:spPr>
          <a:xfrm rot="5400000">
            <a:off x="1981200" y="3657600"/>
            <a:ext cx="533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638800" y="1905000"/>
            <a:ext cx="2971800" cy="646331"/>
          </a:xfrm>
          <a:prstGeom prst="rect">
            <a:avLst/>
          </a:prstGeom>
          <a:noFill/>
        </p:spPr>
        <p:txBody>
          <a:bodyPr wrap="square" rtlCol="0">
            <a:spAutoFit/>
          </a:bodyPr>
          <a:lstStyle/>
          <a:p>
            <a:r>
              <a:rPr lang="en-GB" sz="3600" b="1" dirty="0">
                <a:solidFill>
                  <a:schemeClr val="bg1"/>
                </a:solidFill>
                <a:effectLst>
                  <a:glow rad="228600">
                    <a:schemeClr val="accent4">
                      <a:satMod val="175000"/>
                      <a:alpha val="40000"/>
                    </a:schemeClr>
                  </a:glow>
                </a:effectLst>
                <a:latin typeface="+mj-lt"/>
              </a:rPr>
              <a:t>The Fairies</a:t>
            </a:r>
          </a:p>
        </p:txBody>
      </p:sp>
      <p:pic>
        <p:nvPicPr>
          <p:cNvPr id="200717" name="Picture 13" descr="http://t2.gstatic.com/images?q=tbn:ANd9GcRinxAu18vUgBeB4mFk5CbSPDpxukoeMJJGnblkiitM3ortYLHK"/>
          <p:cNvPicPr>
            <a:picLocks noChangeAspect="1" noChangeArrowheads="1"/>
          </p:cNvPicPr>
          <p:nvPr/>
        </p:nvPicPr>
        <p:blipFill>
          <a:blip r:embed="rId9" cstate="print"/>
          <a:srcRect b="39350"/>
          <a:stretch>
            <a:fillRect/>
          </a:stretch>
        </p:blipFill>
        <p:spPr bwMode="auto">
          <a:xfrm>
            <a:off x="7162800" y="990600"/>
            <a:ext cx="838200" cy="773723"/>
          </a:xfrm>
          <a:prstGeom prst="rect">
            <a:avLst/>
          </a:prstGeom>
          <a:noFill/>
        </p:spPr>
      </p:pic>
      <p:pic>
        <p:nvPicPr>
          <p:cNvPr id="200719" name="Picture 15" descr="http://t1.gstatic.com/images?q=tbn:ANd9GcQx6S9LXKQdBuuWqsVLYgJzgQM9SJHDOvD-7wA4Wdg1UA0lbNhg"/>
          <p:cNvPicPr>
            <a:picLocks noChangeAspect="1" noChangeArrowheads="1"/>
          </p:cNvPicPr>
          <p:nvPr/>
        </p:nvPicPr>
        <p:blipFill>
          <a:blip r:embed="rId10" cstate="print"/>
          <a:srcRect/>
          <a:stretch>
            <a:fillRect/>
          </a:stretch>
        </p:blipFill>
        <p:spPr bwMode="auto">
          <a:xfrm>
            <a:off x="5867400" y="1066800"/>
            <a:ext cx="942975" cy="627507"/>
          </a:xfrm>
          <a:prstGeom prst="rect">
            <a:avLst/>
          </a:prstGeom>
          <a:noFill/>
        </p:spPr>
      </p:pic>
      <p:sp>
        <p:nvSpPr>
          <p:cNvPr id="42" name="TextBox 41"/>
          <p:cNvSpPr txBox="1"/>
          <p:nvPr/>
        </p:nvSpPr>
        <p:spPr>
          <a:xfrm>
            <a:off x="4724400" y="1143000"/>
            <a:ext cx="1066800" cy="381000"/>
          </a:xfrm>
          <a:prstGeom prst="rect">
            <a:avLst/>
          </a:prstGeom>
          <a:noFill/>
          <a:ln>
            <a:solidFill>
              <a:schemeClr val="tx1"/>
            </a:solidFill>
          </a:ln>
        </p:spPr>
        <p:txBody>
          <a:bodyPr wrap="square" rtlCol="0">
            <a:spAutoFit/>
          </a:bodyPr>
          <a:lstStyle/>
          <a:p>
            <a:r>
              <a:rPr lang="en-GB" dirty="0" err="1">
                <a:solidFill>
                  <a:schemeClr val="bg1"/>
                </a:solidFill>
              </a:rPr>
              <a:t>enboor</a:t>
            </a:r>
            <a:endParaRPr lang="en-GB" dirty="0">
              <a:solidFill>
                <a:schemeClr val="bg1"/>
              </a:solidFill>
            </a:endParaRPr>
          </a:p>
        </p:txBody>
      </p:sp>
      <p:sp>
        <p:nvSpPr>
          <p:cNvPr id="43" name="TextBox 42"/>
          <p:cNvSpPr txBox="1"/>
          <p:nvPr/>
        </p:nvSpPr>
        <p:spPr>
          <a:xfrm>
            <a:off x="8077200" y="1143000"/>
            <a:ext cx="1066800" cy="381000"/>
          </a:xfrm>
          <a:prstGeom prst="rect">
            <a:avLst/>
          </a:prstGeom>
          <a:noFill/>
          <a:ln>
            <a:solidFill>
              <a:schemeClr val="tx1"/>
            </a:solidFill>
          </a:ln>
        </p:spPr>
        <p:txBody>
          <a:bodyPr wrap="square" rtlCol="0">
            <a:spAutoFit/>
          </a:bodyPr>
          <a:lstStyle/>
          <a:p>
            <a:r>
              <a:rPr lang="en-GB" dirty="0" err="1">
                <a:solidFill>
                  <a:schemeClr val="bg1"/>
                </a:solidFill>
              </a:rPr>
              <a:t>naittia</a:t>
            </a:r>
            <a:endParaRPr lang="en-GB" dirty="0">
              <a:solidFill>
                <a:schemeClr val="bg1"/>
              </a:solidFill>
            </a:endParaRPr>
          </a:p>
        </p:txBody>
      </p:sp>
      <p:pic>
        <p:nvPicPr>
          <p:cNvPr id="200721" name="Picture 17" descr="http://t3.gstatic.com/images?q=tbn:ANd9GcQffIi17-zYxMdWCnMG5hrRxI9LMfC9FJP5zOTDJeUsI_dUoURh"/>
          <p:cNvPicPr>
            <a:picLocks noChangeAspect="1" noChangeArrowheads="1"/>
          </p:cNvPicPr>
          <p:nvPr/>
        </p:nvPicPr>
        <p:blipFill>
          <a:blip r:embed="rId11" cstate="print"/>
          <a:srcRect/>
          <a:stretch>
            <a:fillRect/>
          </a:stretch>
        </p:blipFill>
        <p:spPr bwMode="auto">
          <a:xfrm>
            <a:off x="5715000" y="2514600"/>
            <a:ext cx="1124464" cy="762000"/>
          </a:xfrm>
          <a:prstGeom prst="rect">
            <a:avLst/>
          </a:prstGeom>
          <a:noFill/>
        </p:spPr>
      </p:pic>
      <p:sp>
        <p:nvSpPr>
          <p:cNvPr id="45" name="TextBox 44"/>
          <p:cNvSpPr txBox="1"/>
          <p:nvPr/>
        </p:nvSpPr>
        <p:spPr>
          <a:xfrm>
            <a:off x="4724400" y="2743200"/>
            <a:ext cx="914400" cy="381000"/>
          </a:xfrm>
          <a:prstGeom prst="rect">
            <a:avLst/>
          </a:prstGeom>
          <a:noFill/>
          <a:ln>
            <a:solidFill>
              <a:schemeClr val="tx1"/>
            </a:solidFill>
          </a:ln>
        </p:spPr>
        <p:txBody>
          <a:bodyPr wrap="square" rtlCol="0">
            <a:spAutoFit/>
          </a:bodyPr>
          <a:lstStyle/>
          <a:p>
            <a:r>
              <a:rPr lang="en-GB" dirty="0" err="1">
                <a:solidFill>
                  <a:schemeClr val="bg1"/>
                </a:solidFill>
              </a:rPr>
              <a:t>cupk</a:t>
            </a:r>
            <a:endParaRPr lang="en-GB" dirty="0">
              <a:solidFill>
                <a:schemeClr val="bg1"/>
              </a:solidFill>
            </a:endParaRPr>
          </a:p>
        </p:txBody>
      </p:sp>
      <p:pic>
        <p:nvPicPr>
          <p:cNvPr id="200722" name="Picture 18"/>
          <p:cNvPicPr>
            <a:picLocks noChangeAspect="1" noChangeArrowheads="1"/>
          </p:cNvPicPr>
          <p:nvPr/>
        </p:nvPicPr>
        <p:blipFill>
          <a:blip r:embed="rId12" cstate="print"/>
          <a:srcRect l="27644" t="25000" r="32692" b="28846"/>
          <a:stretch>
            <a:fillRect/>
          </a:stretch>
        </p:blipFill>
        <p:spPr bwMode="auto">
          <a:xfrm>
            <a:off x="6934200" y="2514600"/>
            <a:ext cx="942975" cy="685800"/>
          </a:xfrm>
          <a:prstGeom prst="rect">
            <a:avLst/>
          </a:prstGeom>
          <a:noFill/>
          <a:ln w="9525">
            <a:noFill/>
            <a:miter lim="800000"/>
            <a:headEnd/>
            <a:tailEnd/>
          </a:ln>
        </p:spPr>
      </p:pic>
      <p:sp>
        <p:nvSpPr>
          <p:cNvPr id="48" name="TextBox 47"/>
          <p:cNvSpPr txBox="1"/>
          <p:nvPr/>
        </p:nvSpPr>
        <p:spPr>
          <a:xfrm>
            <a:off x="8001000" y="2514600"/>
            <a:ext cx="1143000" cy="938719"/>
          </a:xfrm>
          <a:prstGeom prst="rect">
            <a:avLst/>
          </a:prstGeom>
          <a:noFill/>
          <a:ln>
            <a:solidFill>
              <a:schemeClr val="tx1"/>
            </a:solidFill>
          </a:ln>
        </p:spPr>
        <p:txBody>
          <a:bodyPr wrap="square" rtlCol="0">
            <a:spAutoFit/>
          </a:bodyPr>
          <a:lstStyle/>
          <a:p>
            <a:r>
              <a:rPr lang="en-GB" sz="1100" dirty="0" err="1">
                <a:solidFill>
                  <a:schemeClr val="bg1"/>
                </a:solidFill>
              </a:rPr>
              <a:t>oesbpmsolsae</a:t>
            </a:r>
            <a:r>
              <a:rPr lang="en-GB" sz="1100" dirty="0">
                <a:solidFill>
                  <a:schemeClr val="bg1"/>
                </a:solidFill>
              </a:rPr>
              <a:t>, </a:t>
            </a:r>
            <a:r>
              <a:rPr lang="en-GB" sz="1100" dirty="0" err="1">
                <a:solidFill>
                  <a:schemeClr val="bg1"/>
                </a:solidFill>
              </a:rPr>
              <a:t>obecwb</a:t>
            </a:r>
            <a:r>
              <a:rPr lang="en-GB" sz="1100" dirty="0">
                <a:solidFill>
                  <a:schemeClr val="bg1"/>
                </a:solidFill>
              </a:rPr>
              <a:t>, </a:t>
            </a:r>
            <a:r>
              <a:rPr lang="en-GB" sz="1100" dirty="0" err="1">
                <a:solidFill>
                  <a:schemeClr val="bg1"/>
                </a:solidFill>
              </a:rPr>
              <a:t>eesusdrdmta</a:t>
            </a:r>
            <a:endParaRPr lang="en-GB" sz="1100" dirty="0">
              <a:solidFill>
                <a:schemeClr val="bg1"/>
              </a:solidFill>
            </a:endParaRPr>
          </a:p>
          <a:p>
            <a:r>
              <a:rPr lang="en-GB" sz="1100" dirty="0">
                <a:solidFill>
                  <a:schemeClr val="bg1"/>
                </a:solidFill>
              </a:rPr>
              <a:t>and </a:t>
            </a:r>
            <a:r>
              <a:rPr lang="en-GB" sz="1100" dirty="0" err="1">
                <a:solidFill>
                  <a:schemeClr val="bg1"/>
                </a:solidFill>
              </a:rPr>
              <a:t>oetm</a:t>
            </a:r>
            <a:endParaRPr lang="en-GB" sz="1100" dirty="0">
              <a:solidFill>
                <a:schemeClr val="bg1"/>
              </a:solidFill>
            </a:endParaRPr>
          </a:p>
          <a:p>
            <a:endParaRPr lang="en-GB" sz="1100" dirty="0">
              <a:solidFill>
                <a:schemeClr val="bg1"/>
              </a:solidFill>
            </a:endParaRPr>
          </a:p>
        </p:txBody>
      </p:sp>
      <p:cxnSp>
        <p:nvCxnSpPr>
          <p:cNvPr id="49" name="Straight Connector 48"/>
          <p:cNvCxnSpPr/>
          <p:nvPr/>
        </p:nvCxnSpPr>
        <p:spPr>
          <a:xfrm>
            <a:off x="5029200" y="3886200"/>
            <a:ext cx="3581400"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334000" y="4800600"/>
            <a:ext cx="3429000" cy="646331"/>
          </a:xfrm>
          <a:prstGeom prst="rect">
            <a:avLst/>
          </a:prstGeom>
          <a:noFill/>
        </p:spPr>
        <p:txBody>
          <a:bodyPr wrap="square" rtlCol="0">
            <a:spAutoFit/>
          </a:bodyPr>
          <a:lstStyle/>
          <a:p>
            <a:r>
              <a:rPr lang="en-GB" sz="3600" b="1" dirty="0">
                <a:solidFill>
                  <a:schemeClr val="bg1"/>
                </a:solidFill>
                <a:effectLst>
                  <a:glow rad="228600">
                    <a:schemeClr val="accent1">
                      <a:satMod val="175000"/>
                      <a:alpha val="40000"/>
                    </a:schemeClr>
                  </a:glow>
                </a:effectLst>
                <a:latin typeface="+mj-lt"/>
              </a:rPr>
              <a:t>The Mechanicals</a:t>
            </a:r>
          </a:p>
        </p:txBody>
      </p:sp>
      <p:pic>
        <p:nvPicPr>
          <p:cNvPr id="200725" name="Picture 21" descr="http://t3.gstatic.com/images?q=tbn:ANd9GcQOJMu875IN2wdrZR946vKnWstL8rt_UGgMurIGLk4Eq_wtDZ7b"/>
          <p:cNvPicPr>
            <a:picLocks noChangeAspect="1" noChangeArrowheads="1"/>
          </p:cNvPicPr>
          <p:nvPr/>
        </p:nvPicPr>
        <p:blipFill>
          <a:blip r:embed="rId13" cstate="print"/>
          <a:srcRect l="66187" b="55801"/>
          <a:stretch>
            <a:fillRect/>
          </a:stretch>
        </p:blipFill>
        <p:spPr bwMode="auto">
          <a:xfrm>
            <a:off x="4876800" y="4038600"/>
            <a:ext cx="895350" cy="762000"/>
          </a:xfrm>
          <a:prstGeom prst="rect">
            <a:avLst/>
          </a:prstGeom>
          <a:noFill/>
        </p:spPr>
      </p:pic>
      <p:sp>
        <p:nvSpPr>
          <p:cNvPr id="53" name="TextBox 52"/>
          <p:cNvSpPr txBox="1"/>
          <p:nvPr/>
        </p:nvSpPr>
        <p:spPr>
          <a:xfrm>
            <a:off x="5867400" y="4191000"/>
            <a:ext cx="1066800" cy="381000"/>
          </a:xfrm>
          <a:prstGeom prst="rect">
            <a:avLst/>
          </a:prstGeom>
          <a:noFill/>
          <a:ln>
            <a:solidFill>
              <a:schemeClr val="tx1"/>
            </a:solidFill>
          </a:ln>
        </p:spPr>
        <p:txBody>
          <a:bodyPr wrap="square" rtlCol="0">
            <a:spAutoFit/>
          </a:bodyPr>
          <a:lstStyle/>
          <a:p>
            <a:r>
              <a:rPr lang="en-GB" dirty="0" err="1">
                <a:solidFill>
                  <a:schemeClr val="bg1"/>
                </a:solidFill>
              </a:rPr>
              <a:t>mtobto</a:t>
            </a:r>
            <a:endParaRPr lang="en-GB" dirty="0">
              <a:solidFill>
                <a:schemeClr val="bg1"/>
              </a:solidFill>
            </a:endParaRPr>
          </a:p>
        </p:txBody>
      </p:sp>
      <p:pic>
        <p:nvPicPr>
          <p:cNvPr id="200726" name="Picture 22"/>
          <p:cNvPicPr>
            <a:picLocks noChangeAspect="1" noChangeArrowheads="1"/>
          </p:cNvPicPr>
          <p:nvPr/>
        </p:nvPicPr>
        <p:blipFill>
          <a:blip r:embed="rId14" cstate="print"/>
          <a:srcRect l="39744" t="15385" b="25641"/>
          <a:stretch>
            <a:fillRect/>
          </a:stretch>
        </p:blipFill>
        <p:spPr bwMode="auto">
          <a:xfrm>
            <a:off x="7010400" y="4114800"/>
            <a:ext cx="990600" cy="605952"/>
          </a:xfrm>
          <a:prstGeom prst="rect">
            <a:avLst/>
          </a:prstGeom>
          <a:noFill/>
          <a:ln w="9525">
            <a:noFill/>
            <a:miter lim="800000"/>
            <a:headEnd/>
            <a:tailEnd/>
          </a:ln>
        </p:spPr>
      </p:pic>
      <p:sp>
        <p:nvSpPr>
          <p:cNvPr id="55" name="TextBox 54"/>
          <p:cNvSpPr txBox="1"/>
          <p:nvPr/>
        </p:nvSpPr>
        <p:spPr>
          <a:xfrm>
            <a:off x="8077200" y="4191000"/>
            <a:ext cx="1066800" cy="381000"/>
          </a:xfrm>
          <a:prstGeom prst="rect">
            <a:avLst/>
          </a:prstGeom>
          <a:noFill/>
          <a:ln>
            <a:solidFill>
              <a:schemeClr val="tx1"/>
            </a:solidFill>
          </a:ln>
        </p:spPr>
        <p:txBody>
          <a:bodyPr wrap="square" rtlCol="0">
            <a:spAutoFit/>
          </a:bodyPr>
          <a:lstStyle/>
          <a:p>
            <a:r>
              <a:rPr lang="en-GB" dirty="0" err="1">
                <a:solidFill>
                  <a:schemeClr val="bg1"/>
                </a:solidFill>
              </a:rPr>
              <a:t>cnuqie</a:t>
            </a:r>
            <a:endParaRPr lang="en-GB" dirty="0">
              <a:solidFill>
                <a:schemeClr val="bg1"/>
              </a:solidFill>
            </a:endParaRPr>
          </a:p>
        </p:txBody>
      </p:sp>
      <p:pic>
        <p:nvPicPr>
          <p:cNvPr id="200727" name="Picture 23"/>
          <p:cNvPicPr>
            <a:picLocks noChangeAspect="1" noChangeArrowheads="1"/>
          </p:cNvPicPr>
          <p:nvPr/>
        </p:nvPicPr>
        <p:blipFill>
          <a:blip r:embed="rId15" cstate="print"/>
          <a:srcRect l="10714" t="14286" r="63988" b="28571"/>
          <a:stretch>
            <a:fillRect/>
          </a:stretch>
        </p:blipFill>
        <p:spPr bwMode="auto">
          <a:xfrm>
            <a:off x="5105400" y="5486400"/>
            <a:ext cx="485775" cy="685800"/>
          </a:xfrm>
          <a:prstGeom prst="rect">
            <a:avLst/>
          </a:prstGeom>
          <a:noFill/>
          <a:ln w="9525">
            <a:noFill/>
            <a:miter lim="800000"/>
            <a:headEnd/>
            <a:tailEnd/>
          </a:ln>
        </p:spPr>
      </p:pic>
      <p:pic>
        <p:nvPicPr>
          <p:cNvPr id="200728" name="Picture 24"/>
          <p:cNvPicPr>
            <a:picLocks noChangeAspect="1" noChangeArrowheads="1"/>
          </p:cNvPicPr>
          <p:nvPr/>
        </p:nvPicPr>
        <p:blipFill>
          <a:blip r:embed="rId16" cstate="print"/>
          <a:srcRect l="7440" t="26190" r="61310" b="23810"/>
          <a:stretch>
            <a:fillRect/>
          </a:stretch>
        </p:blipFill>
        <p:spPr bwMode="auto">
          <a:xfrm>
            <a:off x="6172200" y="5486400"/>
            <a:ext cx="609600" cy="609600"/>
          </a:xfrm>
          <a:prstGeom prst="rect">
            <a:avLst/>
          </a:prstGeom>
          <a:noFill/>
          <a:ln w="9525">
            <a:noFill/>
            <a:miter lim="800000"/>
            <a:headEnd/>
            <a:tailEnd/>
          </a:ln>
        </p:spPr>
      </p:pic>
      <p:sp>
        <p:nvSpPr>
          <p:cNvPr id="59" name="TextBox 58"/>
          <p:cNvSpPr txBox="1"/>
          <p:nvPr/>
        </p:nvSpPr>
        <p:spPr>
          <a:xfrm>
            <a:off x="5943600" y="6248400"/>
            <a:ext cx="914400" cy="381000"/>
          </a:xfrm>
          <a:prstGeom prst="rect">
            <a:avLst/>
          </a:prstGeom>
          <a:noFill/>
          <a:ln>
            <a:solidFill>
              <a:schemeClr val="tx1"/>
            </a:solidFill>
          </a:ln>
        </p:spPr>
        <p:txBody>
          <a:bodyPr wrap="square" rtlCol="0">
            <a:spAutoFit/>
          </a:bodyPr>
          <a:lstStyle/>
          <a:p>
            <a:r>
              <a:rPr lang="en-GB" dirty="0" err="1">
                <a:solidFill>
                  <a:schemeClr val="bg1"/>
                </a:solidFill>
              </a:rPr>
              <a:t>elftu</a:t>
            </a:r>
            <a:endParaRPr lang="en-GB" dirty="0">
              <a:solidFill>
                <a:schemeClr val="bg1"/>
              </a:solidFill>
            </a:endParaRPr>
          </a:p>
        </p:txBody>
      </p:sp>
      <p:sp>
        <p:nvSpPr>
          <p:cNvPr id="61" name="TextBox 60"/>
          <p:cNvSpPr txBox="1"/>
          <p:nvPr/>
        </p:nvSpPr>
        <p:spPr>
          <a:xfrm>
            <a:off x="4800600" y="6248400"/>
            <a:ext cx="1066800" cy="381000"/>
          </a:xfrm>
          <a:prstGeom prst="rect">
            <a:avLst/>
          </a:prstGeom>
          <a:noFill/>
          <a:ln>
            <a:solidFill>
              <a:schemeClr val="tx1"/>
            </a:solidFill>
          </a:ln>
        </p:spPr>
        <p:txBody>
          <a:bodyPr wrap="square" rtlCol="0">
            <a:spAutoFit/>
          </a:bodyPr>
          <a:lstStyle/>
          <a:p>
            <a:r>
              <a:rPr lang="en-GB" dirty="0" err="1">
                <a:solidFill>
                  <a:schemeClr val="bg1"/>
                </a:solidFill>
              </a:rPr>
              <a:t>gnsu</a:t>
            </a:r>
            <a:endParaRPr lang="en-GB" dirty="0">
              <a:solidFill>
                <a:schemeClr val="bg1"/>
              </a:solidFill>
            </a:endParaRPr>
          </a:p>
        </p:txBody>
      </p:sp>
      <p:pic>
        <p:nvPicPr>
          <p:cNvPr id="200729" name="Picture 25"/>
          <p:cNvPicPr>
            <a:picLocks noChangeAspect="1" noChangeArrowheads="1"/>
          </p:cNvPicPr>
          <p:nvPr/>
        </p:nvPicPr>
        <p:blipFill>
          <a:blip r:embed="rId17" cstate="print"/>
          <a:srcRect l="75658" t="22807" b="22807"/>
          <a:stretch>
            <a:fillRect/>
          </a:stretch>
        </p:blipFill>
        <p:spPr bwMode="auto">
          <a:xfrm>
            <a:off x="7239000" y="5486400"/>
            <a:ext cx="491121" cy="685800"/>
          </a:xfrm>
          <a:prstGeom prst="rect">
            <a:avLst/>
          </a:prstGeom>
          <a:noFill/>
          <a:ln w="9525">
            <a:noFill/>
            <a:miter lim="800000"/>
            <a:headEnd/>
            <a:tailEnd/>
          </a:ln>
        </p:spPr>
      </p:pic>
      <p:pic>
        <p:nvPicPr>
          <p:cNvPr id="200730" name="Picture 26"/>
          <p:cNvPicPr>
            <a:picLocks noChangeAspect="1" noChangeArrowheads="1"/>
          </p:cNvPicPr>
          <p:nvPr/>
        </p:nvPicPr>
        <p:blipFill>
          <a:blip r:embed="rId18" cstate="print"/>
          <a:srcRect l="58228" t="12152" r="11392" b="25063"/>
          <a:stretch>
            <a:fillRect/>
          </a:stretch>
        </p:blipFill>
        <p:spPr bwMode="auto">
          <a:xfrm>
            <a:off x="8229600" y="5486400"/>
            <a:ext cx="471948" cy="609600"/>
          </a:xfrm>
          <a:prstGeom prst="rect">
            <a:avLst/>
          </a:prstGeom>
          <a:noFill/>
          <a:ln w="9525">
            <a:noFill/>
            <a:miter lim="800000"/>
            <a:headEnd/>
            <a:tailEnd/>
          </a:ln>
        </p:spPr>
      </p:pic>
      <p:sp>
        <p:nvSpPr>
          <p:cNvPr id="64" name="TextBox 63"/>
          <p:cNvSpPr txBox="1"/>
          <p:nvPr/>
        </p:nvSpPr>
        <p:spPr>
          <a:xfrm>
            <a:off x="8001000" y="6248400"/>
            <a:ext cx="990600" cy="276999"/>
          </a:xfrm>
          <a:prstGeom prst="rect">
            <a:avLst/>
          </a:prstGeom>
          <a:noFill/>
          <a:ln>
            <a:solidFill>
              <a:schemeClr val="tx1"/>
            </a:solidFill>
          </a:ln>
        </p:spPr>
        <p:txBody>
          <a:bodyPr wrap="square" rtlCol="0">
            <a:spAutoFit/>
          </a:bodyPr>
          <a:lstStyle/>
          <a:p>
            <a:r>
              <a:rPr lang="en-GB" sz="1200" dirty="0" err="1">
                <a:solidFill>
                  <a:schemeClr val="bg1"/>
                </a:solidFill>
              </a:rPr>
              <a:t>etlgsnairlv</a:t>
            </a:r>
            <a:endParaRPr lang="en-GB" sz="1600" dirty="0">
              <a:solidFill>
                <a:schemeClr val="bg1"/>
              </a:solidFill>
            </a:endParaRPr>
          </a:p>
        </p:txBody>
      </p:sp>
      <p:sp>
        <p:nvSpPr>
          <p:cNvPr id="44" name="TextBox 43"/>
          <p:cNvSpPr txBox="1"/>
          <p:nvPr/>
        </p:nvSpPr>
        <p:spPr>
          <a:xfrm>
            <a:off x="6858000" y="6248400"/>
            <a:ext cx="1066800" cy="381000"/>
          </a:xfrm>
          <a:prstGeom prst="rect">
            <a:avLst/>
          </a:prstGeom>
          <a:noFill/>
          <a:ln>
            <a:solidFill>
              <a:schemeClr val="tx1"/>
            </a:solidFill>
          </a:ln>
        </p:spPr>
        <p:txBody>
          <a:bodyPr wrap="square" rtlCol="0">
            <a:spAutoFit/>
          </a:bodyPr>
          <a:lstStyle/>
          <a:p>
            <a:r>
              <a:rPr lang="en-GB" dirty="0" err="1">
                <a:solidFill>
                  <a:schemeClr val="bg1"/>
                </a:solidFill>
              </a:rPr>
              <a:t>tnuso</a:t>
            </a:r>
            <a:endParaRPr lang="en-GB" dirty="0">
              <a:solidFill>
                <a:schemeClr val="bg1"/>
              </a:solidFill>
            </a:endParaRPr>
          </a:p>
        </p:txBody>
      </p:sp>
    </p:spTree>
    <p:extLst>
      <p:ext uri="{BB962C8B-B14F-4D97-AF65-F5344CB8AC3E}">
        <p14:creationId xmlns:p14="http://schemas.microsoft.com/office/powerpoint/2010/main" val="4006056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2" descr="http://ny-image3.etsy.com/il_fullxfull.2154914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3" name="TextBox 22"/>
          <p:cNvSpPr txBox="1"/>
          <p:nvPr/>
        </p:nvSpPr>
        <p:spPr>
          <a:xfrm>
            <a:off x="228600" y="228600"/>
            <a:ext cx="8763000" cy="646331"/>
          </a:xfrm>
          <a:prstGeom prst="rect">
            <a:avLst/>
          </a:prstGeom>
          <a:noFill/>
        </p:spPr>
        <p:txBody>
          <a:bodyPr wrap="square" rtlCol="0">
            <a:spAutoFit/>
          </a:bodyPr>
          <a:lstStyle/>
          <a:p>
            <a:r>
              <a:rPr lang="en-GB" sz="3600" b="1" u="sng" dirty="0">
                <a:solidFill>
                  <a:schemeClr val="bg1"/>
                </a:solidFill>
                <a:latin typeface="+mj-lt"/>
              </a:rPr>
              <a:t>A Midsummer Night’s Dream: The Characters</a:t>
            </a:r>
          </a:p>
        </p:txBody>
      </p:sp>
      <p:sp>
        <p:nvSpPr>
          <p:cNvPr id="24" name="TextBox 23"/>
          <p:cNvSpPr txBox="1"/>
          <p:nvPr/>
        </p:nvSpPr>
        <p:spPr>
          <a:xfrm>
            <a:off x="838200" y="2286000"/>
            <a:ext cx="2971800" cy="646331"/>
          </a:xfrm>
          <a:prstGeom prst="rect">
            <a:avLst/>
          </a:prstGeom>
          <a:noFill/>
        </p:spPr>
        <p:txBody>
          <a:bodyPr wrap="square" rtlCol="0">
            <a:spAutoFit/>
          </a:bodyPr>
          <a:lstStyle/>
          <a:p>
            <a:r>
              <a:rPr lang="en-GB" sz="3600" b="1" dirty="0">
                <a:solidFill>
                  <a:schemeClr val="bg1"/>
                </a:solidFill>
                <a:effectLst>
                  <a:glow rad="228600">
                    <a:schemeClr val="accent6">
                      <a:satMod val="175000"/>
                      <a:alpha val="40000"/>
                    </a:schemeClr>
                  </a:glow>
                </a:effectLst>
                <a:latin typeface="+mj-lt"/>
              </a:rPr>
              <a:t>The Athenians</a:t>
            </a:r>
          </a:p>
        </p:txBody>
      </p:sp>
      <p:sp>
        <p:nvSpPr>
          <p:cNvPr id="25" name="TextBox 24"/>
          <p:cNvSpPr txBox="1"/>
          <p:nvPr/>
        </p:nvSpPr>
        <p:spPr>
          <a:xfrm>
            <a:off x="228600" y="1371600"/>
            <a:ext cx="1066800" cy="381000"/>
          </a:xfrm>
          <a:prstGeom prst="rect">
            <a:avLst/>
          </a:prstGeom>
          <a:noFill/>
          <a:ln>
            <a:solidFill>
              <a:schemeClr val="tx1"/>
            </a:solidFill>
          </a:ln>
        </p:spPr>
        <p:txBody>
          <a:bodyPr wrap="square" rtlCol="0">
            <a:spAutoFit/>
          </a:bodyPr>
          <a:lstStyle/>
          <a:p>
            <a:r>
              <a:rPr lang="en-GB" dirty="0" err="1">
                <a:solidFill>
                  <a:schemeClr val="bg1"/>
                </a:solidFill>
              </a:rPr>
              <a:t>Theseus</a:t>
            </a:r>
            <a:endParaRPr lang="en-GB" dirty="0">
              <a:solidFill>
                <a:schemeClr val="bg1"/>
              </a:solidFill>
            </a:endParaRPr>
          </a:p>
        </p:txBody>
      </p:sp>
      <p:pic>
        <p:nvPicPr>
          <p:cNvPr id="200706" name="Picture 2" descr="http://t3.gstatic.com/images?q=tbn:ANd9GcRGH94tg91mhoCnKKtngqem8dQ9VyGHrlqMk1SjvAuDA-mCEBnG"/>
          <p:cNvPicPr>
            <a:picLocks noChangeAspect="1" noChangeArrowheads="1"/>
          </p:cNvPicPr>
          <p:nvPr/>
        </p:nvPicPr>
        <p:blipFill>
          <a:blip r:embed="rId3" cstate="print"/>
          <a:srcRect l="28685"/>
          <a:stretch>
            <a:fillRect/>
          </a:stretch>
        </p:blipFill>
        <p:spPr bwMode="auto">
          <a:xfrm>
            <a:off x="1447800" y="1143000"/>
            <a:ext cx="1704975" cy="971551"/>
          </a:xfrm>
          <a:prstGeom prst="rect">
            <a:avLst/>
          </a:prstGeom>
          <a:noFill/>
        </p:spPr>
      </p:pic>
      <p:sp>
        <p:nvSpPr>
          <p:cNvPr id="26" name="TextBox 25"/>
          <p:cNvSpPr txBox="1"/>
          <p:nvPr/>
        </p:nvSpPr>
        <p:spPr>
          <a:xfrm>
            <a:off x="3276600" y="1371600"/>
            <a:ext cx="1219200" cy="369332"/>
          </a:xfrm>
          <a:prstGeom prst="rect">
            <a:avLst/>
          </a:prstGeom>
          <a:noFill/>
          <a:ln>
            <a:solidFill>
              <a:schemeClr val="tx1"/>
            </a:solidFill>
          </a:ln>
        </p:spPr>
        <p:txBody>
          <a:bodyPr wrap="square" rtlCol="0">
            <a:spAutoFit/>
          </a:bodyPr>
          <a:lstStyle/>
          <a:p>
            <a:r>
              <a:rPr lang="en-GB" dirty="0" err="1">
                <a:solidFill>
                  <a:schemeClr val="bg1"/>
                </a:solidFill>
              </a:rPr>
              <a:t>Hippolyta</a:t>
            </a:r>
            <a:endParaRPr lang="en-GB" dirty="0">
              <a:solidFill>
                <a:schemeClr val="bg1"/>
              </a:solidFill>
            </a:endParaRPr>
          </a:p>
        </p:txBody>
      </p:sp>
      <p:pic>
        <p:nvPicPr>
          <p:cNvPr id="200707" name="Picture 3"/>
          <p:cNvPicPr>
            <a:picLocks noChangeAspect="1" noChangeArrowheads="1"/>
          </p:cNvPicPr>
          <p:nvPr/>
        </p:nvPicPr>
        <p:blipFill>
          <a:blip r:embed="rId4" cstate="print"/>
          <a:srcRect l="20000" t="11130" r="31304" b="22087"/>
          <a:stretch>
            <a:fillRect/>
          </a:stretch>
        </p:blipFill>
        <p:spPr bwMode="auto">
          <a:xfrm>
            <a:off x="2286000" y="3124200"/>
            <a:ext cx="990600" cy="849086"/>
          </a:xfrm>
          <a:prstGeom prst="rect">
            <a:avLst/>
          </a:prstGeom>
          <a:noFill/>
          <a:ln w="9525">
            <a:noFill/>
            <a:miter lim="800000"/>
            <a:headEnd/>
            <a:tailEnd/>
          </a:ln>
        </p:spPr>
      </p:pic>
      <p:sp>
        <p:nvSpPr>
          <p:cNvPr id="27" name="TextBox 26"/>
          <p:cNvSpPr txBox="1"/>
          <p:nvPr/>
        </p:nvSpPr>
        <p:spPr>
          <a:xfrm>
            <a:off x="3429000" y="3352800"/>
            <a:ext cx="1066800" cy="381000"/>
          </a:xfrm>
          <a:prstGeom prst="rect">
            <a:avLst/>
          </a:prstGeom>
          <a:noFill/>
          <a:ln>
            <a:solidFill>
              <a:schemeClr val="tx1"/>
            </a:solidFill>
          </a:ln>
        </p:spPr>
        <p:txBody>
          <a:bodyPr wrap="square" rtlCol="0">
            <a:spAutoFit/>
          </a:bodyPr>
          <a:lstStyle/>
          <a:p>
            <a:r>
              <a:rPr lang="en-GB" dirty="0" err="1">
                <a:solidFill>
                  <a:schemeClr val="bg1"/>
                </a:solidFill>
              </a:rPr>
              <a:t>Egeus</a:t>
            </a:r>
            <a:endParaRPr lang="en-GB" dirty="0">
              <a:solidFill>
                <a:schemeClr val="bg1"/>
              </a:solidFill>
            </a:endParaRPr>
          </a:p>
        </p:txBody>
      </p:sp>
      <p:sp>
        <p:nvSpPr>
          <p:cNvPr id="28" name="TextBox 27"/>
          <p:cNvSpPr txBox="1"/>
          <p:nvPr/>
        </p:nvSpPr>
        <p:spPr>
          <a:xfrm>
            <a:off x="3429000" y="4724400"/>
            <a:ext cx="1066800" cy="381000"/>
          </a:xfrm>
          <a:prstGeom prst="rect">
            <a:avLst/>
          </a:prstGeom>
          <a:noFill/>
          <a:ln>
            <a:solidFill>
              <a:schemeClr val="tx1"/>
            </a:solidFill>
          </a:ln>
        </p:spPr>
        <p:txBody>
          <a:bodyPr wrap="square" rtlCol="0">
            <a:spAutoFit/>
          </a:bodyPr>
          <a:lstStyle/>
          <a:p>
            <a:r>
              <a:rPr lang="en-GB" dirty="0" err="1">
                <a:solidFill>
                  <a:schemeClr val="bg1"/>
                </a:solidFill>
              </a:rPr>
              <a:t>Hermia</a:t>
            </a:r>
            <a:endParaRPr lang="en-GB" dirty="0">
              <a:solidFill>
                <a:schemeClr val="bg1"/>
              </a:solidFill>
            </a:endParaRPr>
          </a:p>
        </p:txBody>
      </p:sp>
      <p:pic>
        <p:nvPicPr>
          <p:cNvPr id="200710" name="Picture 6" descr="http://i2.listal.com/image/1579788/500full.jpg"/>
          <p:cNvPicPr>
            <a:picLocks noChangeAspect="1" noChangeArrowheads="1"/>
          </p:cNvPicPr>
          <p:nvPr/>
        </p:nvPicPr>
        <p:blipFill>
          <a:blip r:embed="rId5" cstate="print"/>
          <a:srcRect l="72000" t="38278" r="7200"/>
          <a:stretch>
            <a:fillRect/>
          </a:stretch>
        </p:blipFill>
        <p:spPr bwMode="auto">
          <a:xfrm>
            <a:off x="2590800" y="4114800"/>
            <a:ext cx="806302" cy="1000125"/>
          </a:xfrm>
          <a:prstGeom prst="rect">
            <a:avLst/>
          </a:prstGeom>
          <a:noFill/>
        </p:spPr>
      </p:pic>
      <p:pic>
        <p:nvPicPr>
          <p:cNvPr id="200712" name="Picture 8" descr="http://t2.gstatic.com/images?q=tbn:ANd9GcToH7C0vpWLMjIp6Pikha4sfc_N4wva7U4N2r3y2gQGDrCAFxx-7g"/>
          <p:cNvPicPr>
            <a:picLocks noChangeAspect="1" noChangeArrowheads="1"/>
          </p:cNvPicPr>
          <p:nvPr/>
        </p:nvPicPr>
        <p:blipFill>
          <a:blip r:embed="rId6" cstate="print"/>
          <a:srcRect/>
          <a:stretch>
            <a:fillRect/>
          </a:stretch>
        </p:blipFill>
        <p:spPr bwMode="auto">
          <a:xfrm>
            <a:off x="1143000" y="4191000"/>
            <a:ext cx="914398" cy="914400"/>
          </a:xfrm>
          <a:prstGeom prst="rect">
            <a:avLst/>
          </a:prstGeom>
          <a:noFill/>
        </p:spPr>
      </p:pic>
      <p:sp>
        <p:nvSpPr>
          <p:cNvPr id="31" name="TextBox 30"/>
          <p:cNvSpPr txBox="1"/>
          <p:nvPr/>
        </p:nvSpPr>
        <p:spPr>
          <a:xfrm>
            <a:off x="0" y="4800600"/>
            <a:ext cx="1066800" cy="381000"/>
          </a:xfrm>
          <a:prstGeom prst="rect">
            <a:avLst/>
          </a:prstGeom>
          <a:noFill/>
          <a:ln>
            <a:solidFill>
              <a:schemeClr val="tx1"/>
            </a:solidFill>
          </a:ln>
        </p:spPr>
        <p:txBody>
          <a:bodyPr wrap="square" rtlCol="0">
            <a:spAutoFit/>
          </a:bodyPr>
          <a:lstStyle/>
          <a:p>
            <a:r>
              <a:rPr lang="en-GB" dirty="0">
                <a:solidFill>
                  <a:schemeClr val="bg1"/>
                </a:solidFill>
              </a:rPr>
              <a:t>Helena</a:t>
            </a:r>
          </a:p>
        </p:txBody>
      </p:sp>
      <p:pic>
        <p:nvPicPr>
          <p:cNvPr id="200713" name="Picture 9"/>
          <p:cNvPicPr>
            <a:picLocks noChangeAspect="1" noChangeArrowheads="1"/>
          </p:cNvPicPr>
          <p:nvPr/>
        </p:nvPicPr>
        <p:blipFill>
          <a:blip r:embed="rId7" cstate="print"/>
          <a:srcRect l="10110" t="11765" r="61397" b="23529"/>
          <a:stretch>
            <a:fillRect/>
          </a:stretch>
        </p:blipFill>
        <p:spPr bwMode="auto">
          <a:xfrm>
            <a:off x="1219200" y="5562600"/>
            <a:ext cx="751609" cy="1066800"/>
          </a:xfrm>
          <a:prstGeom prst="rect">
            <a:avLst/>
          </a:prstGeom>
          <a:noFill/>
          <a:ln w="9525">
            <a:noFill/>
            <a:miter lim="800000"/>
            <a:headEnd/>
            <a:tailEnd/>
          </a:ln>
        </p:spPr>
      </p:pic>
      <p:sp>
        <p:nvSpPr>
          <p:cNvPr id="33" name="Heart 32"/>
          <p:cNvSpPr/>
          <p:nvPr/>
        </p:nvSpPr>
        <p:spPr>
          <a:xfrm>
            <a:off x="1905000" y="4953000"/>
            <a:ext cx="685800" cy="762000"/>
          </a:xfrm>
          <a:prstGeom prst="heart">
            <a:avLst/>
          </a:prstGeom>
          <a:solidFill>
            <a:srgbClr val="FF66CC"/>
          </a:solidFill>
          <a:ln>
            <a:solidFill>
              <a:schemeClr val="accent2">
                <a:lumMod val="75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200715" name="Picture 11" descr="http://t1.gstatic.com/images?q=tbn:ANd9GcRcvatlqGMURVfZ93pmoBF1rincI8UkzdVMOTX2cJyK4elcpIqcPA"/>
          <p:cNvPicPr>
            <a:picLocks noChangeAspect="1" noChangeArrowheads="1"/>
          </p:cNvPicPr>
          <p:nvPr/>
        </p:nvPicPr>
        <p:blipFill>
          <a:blip r:embed="rId8" cstate="print"/>
          <a:srcRect r="50725"/>
          <a:stretch>
            <a:fillRect/>
          </a:stretch>
        </p:blipFill>
        <p:spPr bwMode="auto">
          <a:xfrm>
            <a:off x="2590800" y="5486400"/>
            <a:ext cx="838200" cy="1121710"/>
          </a:xfrm>
          <a:prstGeom prst="rect">
            <a:avLst/>
          </a:prstGeom>
          <a:noFill/>
        </p:spPr>
      </p:pic>
      <p:sp>
        <p:nvSpPr>
          <p:cNvPr id="35" name="TextBox 34"/>
          <p:cNvSpPr txBox="1"/>
          <p:nvPr/>
        </p:nvSpPr>
        <p:spPr>
          <a:xfrm>
            <a:off x="3429000" y="5791200"/>
            <a:ext cx="1295400" cy="369332"/>
          </a:xfrm>
          <a:prstGeom prst="rect">
            <a:avLst/>
          </a:prstGeom>
          <a:noFill/>
          <a:ln>
            <a:solidFill>
              <a:schemeClr val="tx1"/>
            </a:solidFill>
          </a:ln>
        </p:spPr>
        <p:txBody>
          <a:bodyPr wrap="square" rtlCol="0">
            <a:spAutoFit/>
          </a:bodyPr>
          <a:lstStyle/>
          <a:p>
            <a:r>
              <a:rPr lang="en-GB" dirty="0">
                <a:solidFill>
                  <a:schemeClr val="bg1"/>
                </a:solidFill>
              </a:rPr>
              <a:t>Demetrius</a:t>
            </a:r>
          </a:p>
        </p:txBody>
      </p:sp>
      <p:sp>
        <p:nvSpPr>
          <p:cNvPr id="36" name="TextBox 35"/>
          <p:cNvSpPr txBox="1"/>
          <p:nvPr/>
        </p:nvSpPr>
        <p:spPr>
          <a:xfrm>
            <a:off x="0" y="5867400"/>
            <a:ext cx="1143000" cy="369332"/>
          </a:xfrm>
          <a:prstGeom prst="rect">
            <a:avLst/>
          </a:prstGeom>
          <a:noFill/>
          <a:ln>
            <a:solidFill>
              <a:schemeClr val="tx1"/>
            </a:solidFill>
          </a:ln>
        </p:spPr>
        <p:txBody>
          <a:bodyPr wrap="square" rtlCol="0">
            <a:spAutoFit/>
          </a:bodyPr>
          <a:lstStyle/>
          <a:p>
            <a:r>
              <a:rPr lang="en-GB" dirty="0">
                <a:solidFill>
                  <a:schemeClr val="bg1"/>
                </a:solidFill>
              </a:rPr>
              <a:t>Lysander</a:t>
            </a:r>
          </a:p>
        </p:txBody>
      </p:sp>
      <p:cxnSp>
        <p:nvCxnSpPr>
          <p:cNvPr id="38" name="Straight Connector 37"/>
          <p:cNvCxnSpPr/>
          <p:nvPr/>
        </p:nvCxnSpPr>
        <p:spPr>
          <a:xfrm rot="5400000">
            <a:off x="1981200" y="3657600"/>
            <a:ext cx="533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638800" y="1905000"/>
            <a:ext cx="2971800" cy="646331"/>
          </a:xfrm>
          <a:prstGeom prst="rect">
            <a:avLst/>
          </a:prstGeom>
          <a:noFill/>
        </p:spPr>
        <p:txBody>
          <a:bodyPr wrap="square" rtlCol="0">
            <a:spAutoFit/>
          </a:bodyPr>
          <a:lstStyle/>
          <a:p>
            <a:r>
              <a:rPr lang="en-GB" sz="3600" b="1" dirty="0">
                <a:solidFill>
                  <a:schemeClr val="bg1"/>
                </a:solidFill>
                <a:effectLst>
                  <a:glow rad="228600">
                    <a:schemeClr val="accent4">
                      <a:satMod val="175000"/>
                      <a:alpha val="40000"/>
                    </a:schemeClr>
                  </a:glow>
                </a:effectLst>
                <a:latin typeface="+mj-lt"/>
              </a:rPr>
              <a:t>The Fairies</a:t>
            </a:r>
          </a:p>
        </p:txBody>
      </p:sp>
      <p:pic>
        <p:nvPicPr>
          <p:cNvPr id="200717" name="Picture 13" descr="http://t2.gstatic.com/images?q=tbn:ANd9GcRinxAu18vUgBeB4mFk5CbSPDpxukoeMJJGnblkiitM3ortYLHK"/>
          <p:cNvPicPr>
            <a:picLocks noChangeAspect="1" noChangeArrowheads="1"/>
          </p:cNvPicPr>
          <p:nvPr/>
        </p:nvPicPr>
        <p:blipFill>
          <a:blip r:embed="rId9" cstate="print"/>
          <a:srcRect b="39350"/>
          <a:stretch>
            <a:fillRect/>
          </a:stretch>
        </p:blipFill>
        <p:spPr bwMode="auto">
          <a:xfrm>
            <a:off x="7162800" y="990600"/>
            <a:ext cx="838200" cy="773723"/>
          </a:xfrm>
          <a:prstGeom prst="rect">
            <a:avLst/>
          </a:prstGeom>
          <a:noFill/>
        </p:spPr>
      </p:pic>
      <p:pic>
        <p:nvPicPr>
          <p:cNvPr id="200719" name="Picture 15" descr="http://t1.gstatic.com/images?q=tbn:ANd9GcQx6S9LXKQdBuuWqsVLYgJzgQM9SJHDOvD-7wA4Wdg1UA0lbNhg"/>
          <p:cNvPicPr>
            <a:picLocks noChangeAspect="1" noChangeArrowheads="1"/>
          </p:cNvPicPr>
          <p:nvPr/>
        </p:nvPicPr>
        <p:blipFill>
          <a:blip r:embed="rId10" cstate="print"/>
          <a:srcRect/>
          <a:stretch>
            <a:fillRect/>
          </a:stretch>
        </p:blipFill>
        <p:spPr bwMode="auto">
          <a:xfrm>
            <a:off x="5867400" y="1066800"/>
            <a:ext cx="942975" cy="627507"/>
          </a:xfrm>
          <a:prstGeom prst="rect">
            <a:avLst/>
          </a:prstGeom>
          <a:noFill/>
        </p:spPr>
      </p:pic>
      <p:sp>
        <p:nvSpPr>
          <p:cNvPr id="42" name="TextBox 41"/>
          <p:cNvSpPr txBox="1"/>
          <p:nvPr/>
        </p:nvSpPr>
        <p:spPr>
          <a:xfrm>
            <a:off x="4724400" y="1143000"/>
            <a:ext cx="1066800" cy="381000"/>
          </a:xfrm>
          <a:prstGeom prst="rect">
            <a:avLst/>
          </a:prstGeom>
          <a:noFill/>
          <a:ln>
            <a:solidFill>
              <a:schemeClr val="tx1"/>
            </a:solidFill>
          </a:ln>
        </p:spPr>
        <p:txBody>
          <a:bodyPr wrap="square" rtlCol="0">
            <a:spAutoFit/>
          </a:bodyPr>
          <a:lstStyle/>
          <a:p>
            <a:r>
              <a:rPr lang="en-GB" dirty="0">
                <a:solidFill>
                  <a:schemeClr val="bg1"/>
                </a:solidFill>
              </a:rPr>
              <a:t>Oberon</a:t>
            </a:r>
          </a:p>
        </p:txBody>
      </p:sp>
      <p:sp>
        <p:nvSpPr>
          <p:cNvPr id="43" name="TextBox 42"/>
          <p:cNvSpPr txBox="1"/>
          <p:nvPr/>
        </p:nvSpPr>
        <p:spPr>
          <a:xfrm>
            <a:off x="8077200" y="1143000"/>
            <a:ext cx="1066800" cy="381000"/>
          </a:xfrm>
          <a:prstGeom prst="rect">
            <a:avLst/>
          </a:prstGeom>
          <a:noFill/>
          <a:ln>
            <a:solidFill>
              <a:schemeClr val="tx1"/>
            </a:solidFill>
          </a:ln>
        </p:spPr>
        <p:txBody>
          <a:bodyPr wrap="square" rtlCol="0">
            <a:spAutoFit/>
          </a:bodyPr>
          <a:lstStyle/>
          <a:p>
            <a:r>
              <a:rPr lang="en-GB" dirty="0" err="1">
                <a:solidFill>
                  <a:schemeClr val="bg1"/>
                </a:solidFill>
              </a:rPr>
              <a:t>Titania</a:t>
            </a:r>
            <a:endParaRPr lang="en-GB" dirty="0">
              <a:solidFill>
                <a:schemeClr val="bg1"/>
              </a:solidFill>
            </a:endParaRPr>
          </a:p>
        </p:txBody>
      </p:sp>
      <p:pic>
        <p:nvPicPr>
          <p:cNvPr id="200721" name="Picture 17" descr="http://t3.gstatic.com/images?q=tbn:ANd9GcQffIi17-zYxMdWCnMG5hrRxI9LMfC9FJP5zOTDJeUsI_dUoURh"/>
          <p:cNvPicPr>
            <a:picLocks noChangeAspect="1" noChangeArrowheads="1"/>
          </p:cNvPicPr>
          <p:nvPr/>
        </p:nvPicPr>
        <p:blipFill>
          <a:blip r:embed="rId11" cstate="print"/>
          <a:srcRect/>
          <a:stretch>
            <a:fillRect/>
          </a:stretch>
        </p:blipFill>
        <p:spPr bwMode="auto">
          <a:xfrm>
            <a:off x="5715000" y="2514600"/>
            <a:ext cx="1124464" cy="762000"/>
          </a:xfrm>
          <a:prstGeom prst="rect">
            <a:avLst/>
          </a:prstGeom>
          <a:noFill/>
        </p:spPr>
      </p:pic>
      <p:sp>
        <p:nvSpPr>
          <p:cNvPr id="45" name="TextBox 44"/>
          <p:cNvSpPr txBox="1"/>
          <p:nvPr/>
        </p:nvSpPr>
        <p:spPr>
          <a:xfrm>
            <a:off x="4724400" y="2743200"/>
            <a:ext cx="914400" cy="381000"/>
          </a:xfrm>
          <a:prstGeom prst="rect">
            <a:avLst/>
          </a:prstGeom>
          <a:noFill/>
          <a:ln>
            <a:solidFill>
              <a:schemeClr val="tx1"/>
            </a:solidFill>
          </a:ln>
        </p:spPr>
        <p:txBody>
          <a:bodyPr wrap="square" rtlCol="0">
            <a:spAutoFit/>
          </a:bodyPr>
          <a:lstStyle/>
          <a:p>
            <a:r>
              <a:rPr lang="en-GB" dirty="0">
                <a:solidFill>
                  <a:schemeClr val="bg1"/>
                </a:solidFill>
              </a:rPr>
              <a:t>Puck</a:t>
            </a:r>
          </a:p>
        </p:txBody>
      </p:sp>
      <p:pic>
        <p:nvPicPr>
          <p:cNvPr id="200722" name="Picture 18"/>
          <p:cNvPicPr>
            <a:picLocks noChangeAspect="1" noChangeArrowheads="1"/>
          </p:cNvPicPr>
          <p:nvPr/>
        </p:nvPicPr>
        <p:blipFill>
          <a:blip r:embed="rId12" cstate="print"/>
          <a:srcRect l="27644" t="25000" r="32692" b="28846"/>
          <a:stretch>
            <a:fillRect/>
          </a:stretch>
        </p:blipFill>
        <p:spPr bwMode="auto">
          <a:xfrm>
            <a:off x="6934200" y="2514600"/>
            <a:ext cx="942975" cy="685800"/>
          </a:xfrm>
          <a:prstGeom prst="rect">
            <a:avLst/>
          </a:prstGeom>
          <a:noFill/>
          <a:ln w="9525">
            <a:noFill/>
            <a:miter lim="800000"/>
            <a:headEnd/>
            <a:tailEnd/>
          </a:ln>
        </p:spPr>
      </p:pic>
      <p:sp>
        <p:nvSpPr>
          <p:cNvPr id="48" name="TextBox 47"/>
          <p:cNvSpPr txBox="1"/>
          <p:nvPr/>
        </p:nvSpPr>
        <p:spPr>
          <a:xfrm>
            <a:off x="8001000" y="2514600"/>
            <a:ext cx="1143000" cy="938719"/>
          </a:xfrm>
          <a:prstGeom prst="rect">
            <a:avLst/>
          </a:prstGeom>
          <a:noFill/>
          <a:ln>
            <a:solidFill>
              <a:schemeClr val="tx1"/>
            </a:solidFill>
          </a:ln>
        </p:spPr>
        <p:txBody>
          <a:bodyPr wrap="square" rtlCol="0">
            <a:spAutoFit/>
          </a:bodyPr>
          <a:lstStyle/>
          <a:p>
            <a:r>
              <a:rPr lang="en-GB" sz="1100" dirty="0" err="1">
                <a:solidFill>
                  <a:schemeClr val="bg1"/>
                </a:solidFill>
              </a:rPr>
              <a:t>Peaseblossom</a:t>
            </a:r>
            <a:r>
              <a:rPr lang="en-GB" sz="1100" dirty="0">
                <a:solidFill>
                  <a:schemeClr val="bg1"/>
                </a:solidFill>
              </a:rPr>
              <a:t>, Cobweb, </a:t>
            </a:r>
            <a:r>
              <a:rPr lang="en-GB" sz="1100" dirty="0" err="1">
                <a:solidFill>
                  <a:schemeClr val="bg1"/>
                </a:solidFill>
              </a:rPr>
              <a:t>Mustardseed</a:t>
            </a:r>
            <a:r>
              <a:rPr lang="en-GB" sz="1100" dirty="0">
                <a:solidFill>
                  <a:schemeClr val="bg1"/>
                </a:solidFill>
              </a:rPr>
              <a:t> and Mote</a:t>
            </a:r>
          </a:p>
          <a:p>
            <a:endParaRPr lang="en-GB" sz="1100" dirty="0">
              <a:solidFill>
                <a:schemeClr val="bg1"/>
              </a:solidFill>
            </a:endParaRPr>
          </a:p>
        </p:txBody>
      </p:sp>
      <p:cxnSp>
        <p:nvCxnSpPr>
          <p:cNvPr id="49" name="Straight Connector 48"/>
          <p:cNvCxnSpPr/>
          <p:nvPr/>
        </p:nvCxnSpPr>
        <p:spPr>
          <a:xfrm>
            <a:off x="5029200" y="3886200"/>
            <a:ext cx="3581400"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334000" y="4800600"/>
            <a:ext cx="3429000" cy="646331"/>
          </a:xfrm>
          <a:prstGeom prst="rect">
            <a:avLst/>
          </a:prstGeom>
          <a:noFill/>
        </p:spPr>
        <p:txBody>
          <a:bodyPr wrap="square" rtlCol="0">
            <a:spAutoFit/>
          </a:bodyPr>
          <a:lstStyle/>
          <a:p>
            <a:r>
              <a:rPr lang="en-GB" sz="3600" b="1" dirty="0">
                <a:solidFill>
                  <a:schemeClr val="bg1"/>
                </a:solidFill>
                <a:effectLst>
                  <a:glow rad="228600">
                    <a:schemeClr val="accent1">
                      <a:satMod val="175000"/>
                      <a:alpha val="40000"/>
                    </a:schemeClr>
                  </a:glow>
                </a:effectLst>
                <a:latin typeface="+mj-lt"/>
              </a:rPr>
              <a:t>The Mechanicals</a:t>
            </a:r>
          </a:p>
        </p:txBody>
      </p:sp>
      <p:pic>
        <p:nvPicPr>
          <p:cNvPr id="200725" name="Picture 21" descr="http://t3.gstatic.com/images?q=tbn:ANd9GcQOJMu875IN2wdrZR946vKnWstL8rt_UGgMurIGLk4Eq_wtDZ7b"/>
          <p:cNvPicPr>
            <a:picLocks noChangeAspect="1" noChangeArrowheads="1"/>
          </p:cNvPicPr>
          <p:nvPr/>
        </p:nvPicPr>
        <p:blipFill>
          <a:blip r:embed="rId13" cstate="print"/>
          <a:srcRect l="66187" b="55801"/>
          <a:stretch>
            <a:fillRect/>
          </a:stretch>
        </p:blipFill>
        <p:spPr bwMode="auto">
          <a:xfrm>
            <a:off x="4876800" y="4038600"/>
            <a:ext cx="895350" cy="762000"/>
          </a:xfrm>
          <a:prstGeom prst="rect">
            <a:avLst/>
          </a:prstGeom>
          <a:noFill/>
        </p:spPr>
      </p:pic>
      <p:sp>
        <p:nvSpPr>
          <p:cNvPr id="53" name="TextBox 52"/>
          <p:cNvSpPr txBox="1"/>
          <p:nvPr/>
        </p:nvSpPr>
        <p:spPr>
          <a:xfrm>
            <a:off x="5867400" y="4191000"/>
            <a:ext cx="1066800" cy="381000"/>
          </a:xfrm>
          <a:prstGeom prst="rect">
            <a:avLst/>
          </a:prstGeom>
          <a:noFill/>
          <a:ln>
            <a:solidFill>
              <a:schemeClr val="tx1"/>
            </a:solidFill>
          </a:ln>
        </p:spPr>
        <p:txBody>
          <a:bodyPr wrap="square" rtlCol="0">
            <a:spAutoFit/>
          </a:bodyPr>
          <a:lstStyle/>
          <a:p>
            <a:r>
              <a:rPr lang="en-GB" dirty="0">
                <a:solidFill>
                  <a:schemeClr val="bg1"/>
                </a:solidFill>
              </a:rPr>
              <a:t>Bottom</a:t>
            </a:r>
          </a:p>
        </p:txBody>
      </p:sp>
      <p:pic>
        <p:nvPicPr>
          <p:cNvPr id="200726" name="Picture 22"/>
          <p:cNvPicPr>
            <a:picLocks noChangeAspect="1" noChangeArrowheads="1"/>
          </p:cNvPicPr>
          <p:nvPr/>
        </p:nvPicPr>
        <p:blipFill>
          <a:blip r:embed="rId14" cstate="print"/>
          <a:srcRect l="39744" t="15385" b="25641"/>
          <a:stretch>
            <a:fillRect/>
          </a:stretch>
        </p:blipFill>
        <p:spPr bwMode="auto">
          <a:xfrm>
            <a:off x="7010400" y="4114800"/>
            <a:ext cx="990600" cy="605952"/>
          </a:xfrm>
          <a:prstGeom prst="rect">
            <a:avLst/>
          </a:prstGeom>
          <a:noFill/>
          <a:ln w="9525">
            <a:noFill/>
            <a:miter lim="800000"/>
            <a:headEnd/>
            <a:tailEnd/>
          </a:ln>
        </p:spPr>
      </p:pic>
      <p:sp>
        <p:nvSpPr>
          <p:cNvPr id="55" name="TextBox 54"/>
          <p:cNvSpPr txBox="1"/>
          <p:nvPr/>
        </p:nvSpPr>
        <p:spPr>
          <a:xfrm>
            <a:off x="8077200" y="4191000"/>
            <a:ext cx="1066800" cy="381000"/>
          </a:xfrm>
          <a:prstGeom prst="rect">
            <a:avLst/>
          </a:prstGeom>
          <a:noFill/>
          <a:ln>
            <a:solidFill>
              <a:schemeClr val="tx1"/>
            </a:solidFill>
          </a:ln>
        </p:spPr>
        <p:txBody>
          <a:bodyPr wrap="square" rtlCol="0">
            <a:spAutoFit/>
          </a:bodyPr>
          <a:lstStyle/>
          <a:p>
            <a:r>
              <a:rPr lang="en-GB" dirty="0">
                <a:solidFill>
                  <a:schemeClr val="bg1"/>
                </a:solidFill>
              </a:rPr>
              <a:t>Quince</a:t>
            </a:r>
          </a:p>
        </p:txBody>
      </p:sp>
      <p:pic>
        <p:nvPicPr>
          <p:cNvPr id="200727" name="Picture 23"/>
          <p:cNvPicPr>
            <a:picLocks noChangeAspect="1" noChangeArrowheads="1"/>
          </p:cNvPicPr>
          <p:nvPr/>
        </p:nvPicPr>
        <p:blipFill>
          <a:blip r:embed="rId15" cstate="print"/>
          <a:srcRect l="10714" t="14286" r="63988" b="28571"/>
          <a:stretch>
            <a:fillRect/>
          </a:stretch>
        </p:blipFill>
        <p:spPr bwMode="auto">
          <a:xfrm>
            <a:off x="5105400" y="5486400"/>
            <a:ext cx="485775" cy="685800"/>
          </a:xfrm>
          <a:prstGeom prst="rect">
            <a:avLst/>
          </a:prstGeom>
          <a:noFill/>
          <a:ln w="9525">
            <a:noFill/>
            <a:miter lim="800000"/>
            <a:headEnd/>
            <a:tailEnd/>
          </a:ln>
        </p:spPr>
      </p:pic>
      <p:pic>
        <p:nvPicPr>
          <p:cNvPr id="200728" name="Picture 24"/>
          <p:cNvPicPr>
            <a:picLocks noChangeAspect="1" noChangeArrowheads="1"/>
          </p:cNvPicPr>
          <p:nvPr/>
        </p:nvPicPr>
        <p:blipFill>
          <a:blip r:embed="rId16" cstate="print"/>
          <a:srcRect l="7440" t="26190" r="61310" b="23810"/>
          <a:stretch>
            <a:fillRect/>
          </a:stretch>
        </p:blipFill>
        <p:spPr bwMode="auto">
          <a:xfrm>
            <a:off x="6172200" y="5486400"/>
            <a:ext cx="609600" cy="609600"/>
          </a:xfrm>
          <a:prstGeom prst="rect">
            <a:avLst/>
          </a:prstGeom>
          <a:noFill/>
          <a:ln w="9525">
            <a:noFill/>
            <a:miter lim="800000"/>
            <a:headEnd/>
            <a:tailEnd/>
          </a:ln>
        </p:spPr>
      </p:pic>
      <p:sp>
        <p:nvSpPr>
          <p:cNvPr id="59" name="TextBox 58"/>
          <p:cNvSpPr txBox="1"/>
          <p:nvPr/>
        </p:nvSpPr>
        <p:spPr>
          <a:xfrm>
            <a:off x="5943600" y="6248400"/>
            <a:ext cx="914400" cy="381000"/>
          </a:xfrm>
          <a:prstGeom prst="rect">
            <a:avLst/>
          </a:prstGeom>
          <a:noFill/>
          <a:ln>
            <a:solidFill>
              <a:schemeClr val="tx1"/>
            </a:solidFill>
          </a:ln>
        </p:spPr>
        <p:txBody>
          <a:bodyPr wrap="square" rtlCol="0">
            <a:spAutoFit/>
          </a:bodyPr>
          <a:lstStyle/>
          <a:p>
            <a:r>
              <a:rPr lang="en-GB" dirty="0">
                <a:solidFill>
                  <a:schemeClr val="bg1"/>
                </a:solidFill>
              </a:rPr>
              <a:t>Flute</a:t>
            </a:r>
          </a:p>
        </p:txBody>
      </p:sp>
      <p:sp>
        <p:nvSpPr>
          <p:cNvPr id="61" name="TextBox 60"/>
          <p:cNvSpPr txBox="1"/>
          <p:nvPr/>
        </p:nvSpPr>
        <p:spPr>
          <a:xfrm>
            <a:off x="4800600" y="6248400"/>
            <a:ext cx="1066800" cy="381000"/>
          </a:xfrm>
          <a:prstGeom prst="rect">
            <a:avLst/>
          </a:prstGeom>
          <a:noFill/>
          <a:ln>
            <a:solidFill>
              <a:schemeClr val="tx1"/>
            </a:solidFill>
          </a:ln>
        </p:spPr>
        <p:txBody>
          <a:bodyPr wrap="square" rtlCol="0">
            <a:spAutoFit/>
          </a:bodyPr>
          <a:lstStyle/>
          <a:p>
            <a:r>
              <a:rPr lang="en-GB" dirty="0">
                <a:solidFill>
                  <a:schemeClr val="bg1"/>
                </a:solidFill>
              </a:rPr>
              <a:t>Snug</a:t>
            </a:r>
          </a:p>
        </p:txBody>
      </p:sp>
      <p:pic>
        <p:nvPicPr>
          <p:cNvPr id="200729" name="Picture 25"/>
          <p:cNvPicPr>
            <a:picLocks noChangeAspect="1" noChangeArrowheads="1"/>
          </p:cNvPicPr>
          <p:nvPr/>
        </p:nvPicPr>
        <p:blipFill>
          <a:blip r:embed="rId17" cstate="print"/>
          <a:srcRect l="75658" t="22807" b="22807"/>
          <a:stretch>
            <a:fillRect/>
          </a:stretch>
        </p:blipFill>
        <p:spPr bwMode="auto">
          <a:xfrm>
            <a:off x="7239000" y="5486400"/>
            <a:ext cx="491121" cy="685800"/>
          </a:xfrm>
          <a:prstGeom prst="rect">
            <a:avLst/>
          </a:prstGeom>
          <a:noFill/>
          <a:ln w="9525">
            <a:noFill/>
            <a:miter lim="800000"/>
            <a:headEnd/>
            <a:tailEnd/>
          </a:ln>
        </p:spPr>
      </p:pic>
      <p:pic>
        <p:nvPicPr>
          <p:cNvPr id="200730" name="Picture 26"/>
          <p:cNvPicPr>
            <a:picLocks noChangeAspect="1" noChangeArrowheads="1"/>
          </p:cNvPicPr>
          <p:nvPr/>
        </p:nvPicPr>
        <p:blipFill>
          <a:blip r:embed="rId18" cstate="print"/>
          <a:srcRect l="58228" t="12152" r="11392" b="25063"/>
          <a:stretch>
            <a:fillRect/>
          </a:stretch>
        </p:blipFill>
        <p:spPr bwMode="auto">
          <a:xfrm>
            <a:off x="8229600" y="5486400"/>
            <a:ext cx="471948" cy="609600"/>
          </a:xfrm>
          <a:prstGeom prst="rect">
            <a:avLst/>
          </a:prstGeom>
          <a:noFill/>
          <a:ln w="9525">
            <a:noFill/>
            <a:miter lim="800000"/>
            <a:headEnd/>
            <a:tailEnd/>
          </a:ln>
        </p:spPr>
      </p:pic>
      <p:sp>
        <p:nvSpPr>
          <p:cNvPr id="64" name="TextBox 63"/>
          <p:cNvSpPr txBox="1"/>
          <p:nvPr/>
        </p:nvSpPr>
        <p:spPr>
          <a:xfrm>
            <a:off x="8001000" y="6248400"/>
            <a:ext cx="990600" cy="338554"/>
          </a:xfrm>
          <a:prstGeom prst="rect">
            <a:avLst/>
          </a:prstGeom>
          <a:noFill/>
          <a:ln>
            <a:solidFill>
              <a:schemeClr val="tx1"/>
            </a:solidFill>
          </a:ln>
        </p:spPr>
        <p:txBody>
          <a:bodyPr wrap="square" rtlCol="0">
            <a:spAutoFit/>
          </a:bodyPr>
          <a:lstStyle/>
          <a:p>
            <a:r>
              <a:rPr lang="en-GB" sz="1200" dirty="0" err="1">
                <a:solidFill>
                  <a:schemeClr val="bg1"/>
                </a:solidFill>
              </a:rPr>
              <a:t>Starvelling</a:t>
            </a:r>
            <a:r>
              <a:rPr lang="en-GB" sz="1200" dirty="0">
                <a:solidFill>
                  <a:schemeClr val="bg1"/>
                </a:solidFill>
              </a:rPr>
              <a:t>   </a:t>
            </a:r>
            <a:r>
              <a:rPr lang="en-GB" sz="1600" dirty="0">
                <a:solidFill>
                  <a:schemeClr val="bg1"/>
                </a:solidFill>
              </a:rPr>
              <a:t>  </a:t>
            </a:r>
          </a:p>
        </p:txBody>
      </p:sp>
      <p:sp>
        <p:nvSpPr>
          <p:cNvPr id="44" name="TextBox 43"/>
          <p:cNvSpPr txBox="1"/>
          <p:nvPr/>
        </p:nvSpPr>
        <p:spPr>
          <a:xfrm>
            <a:off x="6858000" y="6248400"/>
            <a:ext cx="1066800" cy="381000"/>
          </a:xfrm>
          <a:prstGeom prst="rect">
            <a:avLst/>
          </a:prstGeom>
          <a:noFill/>
          <a:ln>
            <a:solidFill>
              <a:schemeClr val="tx1"/>
            </a:solidFill>
          </a:ln>
        </p:spPr>
        <p:txBody>
          <a:bodyPr wrap="square" rtlCol="0">
            <a:spAutoFit/>
          </a:bodyPr>
          <a:lstStyle/>
          <a:p>
            <a:r>
              <a:rPr lang="en-GB" dirty="0">
                <a:solidFill>
                  <a:schemeClr val="bg1"/>
                </a:solidFill>
              </a:rPr>
              <a:t>Snout</a:t>
            </a:r>
          </a:p>
        </p:txBody>
      </p:sp>
    </p:spTree>
    <p:extLst>
      <p:ext uri="{BB962C8B-B14F-4D97-AF65-F5344CB8AC3E}">
        <p14:creationId xmlns:p14="http://schemas.microsoft.com/office/powerpoint/2010/main" val="1663696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ny-image3.etsy.com/il_fullxfull.2154914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7384"/>
            <a:ext cx="8229600" cy="1143000"/>
          </a:xfrm>
        </p:spPr>
        <p:txBody>
          <a:bodyPr/>
          <a:lstStyle/>
          <a:p>
            <a:r>
              <a:rPr lang="en-GB" b="1" dirty="0">
                <a:solidFill>
                  <a:schemeClr val="bg1"/>
                </a:solidFill>
                <a:effectLst>
                  <a:glow rad="228600">
                    <a:schemeClr val="accent3">
                      <a:satMod val="175000"/>
                      <a:alpha val="40000"/>
                    </a:schemeClr>
                  </a:glow>
                </a:effectLst>
              </a:rPr>
              <a:t>Summary</a:t>
            </a:r>
          </a:p>
        </p:txBody>
      </p:sp>
      <p:sp>
        <p:nvSpPr>
          <p:cNvPr id="3" name="Content Placeholder 2"/>
          <p:cNvSpPr>
            <a:spLocks noGrp="1"/>
          </p:cNvSpPr>
          <p:nvPr>
            <p:ph idx="1"/>
          </p:nvPr>
        </p:nvSpPr>
        <p:spPr>
          <a:xfrm>
            <a:off x="457200" y="980728"/>
            <a:ext cx="8229600" cy="4525963"/>
          </a:xfrm>
        </p:spPr>
        <p:txBody>
          <a:bodyPr>
            <a:normAutofit/>
          </a:bodyPr>
          <a:lstStyle/>
          <a:p>
            <a:pPr marL="0" indent="0">
              <a:buNone/>
            </a:pPr>
            <a:r>
              <a:rPr lang="en-GB" b="1" dirty="0">
                <a:solidFill>
                  <a:schemeClr val="bg1"/>
                </a:solidFill>
                <a:effectLst>
                  <a:glow rad="228600">
                    <a:schemeClr val="accent3">
                      <a:satMod val="175000"/>
                      <a:alpha val="40000"/>
                    </a:schemeClr>
                  </a:glow>
                </a:effectLst>
              </a:rPr>
              <a:t>The play revolves around the adventures of four young lovers, a group of amateur actors and their interactions with the fairies who inhabit a moonlit forest.</a:t>
            </a:r>
          </a:p>
        </p:txBody>
      </p:sp>
      <p:pic>
        <p:nvPicPr>
          <p:cNvPr id="8194" name="Picture 2" descr="http://3.bp.blogspot.com/_y6KIPvOYMOA/TLQcHz52DKI/AAAAAAAADkg/oMZkU0P8D2s/s1600/Study_for_The_Quarrel_of_Oberon_and_Titan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068960"/>
            <a:ext cx="4439816" cy="28997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p:cNvSpPr txBox="1">
            <a:spLocks noChangeArrowheads="1"/>
          </p:cNvSpPr>
          <p:nvPr/>
        </p:nvSpPr>
        <p:spPr bwMode="auto">
          <a:xfrm>
            <a:off x="179512" y="5805264"/>
            <a:ext cx="76321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LO:</a:t>
            </a:r>
          </a:p>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An introduction to themes within a Midsummer Night’s Dream and to watch The Animated Tales for a plot overview.</a:t>
            </a:r>
          </a:p>
        </p:txBody>
      </p:sp>
    </p:spTree>
    <p:extLst>
      <p:ext uri="{BB962C8B-B14F-4D97-AF65-F5344CB8AC3E}">
        <p14:creationId xmlns:p14="http://schemas.microsoft.com/office/powerpoint/2010/main" val="3482472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ny-image3.etsy.com/il_fullxfull.2154914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89992" y="0"/>
            <a:ext cx="8229600" cy="1143000"/>
          </a:xfrm>
        </p:spPr>
        <p:txBody>
          <a:bodyPr/>
          <a:lstStyle/>
          <a:p>
            <a:r>
              <a:rPr lang="en-GB" b="1" dirty="0">
                <a:solidFill>
                  <a:schemeClr val="bg1"/>
                </a:solidFill>
                <a:effectLst>
                  <a:glow rad="228600">
                    <a:schemeClr val="accent3">
                      <a:satMod val="175000"/>
                      <a:alpha val="40000"/>
                    </a:schemeClr>
                  </a:glow>
                </a:effectLst>
              </a:rPr>
              <a:t>Summary</a:t>
            </a:r>
            <a:endParaRPr lang="en-GB" dirty="0">
              <a:solidFill>
                <a:schemeClr val="bg1"/>
              </a:solidFill>
              <a:effectLst>
                <a:glow rad="228600">
                  <a:schemeClr val="accent3">
                    <a:satMod val="175000"/>
                    <a:alpha val="40000"/>
                  </a:schemeClr>
                </a:glow>
              </a:effectLst>
            </a:endParaRPr>
          </a:p>
        </p:txBody>
      </p:sp>
      <p:sp>
        <p:nvSpPr>
          <p:cNvPr id="3" name="Content Placeholder 2"/>
          <p:cNvSpPr>
            <a:spLocks noGrp="1"/>
          </p:cNvSpPr>
          <p:nvPr>
            <p:ph idx="1"/>
          </p:nvPr>
        </p:nvSpPr>
        <p:spPr>
          <a:xfrm>
            <a:off x="489992" y="836712"/>
            <a:ext cx="8229600" cy="4525963"/>
          </a:xfrm>
        </p:spPr>
        <p:txBody>
          <a:bodyPr>
            <a:normAutofit/>
          </a:bodyPr>
          <a:lstStyle/>
          <a:p>
            <a:pPr marL="0" indent="0">
              <a:buNone/>
            </a:pPr>
            <a:r>
              <a:rPr lang="en-GB" b="1" dirty="0">
                <a:solidFill>
                  <a:schemeClr val="bg1"/>
                </a:solidFill>
                <a:effectLst>
                  <a:glow rad="228600">
                    <a:schemeClr val="accent3">
                      <a:satMod val="175000"/>
                      <a:alpha val="40000"/>
                    </a:schemeClr>
                  </a:glow>
                </a:effectLst>
              </a:rPr>
              <a:t>The story takes place in Midsummer and is a complex joke featuring </a:t>
            </a:r>
            <a:r>
              <a:rPr lang="en-GB" b="1" dirty="0" err="1">
                <a:solidFill>
                  <a:schemeClr val="bg1"/>
                </a:solidFill>
                <a:effectLst>
                  <a:glow rad="228600">
                    <a:schemeClr val="accent3">
                      <a:satMod val="175000"/>
                      <a:alpha val="40000"/>
                    </a:schemeClr>
                  </a:glow>
                </a:effectLst>
              </a:rPr>
              <a:t>Hermia</a:t>
            </a:r>
            <a:r>
              <a:rPr lang="en-GB" b="1" dirty="0">
                <a:solidFill>
                  <a:schemeClr val="bg1"/>
                </a:solidFill>
                <a:effectLst>
                  <a:glow rad="228600">
                    <a:schemeClr val="accent3">
                      <a:satMod val="175000"/>
                      <a:alpha val="40000"/>
                    </a:schemeClr>
                  </a:glow>
                </a:effectLst>
              </a:rPr>
              <a:t> &amp; Lysander and Helena &amp; Demetrius. </a:t>
            </a:r>
            <a:endParaRPr lang="en-GB" dirty="0">
              <a:solidFill>
                <a:schemeClr val="bg1"/>
              </a:solidFill>
              <a:effectLst>
                <a:glow rad="228600">
                  <a:schemeClr val="accent3">
                    <a:satMod val="175000"/>
                    <a:alpha val="40000"/>
                  </a:schemeClr>
                </a:glow>
              </a:effectLst>
            </a:endParaRPr>
          </a:p>
        </p:txBody>
      </p:sp>
      <p:pic>
        <p:nvPicPr>
          <p:cNvPr id="10242" name="Picture 2" descr="http://curtaintheatre.org/MSNDPhotos/loversT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420888"/>
            <a:ext cx="3810000" cy="2800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p:cNvSpPr txBox="1">
            <a:spLocks noChangeArrowheads="1"/>
          </p:cNvSpPr>
          <p:nvPr/>
        </p:nvSpPr>
        <p:spPr bwMode="auto">
          <a:xfrm>
            <a:off x="179512" y="5805264"/>
            <a:ext cx="76321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LO:</a:t>
            </a:r>
          </a:p>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An introduction to themes within a Midsummer Night’s Dream and to watch The Animated Tales for a plot overview.</a:t>
            </a:r>
          </a:p>
        </p:txBody>
      </p:sp>
    </p:spTree>
    <p:extLst>
      <p:ext uri="{BB962C8B-B14F-4D97-AF65-F5344CB8AC3E}">
        <p14:creationId xmlns:p14="http://schemas.microsoft.com/office/powerpoint/2010/main" val="2254180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GB" b="1" dirty="0">
                <a:solidFill>
                  <a:schemeClr val="bg1"/>
                </a:solidFill>
                <a:effectLst>
                  <a:glow rad="228600">
                    <a:schemeClr val="accent3">
                      <a:satMod val="175000"/>
                      <a:alpha val="40000"/>
                    </a:schemeClr>
                  </a:glow>
                </a:effectLst>
              </a:rPr>
              <a:t>Summary</a:t>
            </a:r>
            <a:endParaRPr lang="en-GB" dirty="0">
              <a:solidFill>
                <a:schemeClr val="bg1"/>
              </a:solidFill>
              <a:effectLst>
                <a:glow rad="228600">
                  <a:schemeClr val="accent3">
                    <a:satMod val="175000"/>
                    <a:alpha val="40000"/>
                  </a:schemeClr>
                </a:glow>
              </a:effectLst>
            </a:endParaRPr>
          </a:p>
        </p:txBody>
      </p:sp>
      <p:sp>
        <p:nvSpPr>
          <p:cNvPr id="3" name="Content Placeholder 2"/>
          <p:cNvSpPr>
            <a:spLocks noGrp="1"/>
          </p:cNvSpPr>
          <p:nvPr>
            <p:ph idx="1"/>
          </p:nvPr>
        </p:nvSpPr>
        <p:spPr/>
        <p:txBody>
          <a:bodyPr/>
          <a:lstStyle/>
          <a:p>
            <a:pPr marL="0" indent="0">
              <a:buNone/>
            </a:pPr>
            <a:r>
              <a:rPr lang="en-GB" b="1" dirty="0">
                <a:solidFill>
                  <a:schemeClr val="bg1"/>
                </a:solidFill>
                <a:effectLst>
                  <a:glow rad="228600">
                    <a:schemeClr val="accent3">
                      <a:satMod val="175000"/>
                      <a:alpha val="40000"/>
                    </a:schemeClr>
                  </a:glow>
                </a:effectLst>
              </a:rPr>
              <a:t>Their romantic trickeries are confused and complicated still further by entering the forest where Oberon, the King of the Fairies and his Queen, </a:t>
            </a:r>
            <a:r>
              <a:rPr lang="en-GB" b="1" dirty="0" err="1">
                <a:solidFill>
                  <a:schemeClr val="bg1"/>
                </a:solidFill>
                <a:effectLst>
                  <a:glow rad="228600">
                    <a:schemeClr val="accent3">
                      <a:satMod val="175000"/>
                      <a:alpha val="40000"/>
                    </a:schemeClr>
                  </a:glow>
                </a:effectLst>
              </a:rPr>
              <a:t>Titania</a:t>
            </a:r>
            <a:r>
              <a:rPr lang="en-GB" b="1" dirty="0">
                <a:solidFill>
                  <a:schemeClr val="bg1"/>
                </a:solidFill>
                <a:effectLst>
                  <a:glow rad="228600">
                    <a:schemeClr val="accent3">
                      <a:satMod val="175000"/>
                      <a:alpha val="40000"/>
                    </a:schemeClr>
                  </a:glow>
                </a:effectLst>
              </a:rPr>
              <a:t>, live.</a:t>
            </a:r>
            <a:endParaRPr lang="en-GB" dirty="0">
              <a:solidFill>
                <a:schemeClr val="bg1"/>
              </a:solidFill>
              <a:effectLst>
                <a:glow rad="228600">
                  <a:schemeClr val="accent3">
                    <a:satMod val="175000"/>
                    <a:alpha val="40000"/>
                  </a:schemeClr>
                </a:glow>
              </a:effectLst>
            </a:endParaRPr>
          </a:p>
        </p:txBody>
      </p:sp>
      <p:pic>
        <p:nvPicPr>
          <p:cNvPr id="11266" name="Picture 2" descr="http://www.hranajanto.com/pgfx/titob-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140968"/>
            <a:ext cx="3377952" cy="33779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p:cNvSpPr txBox="1">
            <a:spLocks noChangeArrowheads="1"/>
          </p:cNvSpPr>
          <p:nvPr/>
        </p:nvSpPr>
        <p:spPr bwMode="auto">
          <a:xfrm>
            <a:off x="179512" y="5322145"/>
            <a:ext cx="43204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LO:</a:t>
            </a:r>
          </a:p>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An introduction to themes within a Midsummer Night’s Dream and to watch The Animated Tales for a plot overview.</a:t>
            </a:r>
          </a:p>
        </p:txBody>
      </p:sp>
    </p:spTree>
    <p:extLst>
      <p:ext uri="{BB962C8B-B14F-4D97-AF65-F5344CB8AC3E}">
        <p14:creationId xmlns:p14="http://schemas.microsoft.com/office/powerpoint/2010/main" val="2134692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y-image3.etsy.com/il_fullxfull.2154914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23528" y="188640"/>
            <a:ext cx="3322712" cy="1143000"/>
          </a:xfrm>
        </p:spPr>
        <p:txBody>
          <a:bodyPr/>
          <a:lstStyle/>
          <a:p>
            <a:r>
              <a:rPr lang="en-GB" b="1" dirty="0">
                <a:solidFill>
                  <a:schemeClr val="bg1"/>
                </a:solidFill>
                <a:effectLst>
                  <a:glow rad="228600">
                    <a:schemeClr val="accent3">
                      <a:satMod val="175000"/>
                      <a:alpha val="40000"/>
                    </a:schemeClr>
                  </a:glow>
                </a:effectLst>
              </a:rPr>
              <a:t>Summary</a:t>
            </a:r>
            <a:endParaRPr lang="en-GB" dirty="0">
              <a:solidFill>
                <a:schemeClr val="bg1"/>
              </a:solidFill>
              <a:effectLst>
                <a:glow rad="228600">
                  <a:schemeClr val="accent3">
                    <a:satMod val="175000"/>
                    <a:alpha val="40000"/>
                  </a:schemeClr>
                </a:glow>
              </a:effectLst>
            </a:endParaRPr>
          </a:p>
        </p:txBody>
      </p:sp>
      <p:sp>
        <p:nvSpPr>
          <p:cNvPr id="3" name="Content Placeholder 2"/>
          <p:cNvSpPr>
            <a:spLocks noGrp="1"/>
          </p:cNvSpPr>
          <p:nvPr>
            <p:ph idx="1"/>
          </p:nvPr>
        </p:nvSpPr>
        <p:spPr>
          <a:xfrm>
            <a:off x="457200" y="1600200"/>
            <a:ext cx="3250704" cy="4525963"/>
          </a:xfrm>
        </p:spPr>
        <p:txBody>
          <a:bodyPr>
            <a:normAutofit/>
          </a:bodyPr>
          <a:lstStyle/>
          <a:p>
            <a:pPr marL="0" indent="0">
              <a:buNone/>
            </a:pPr>
            <a:r>
              <a:rPr lang="en-GB" b="1" dirty="0">
                <a:solidFill>
                  <a:schemeClr val="bg1"/>
                </a:solidFill>
                <a:effectLst>
                  <a:glow rad="228600">
                    <a:schemeClr val="accent3">
                      <a:satMod val="175000"/>
                      <a:alpha val="40000"/>
                    </a:schemeClr>
                  </a:glow>
                </a:effectLst>
              </a:rPr>
              <a:t>Puck is a major character who is full of mischief and tricks. </a:t>
            </a:r>
            <a:endParaRPr lang="en-GB" dirty="0">
              <a:solidFill>
                <a:schemeClr val="bg1"/>
              </a:solidFill>
              <a:effectLst>
                <a:glow rad="228600">
                  <a:schemeClr val="accent3">
                    <a:satMod val="175000"/>
                    <a:alpha val="40000"/>
                  </a:schemeClr>
                </a:glow>
              </a:effectLst>
            </a:endParaRPr>
          </a:p>
          <a:p>
            <a:pPr marL="0" indent="0">
              <a:buNone/>
            </a:pPr>
            <a:endParaRPr lang="en-GB" dirty="0">
              <a:solidFill>
                <a:schemeClr val="bg1"/>
              </a:solidFill>
              <a:effectLst>
                <a:glow rad="228600">
                  <a:schemeClr val="accent3">
                    <a:satMod val="175000"/>
                    <a:alpha val="40000"/>
                  </a:schemeClr>
                </a:glow>
              </a:effectLst>
            </a:endParaRPr>
          </a:p>
        </p:txBody>
      </p:sp>
      <p:pic>
        <p:nvPicPr>
          <p:cNvPr id="9218" name="Picture 2" descr="http://images.elfwood.com/art/j/e/jeccak/pu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060" y="0"/>
            <a:ext cx="52349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160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43408"/>
            <a:ext cx="8229600" cy="1143000"/>
          </a:xfrm>
        </p:spPr>
        <p:txBody>
          <a:bodyPr/>
          <a:lstStyle/>
          <a:p>
            <a:r>
              <a:rPr lang="en-GB" b="1" dirty="0">
                <a:solidFill>
                  <a:schemeClr val="bg1"/>
                </a:solidFill>
                <a:effectLst>
                  <a:glow rad="228600">
                    <a:schemeClr val="accent3">
                      <a:satMod val="175000"/>
                      <a:alpha val="40000"/>
                    </a:schemeClr>
                  </a:glow>
                </a:effectLst>
              </a:rPr>
              <a:t>Summary</a:t>
            </a:r>
            <a:endParaRPr lang="en-GB" dirty="0">
              <a:solidFill>
                <a:schemeClr val="bg1"/>
              </a:solidFill>
              <a:effectLst>
                <a:glow rad="228600">
                  <a:schemeClr val="accent3">
                    <a:satMod val="175000"/>
                    <a:alpha val="40000"/>
                  </a:schemeClr>
                </a:glow>
              </a:effectLst>
            </a:endParaRPr>
          </a:p>
        </p:txBody>
      </p:sp>
      <p:sp>
        <p:nvSpPr>
          <p:cNvPr id="3" name="Content Placeholder 2"/>
          <p:cNvSpPr>
            <a:spLocks noGrp="1"/>
          </p:cNvSpPr>
          <p:nvPr>
            <p:ph idx="1"/>
          </p:nvPr>
        </p:nvSpPr>
        <p:spPr>
          <a:xfrm>
            <a:off x="457200" y="836712"/>
            <a:ext cx="8229600" cy="4525963"/>
          </a:xfrm>
        </p:spPr>
        <p:txBody>
          <a:bodyPr/>
          <a:lstStyle/>
          <a:p>
            <a:pPr marL="0" indent="0">
              <a:buNone/>
            </a:pPr>
            <a:r>
              <a:rPr lang="en-GB" b="1" dirty="0">
                <a:solidFill>
                  <a:schemeClr val="bg1"/>
                </a:solidFill>
                <a:effectLst>
                  <a:glow rad="228600">
                    <a:schemeClr val="accent3">
                      <a:satMod val="175000"/>
                      <a:alpha val="40000"/>
                    </a:schemeClr>
                  </a:glow>
                </a:effectLst>
              </a:rPr>
              <a:t>Other visitors to the enchanted forest include Bottom the weaver and his friends Snug, Snout, Quince and Flute, the amateur dramatists who want to rehearse their terrible but hilarious version of the play ‘</a:t>
            </a:r>
            <a:r>
              <a:rPr lang="en-GB" b="1" dirty="0" err="1">
                <a:solidFill>
                  <a:schemeClr val="bg1"/>
                </a:solidFill>
                <a:effectLst>
                  <a:glow rad="228600">
                    <a:schemeClr val="accent3">
                      <a:satMod val="175000"/>
                      <a:alpha val="40000"/>
                    </a:schemeClr>
                  </a:glow>
                </a:effectLst>
              </a:rPr>
              <a:t>Pyramus</a:t>
            </a:r>
            <a:r>
              <a:rPr lang="en-GB" b="1" dirty="0">
                <a:solidFill>
                  <a:schemeClr val="bg1"/>
                </a:solidFill>
                <a:effectLst>
                  <a:glow rad="228600">
                    <a:schemeClr val="accent3">
                      <a:satMod val="175000"/>
                      <a:alpha val="40000"/>
                    </a:schemeClr>
                  </a:glow>
                </a:effectLst>
              </a:rPr>
              <a:t> and </a:t>
            </a:r>
            <a:r>
              <a:rPr lang="en-GB" b="1" dirty="0" err="1">
                <a:solidFill>
                  <a:schemeClr val="bg1"/>
                </a:solidFill>
                <a:effectLst>
                  <a:glow rad="228600">
                    <a:schemeClr val="accent3">
                      <a:satMod val="175000"/>
                      <a:alpha val="40000"/>
                    </a:schemeClr>
                  </a:glow>
                </a:effectLst>
              </a:rPr>
              <a:t>Thisbe</a:t>
            </a:r>
            <a:r>
              <a:rPr lang="en-GB" b="1" dirty="0">
                <a:solidFill>
                  <a:schemeClr val="bg1"/>
                </a:solidFill>
                <a:effectLst>
                  <a:glow rad="228600">
                    <a:schemeClr val="accent3">
                      <a:satMod val="175000"/>
                      <a:alpha val="40000"/>
                    </a:schemeClr>
                  </a:glow>
                </a:effectLst>
              </a:rPr>
              <a:t>’.</a:t>
            </a:r>
            <a:endParaRPr lang="en-GB" dirty="0">
              <a:solidFill>
                <a:schemeClr val="bg1"/>
              </a:solidFill>
              <a:effectLst>
                <a:glow rad="228600">
                  <a:schemeClr val="accent3">
                    <a:satMod val="175000"/>
                    <a:alpha val="40000"/>
                  </a:schemeClr>
                </a:glow>
              </a:effectLst>
            </a:endParaRPr>
          </a:p>
          <a:p>
            <a:pPr marL="0" indent="0">
              <a:buNone/>
            </a:pPr>
            <a:endParaRPr lang="en-GB" dirty="0">
              <a:solidFill>
                <a:schemeClr val="bg1"/>
              </a:solidFill>
              <a:effectLst>
                <a:glow rad="228600">
                  <a:schemeClr val="accent3">
                    <a:satMod val="175000"/>
                    <a:alpha val="40000"/>
                  </a:schemeClr>
                </a:glow>
              </a:effectLst>
            </a:endParaRPr>
          </a:p>
        </p:txBody>
      </p:sp>
      <p:pic>
        <p:nvPicPr>
          <p:cNvPr id="12290" name="Picture 2" descr="http://farm4.static.flickr.com/3098/3218805381_18d40a51a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717032"/>
            <a:ext cx="4048125" cy="26955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p:cNvSpPr txBox="1">
            <a:spLocks noChangeArrowheads="1"/>
          </p:cNvSpPr>
          <p:nvPr/>
        </p:nvSpPr>
        <p:spPr bwMode="auto">
          <a:xfrm>
            <a:off x="179512" y="4581128"/>
            <a:ext cx="259228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LO:</a:t>
            </a:r>
          </a:p>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An introduction to themes within a Midsummer Night’s Dream and to watch The Animated Tales for a plot overview.</a:t>
            </a:r>
          </a:p>
        </p:txBody>
      </p:sp>
    </p:spTree>
    <p:extLst>
      <p:ext uri="{BB962C8B-B14F-4D97-AF65-F5344CB8AC3E}">
        <p14:creationId xmlns:p14="http://schemas.microsoft.com/office/powerpoint/2010/main" val="11123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09600" y="838200"/>
            <a:ext cx="73152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r>
              <a:rPr lang="en-GB" sz="3200" i="1"/>
              <a:t>Shakespeare’s play </a:t>
            </a:r>
            <a:r>
              <a:rPr lang="en-GB" sz="3200" b="1" i="1"/>
              <a:t>A Midsummer Night’s Dream</a:t>
            </a:r>
            <a:r>
              <a:rPr lang="en-GB" sz="3200" i="1"/>
              <a:t> has fairies in it.</a:t>
            </a:r>
          </a:p>
          <a:p>
            <a:pPr eaLnBrk="1" hangingPunct="1">
              <a:spcBef>
                <a:spcPct val="50000"/>
              </a:spcBef>
            </a:pPr>
            <a:r>
              <a:rPr lang="en-GB" sz="3200" i="1"/>
              <a:t>But they’re not like this….</a:t>
            </a:r>
          </a:p>
        </p:txBody>
      </p:sp>
      <p:pic>
        <p:nvPicPr>
          <p:cNvPr id="3075" name="Picture 4" descr="http://wishesuponwishes.net/yahoo_site_admin/assets/images/Fairy01.72947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86000"/>
            <a:ext cx="2895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5"/>
          <p:cNvSpPr txBox="1">
            <a:spLocks noChangeArrowheads="1"/>
          </p:cNvSpPr>
          <p:nvPr/>
        </p:nvSpPr>
        <p:spPr bwMode="auto">
          <a:xfrm>
            <a:off x="5105400" y="9906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p>
        </p:txBody>
      </p:sp>
    </p:spTree>
    <p:extLst>
      <p:ext uri="{BB962C8B-B14F-4D97-AF65-F5344CB8AC3E}">
        <p14:creationId xmlns:p14="http://schemas.microsoft.com/office/powerpoint/2010/main" val="2382691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knowledge and understanding of the characters in Act One Scene One 	to </a:t>
            </a:r>
            <a:r>
              <a:rPr lang="en-GB" sz="2000" b="1" dirty="0">
                <a:solidFill>
                  <a:schemeClr val="bg1"/>
                </a:solidFill>
              </a:rPr>
              <a:t>coach</a:t>
            </a:r>
            <a:r>
              <a:rPr lang="en-GB" sz="2000" dirty="0">
                <a:solidFill>
                  <a:schemeClr val="bg1"/>
                </a:solidFill>
              </a:rPr>
              <a:t> the characters.</a:t>
            </a:r>
          </a:p>
        </p:txBody>
      </p:sp>
      <p:sp>
        <p:nvSpPr>
          <p:cNvPr id="13" name="TextBox 12"/>
          <p:cNvSpPr txBox="1"/>
          <p:nvPr/>
        </p:nvSpPr>
        <p:spPr>
          <a:xfrm>
            <a:off x="304800" y="304800"/>
            <a:ext cx="8534400" cy="3416320"/>
          </a:xfrm>
          <a:prstGeom prst="rect">
            <a:avLst/>
          </a:prstGeom>
          <a:noFill/>
        </p:spPr>
        <p:txBody>
          <a:bodyPr wrap="square" rtlCol="0">
            <a:spAutoFit/>
          </a:bodyPr>
          <a:lstStyle/>
          <a:p>
            <a:pPr algn="ctr"/>
            <a:r>
              <a:rPr lang="en-GB" sz="5400" b="1" dirty="0">
                <a:solidFill>
                  <a:schemeClr val="bg1"/>
                </a:solidFill>
                <a:effectLst>
                  <a:glow rad="228600">
                    <a:schemeClr val="accent3">
                      <a:satMod val="175000"/>
                      <a:alpha val="40000"/>
                    </a:schemeClr>
                  </a:glow>
                </a:effectLst>
                <a:latin typeface="+mj-lt"/>
              </a:rPr>
              <a:t>Class Tasks:</a:t>
            </a:r>
          </a:p>
          <a:p>
            <a:pPr algn="ctr"/>
            <a:endParaRPr lang="en-GB" sz="5400" b="1" dirty="0">
              <a:solidFill>
                <a:schemeClr val="bg1"/>
              </a:solidFill>
              <a:effectLst>
                <a:glow rad="228600">
                  <a:schemeClr val="accent3">
                    <a:satMod val="175000"/>
                    <a:alpha val="40000"/>
                  </a:schemeClr>
                </a:glow>
              </a:effectLst>
              <a:latin typeface="+mj-lt"/>
            </a:endParaRPr>
          </a:p>
          <a:p>
            <a:pPr>
              <a:buFont typeface="Arial" pitchFamily="34" charset="0"/>
              <a:buChar char="•"/>
            </a:pPr>
            <a:r>
              <a:rPr lang="en-GB" sz="5400" b="1" dirty="0">
                <a:solidFill>
                  <a:schemeClr val="bg1"/>
                </a:solidFill>
                <a:effectLst>
                  <a:glow rad="228600">
                    <a:schemeClr val="accent3">
                      <a:satMod val="175000"/>
                      <a:alpha val="40000"/>
                    </a:schemeClr>
                  </a:glow>
                </a:effectLst>
                <a:latin typeface="+mj-lt"/>
              </a:rPr>
              <a:t> Watch film extract of Act One Scene One.</a:t>
            </a:r>
            <a:endParaRPr lang="en-GB" sz="4400" b="1" dirty="0">
              <a:solidFill>
                <a:srgbClr val="FFFF00"/>
              </a:solidFill>
              <a:effectLst>
                <a:glow rad="228600">
                  <a:schemeClr val="accent3">
                    <a:satMod val="175000"/>
                    <a:alpha val="40000"/>
                  </a:schemeClr>
                </a:glow>
              </a:effectLst>
              <a:latin typeface="+mj-lt"/>
            </a:endParaRPr>
          </a:p>
        </p:txBody>
      </p:sp>
      <p:sp>
        <p:nvSpPr>
          <p:cNvPr id="14" name="Rectangle 13"/>
          <p:cNvSpPr/>
          <p:nvPr/>
        </p:nvSpPr>
        <p:spPr>
          <a:xfrm>
            <a:off x="3657600" y="6400800"/>
            <a:ext cx="2590800" cy="457200"/>
          </a:xfrm>
          <a:prstGeom prst="rect">
            <a:avLst/>
          </a:prstGeom>
          <a:noFill/>
          <a:ln w="76200">
            <a:solidFill>
              <a:schemeClr val="bg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228600" y="6019800"/>
            <a:ext cx="4572000" cy="457200"/>
          </a:xfrm>
          <a:prstGeom prst="rect">
            <a:avLst/>
          </a:prstGeom>
          <a:noFill/>
          <a:ln w="76200">
            <a:solidFill>
              <a:schemeClr val="bg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596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4"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ox(in)">
                                      <p:cBhvr>
                                        <p:cTn id="21" dur="500"/>
                                        <p:tgtEl>
                                          <p:spTgt spid="16"/>
                                        </p:tgtEl>
                                      </p:cBhvr>
                                    </p:animEffect>
                                  </p:childTnLst>
                                </p:cTn>
                              </p:par>
                              <p:par>
                                <p:cTn id="22" presetID="4" presetClass="exit" presetSubtype="16" fill="hold" grpId="1" nodeType="withEffect">
                                  <p:stCondLst>
                                    <p:cond delay="0"/>
                                  </p:stCondLst>
                                  <p:childTnLst>
                                    <p:animEffect transition="out" filter="box(in)">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animBg="1"/>
      <p:bldP spid="14" grpId="1" animBg="1"/>
      <p:bldP spid="16" grpId="0" animBg="1"/>
      <p:bldP spid="1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y-image3.etsy.com/il_fullxfull.2154914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Autofit/>
          </a:bodyPr>
          <a:lstStyle/>
          <a:p>
            <a:r>
              <a:rPr lang="en-GB" sz="3200" dirty="0">
                <a:solidFill>
                  <a:schemeClr val="bg1"/>
                </a:solidFill>
                <a:effectLst>
                  <a:glow rad="228600">
                    <a:schemeClr val="accent3">
                      <a:satMod val="175000"/>
                      <a:alpha val="40000"/>
                    </a:schemeClr>
                  </a:glow>
                </a:effectLst>
              </a:rPr>
              <a:t>http://www.youtube.com/user/shakespeareanimated?gl=GB&amp;hl=en-GB#p/search/1/eCZndWMALOo</a:t>
            </a:r>
          </a:p>
        </p:txBody>
      </p:sp>
      <p:sp>
        <p:nvSpPr>
          <p:cNvPr id="3" name="Content Placeholder 2"/>
          <p:cNvSpPr>
            <a:spLocks noGrp="1"/>
          </p:cNvSpPr>
          <p:nvPr>
            <p:ph idx="1"/>
          </p:nvPr>
        </p:nvSpPr>
        <p:spPr/>
        <p:txBody>
          <a:bodyPr/>
          <a:lstStyle/>
          <a:p>
            <a:pPr marL="0" indent="0">
              <a:buNone/>
            </a:pPr>
            <a:endParaRPr lang="en-GB" dirty="0">
              <a:solidFill>
                <a:schemeClr val="bg1"/>
              </a:solidFill>
              <a:effectLst>
                <a:glow rad="228600">
                  <a:schemeClr val="accent3">
                    <a:satMod val="175000"/>
                    <a:alpha val="40000"/>
                  </a:schemeClr>
                </a:glow>
              </a:effectLst>
            </a:endParaRPr>
          </a:p>
          <a:p>
            <a:pPr marL="0" indent="0">
              <a:buNone/>
            </a:pPr>
            <a:r>
              <a:rPr lang="en-GB" dirty="0">
                <a:solidFill>
                  <a:schemeClr val="bg1"/>
                </a:solidFill>
                <a:effectLst>
                  <a:glow rad="228600">
                    <a:schemeClr val="accent3">
                      <a:satMod val="175000"/>
                      <a:alpha val="40000"/>
                    </a:schemeClr>
                  </a:glow>
                </a:effectLst>
              </a:rPr>
              <a:t>http://www.youtube.com/watch?v=FjHklvgLaN4</a:t>
            </a:r>
          </a:p>
        </p:txBody>
      </p:sp>
      <p:sp>
        <p:nvSpPr>
          <p:cNvPr id="4" name="TextBox 6"/>
          <p:cNvSpPr txBox="1">
            <a:spLocks noChangeArrowheads="1"/>
          </p:cNvSpPr>
          <p:nvPr/>
        </p:nvSpPr>
        <p:spPr bwMode="auto">
          <a:xfrm>
            <a:off x="179512" y="5805264"/>
            <a:ext cx="76321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LO:</a:t>
            </a:r>
          </a:p>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An introduction to themes within a Midsummer Night’s Dream and to watch The Animated Tales for a plot overview.</a:t>
            </a:r>
          </a:p>
        </p:txBody>
      </p:sp>
    </p:spTree>
    <p:extLst>
      <p:ext uri="{BB962C8B-B14F-4D97-AF65-F5344CB8AC3E}">
        <p14:creationId xmlns:p14="http://schemas.microsoft.com/office/powerpoint/2010/main" val="1218602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 name="Picture 3"/>
          <p:cNvPicPr>
            <a:picLocks noChangeAspect="1" noChangeArrowheads="1"/>
          </p:cNvPicPr>
          <p:nvPr/>
        </p:nvPicPr>
        <p:blipFill>
          <a:blip r:embed="rId4" cstate="print"/>
          <a:srcRect l="20000" t="11130" r="31304" b="22087"/>
          <a:stretch>
            <a:fillRect/>
          </a:stretch>
        </p:blipFill>
        <p:spPr bwMode="auto">
          <a:xfrm>
            <a:off x="762000" y="3657600"/>
            <a:ext cx="1981200" cy="1698172"/>
          </a:xfrm>
          <a:prstGeom prst="rect">
            <a:avLst/>
          </a:prstGeom>
          <a:noFill/>
          <a:ln w="9525">
            <a:noFill/>
            <a:miter lim="800000"/>
            <a:headEnd/>
            <a:tailEnd/>
          </a:ln>
        </p:spPr>
      </p:pic>
      <p:sp>
        <p:nvSpPr>
          <p:cNvPr id="17" name="Cloud Callout 16"/>
          <p:cNvSpPr/>
          <p:nvPr/>
        </p:nvSpPr>
        <p:spPr>
          <a:xfrm>
            <a:off x="551843" y="260332"/>
            <a:ext cx="4038600" cy="3200400"/>
          </a:xfrm>
          <a:prstGeom prst="cloudCallout">
            <a:avLst/>
          </a:prstGeom>
          <a:solidFill>
            <a:schemeClr val="bg1"/>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My daughter is disobeying me and won’t follow my wishes. I don’t want to lose her but I can’t let her disobey me like this!</a:t>
            </a:r>
          </a:p>
        </p:txBody>
      </p:sp>
      <p:pic>
        <p:nvPicPr>
          <p:cNvPr id="19" name="Picture 6" descr="http://i2.listal.com/image/1579788/500full.jpg"/>
          <p:cNvPicPr>
            <a:picLocks noChangeAspect="1" noChangeArrowheads="1"/>
          </p:cNvPicPr>
          <p:nvPr/>
        </p:nvPicPr>
        <p:blipFill>
          <a:blip r:embed="rId5" cstate="print"/>
          <a:srcRect l="72000" t="38278" r="7200"/>
          <a:stretch>
            <a:fillRect/>
          </a:stretch>
        </p:blipFill>
        <p:spPr bwMode="auto">
          <a:xfrm>
            <a:off x="914400" y="3429000"/>
            <a:ext cx="1842976" cy="2286000"/>
          </a:xfrm>
          <a:prstGeom prst="rect">
            <a:avLst/>
          </a:prstGeom>
          <a:noFill/>
        </p:spPr>
      </p:pic>
      <p:sp>
        <p:nvSpPr>
          <p:cNvPr id="21" name="Cloud Callout 20"/>
          <p:cNvSpPr/>
          <p:nvPr/>
        </p:nvSpPr>
        <p:spPr>
          <a:xfrm>
            <a:off x="1788473" y="152400"/>
            <a:ext cx="4038600" cy="3505200"/>
          </a:xfrm>
          <a:prstGeom prst="cloudCallout">
            <a:avLst/>
          </a:prstGeom>
          <a:solidFill>
            <a:schemeClr val="bg1"/>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love Lysander but my father says I must marry Demetrius. Should I abandon my heart and obey my father? Or follow my heart and choose a nunnery or death?</a:t>
            </a:r>
          </a:p>
        </p:txBody>
      </p:sp>
      <p:pic>
        <p:nvPicPr>
          <p:cNvPr id="22" name="Picture 8" descr="http://t2.gstatic.com/images?q=tbn:ANd9GcToH7C0vpWLMjIp6Pikha4sfc_N4wva7U4N2r3y2gQGDrCAFxx-7g"/>
          <p:cNvPicPr>
            <a:picLocks noChangeAspect="1" noChangeArrowheads="1"/>
          </p:cNvPicPr>
          <p:nvPr/>
        </p:nvPicPr>
        <p:blipFill>
          <a:blip r:embed="rId6" cstate="print"/>
          <a:srcRect/>
          <a:stretch>
            <a:fillRect/>
          </a:stretch>
        </p:blipFill>
        <p:spPr bwMode="auto">
          <a:xfrm>
            <a:off x="685800" y="3657600"/>
            <a:ext cx="2133595" cy="2133600"/>
          </a:xfrm>
          <a:prstGeom prst="rect">
            <a:avLst/>
          </a:prstGeom>
          <a:noFill/>
        </p:spPr>
      </p:pic>
      <p:sp>
        <p:nvSpPr>
          <p:cNvPr id="23" name="Cloud Callout 22"/>
          <p:cNvSpPr/>
          <p:nvPr/>
        </p:nvSpPr>
        <p:spPr>
          <a:xfrm>
            <a:off x="1559873" y="107932"/>
            <a:ext cx="4495800" cy="3352800"/>
          </a:xfrm>
          <a:prstGeom prst="cloudCallout">
            <a:avLst/>
          </a:prstGeom>
          <a:solidFill>
            <a:schemeClr val="bg1"/>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am madly in love with Demetrius but he only has eyes for my best friend. I love Demetrius too much to be angry with him. Should I be angry with </a:t>
            </a:r>
            <a:r>
              <a:rPr lang="en-GB" dirty="0" err="1">
                <a:solidFill>
                  <a:schemeClr val="tx1"/>
                </a:solidFill>
              </a:rPr>
              <a:t>Hermia</a:t>
            </a:r>
            <a:r>
              <a:rPr lang="en-GB" dirty="0">
                <a:solidFill>
                  <a:schemeClr val="tx1"/>
                </a:solidFill>
              </a:rPr>
              <a:t>?</a:t>
            </a:r>
          </a:p>
        </p:txBody>
      </p:sp>
      <p:pic>
        <p:nvPicPr>
          <p:cNvPr id="24" name="Picture 9"/>
          <p:cNvPicPr>
            <a:picLocks noChangeAspect="1" noChangeArrowheads="1"/>
          </p:cNvPicPr>
          <p:nvPr/>
        </p:nvPicPr>
        <p:blipFill>
          <a:blip r:embed="rId7" cstate="print"/>
          <a:srcRect l="10110" t="11765" r="61397" b="23529"/>
          <a:stretch>
            <a:fillRect/>
          </a:stretch>
        </p:blipFill>
        <p:spPr bwMode="auto">
          <a:xfrm>
            <a:off x="914400" y="3200400"/>
            <a:ext cx="1828800" cy="2595716"/>
          </a:xfrm>
          <a:prstGeom prst="rect">
            <a:avLst/>
          </a:prstGeom>
          <a:noFill/>
          <a:ln w="9525">
            <a:noFill/>
            <a:miter lim="800000"/>
            <a:headEnd/>
            <a:tailEnd/>
          </a:ln>
        </p:spPr>
      </p:pic>
      <p:sp>
        <p:nvSpPr>
          <p:cNvPr id="25" name="Cloud Callout 24"/>
          <p:cNvSpPr/>
          <p:nvPr/>
        </p:nvSpPr>
        <p:spPr>
          <a:xfrm>
            <a:off x="1187624" y="126996"/>
            <a:ext cx="5562600" cy="3200400"/>
          </a:xfrm>
          <a:prstGeom prst="cloudCallout">
            <a:avLst/>
          </a:prstGeom>
          <a:solidFill>
            <a:schemeClr val="bg1"/>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am madly in love with </a:t>
            </a:r>
            <a:r>
              <a:rPr lang="en-GB" dirty="0" err="1">
                <a:solidFill>
                  <a:schemeClr val="tx1"/>
                </a:solidFill>
              </a:rPr>
              <a:t>Hermia</a:t>
            </a:r>
            <a:r>
              <a:rPr lang="en-GB" dirty="0">
                <a:solidFill>
                  <a:schemeClr val="tx1"/>
                </a:solidFill>
              </a:rPr>
              <a:t> but her father will only let her marry Demetrius. What can I do? </a:t>
            </a:r>
          </a:p>
        </p:txBody>
      </p:sp>
    </p:spTree>
    <p:extLst>
      <p:ext uri="{BB962C8B-B14F-4D97-AF65-F5344CB8AC3E}">
        <p14:creationId xmlns:p14="http://schemas.microsoft.com/office/powerpoint/2010/main" val="20508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childTnLst>
                                    <p:animEffect transition="out" filter="box(in)">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500"/>
                                        <p:tgtEl>
                                          <p:spTgt spid="19"/>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ox(in)">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nodeType="clickEffect">
                                  <p:stCondLst>
                                    <p:cond delay="0"/>
                                  </p:stCondLst>
                                  <p:childTnLst>
                                    <p:animEffect transition="out" filter="box(in)">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4" presetClass="exit" presetSubtype="16" fill="hold" grpId="1" nodeType="withEffect">
                                  <p:stCondLst>
                                    <p:cond delay="0"/>
                                  </p:stCondLst>
                                  <p:childTnLst>
                                    <p:animEffect transition="out" filter="box(in)">
                                      <p:cBhvr>
                                        <p:cTn id="33" dur="500"/>
                                        <p:tgtEl>
                                          <p:spTgt spid="21"/>
                                        </p:tgtEl>
                                      </p:cBhvr>
                                    </p:animEffect>
                                    <p:set>
                                      <p:cBhvr>
                                        <p:cTn id="34" dur="1" fill="hold">
                                          <p:stCondLst>
                                            <p:cond delay="499"/>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ox(in)">
                                      <p:cBhvr>
                                        <p:cTn id="39" dur="500"/>
                                        <p:tgtEl>
                                          <p:spTgt spid="22"/>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ox(i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nodeType="clickEffect">
                                  <p:stCondLst>
                                    <p:cond delay="0"/>
                                  </p:stCondLst>
                                  <p:childTnLst>
                                    <p:animEffect transition="out" filter="box(in)">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par>
                                <p:cTn id="48" presetID="4" presetClass="exit" presetSubtype="16" fill="hold" grpId="1" nodeType="withEffect">
                                  <p:stCondLst>
                                    <p:cond delay="0"/>
                                  </p:stCondLst>
                                  <p:childTnLst>
                                    <p:animEffect transition="out" filter="box(in)">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ox(in)">
                                      <p:cBhvr>
                                        <p:cTn id="55" dur="500"/>
                                        <p:tgtEl>
                                          <p:spTgt spid="24"/>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ox(in)">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nodeType="clickEffect">
                                  <p:stCondLst>
                                    <p:cond delay="0"/>
                                  </p:stCondLst>
                                  <p:childTnLst>
                                    <p:animEffect transition="out" filter="box(in)">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par>
                                <p:cTn id="64" presetID="4" presetClass="exit" presetSubtype="16" fill="hold" grpId="1" nodeType="withEffect">
                                  <p:stCondLst>
                                    <p:cond delay="0"/>
                                  </p:stCondLst>
                                  <p:childTnLst>
                                    <p:animEffect transition="out" filter="box(in)">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1" grpId="0" animBg="1"/>
      <p:bldP spid="21" grpId="1" animBg="1"/>
      <p:bldP spid="23" grpId="0" animBg="1"/>
      <p:bldP spid="23" grpId="1" animBg="1"/>
      <p:bldP spid="25" grpId="0" animBg="1"/>
      <p:bldP spid="2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3" name="TextBox 12"/>
          <p:cNvSpPr txBox="1"/>
          <p:nvPr/>
        </p:nvSpPr>
        <p:spPr>
          <a:xfrm>
            <a:off x="304800" y="762000"/>
            <a:ext cx="8534400" cy="3416320"/>
          </a:xfrm>
          <a:prstGeom prst="rect">
            <a:avLst/>
          </a:prstGeom>
          <a:noFill/>
        </p:spPr>
        <p:txBody>
          <a:bodyPr wrap="square" rtlCol="0">
            <a:spAutoFit/>
          </a:bodyPr>
          <a:lstStyle/>
          <a:p>
            <a:pPr algn="ctr"/>
            <a:r>
              <a:rPr lang="en-GB" sz="5400" dirty="0">
                <a:solidFill>
                  <a:schemeClr val="bg1"/>
                </a:solidFill>
                <a:effectLst>
                  <a:glow rad="228600">
                    <a:schemeClr val="accent3">
                      <a:satMod val="175000"/>
                      <a:alpha val="40000"/>
                    </a:schemeClr>
                  </a:glow>
                </a:effectLst>
                <a:latin typeface="+mj-lt"/>
              </a:rPr>
              <a:t>Imagine that you are an agony aunt and one of the characters has written to you asking for advice. </a:t>
            </a:r>
            <a:endParaRPr lang="en-GB" sz="4400" b="1" dirty="0">
              <a:solidFill>
                <a:srgbClr val="FFFF00"/>
              </a:solidFill>
              <a:effectLst>
                <a:glow rad="228600">
                  <a:schemeClr val="accent3">
                    <a:satMod val="175000"/>
                    <a:alpha val="40000"/>
                  </a:schemeClr>
                </a:glow>
              </a:effectLst>
              <a:latin typeface="+mj-lt"/>
            </a:endParaRPr>
          </a:p>
        </p:txBody>
      </p:sp>
    </p:spTree>
    <p:extLst>
      <p:ext uri="{BB962C8B-B14F-4D97-AF65-F5344CB8AC3E}">
        <p14:creationId xmlns:p14="http://schemas.microsoft.com/office/powerpoint/2010/main" val="3115207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 name="TextBox 7"/>
          <p:cNvSpPr txBox="1"/>
          <p:nvPr/>
        </p:nvSpPr>
        <p:spPr>
          <a:xfrm rot="281829">
            <a:off x="4278447" y="3538687"/>
            <a:ext cx="4558915" cy="461665"/>
          </a:xfrm>
          <a:prstGeom prst="rect">
            <a:avLst/>
          </a:prstGeom>
          <a:solidFill>
            <a:schemeClr val="bg1"/>
          </a:solidFill>
          <a:ln>
            <a:solidFill>
              <a:schemeClr val="tx1"/>
            </a:solidFill>
          </a:ln>
          <a:effectLst>
            <a:glow rad="228600">
              <a:schemeClr val="accent6">
                <a:satMod val="175000"/>
                <a:alpha val="40000"/>
              </a:schemeClr>
            </a:glow>
          </a:effectLst>
        </p:spPr>
        <p:txBody>
          <a:bodyPr wrap="square" rtlCol="0">
            <a:spAutoFit/>
          </a:bodyPr>
          <a:lstStyle/>
          <a:p>
            <a:r>
              <a:rPr lang="en-GB" sz="2400" b="1" dirty="0">
                <a:effectLst>
                  <a:glow rad="228600">
                    <a:schemeClr val="accent6">
                      <a:satMod val="175000"/>
                      <a:alpha val="40000"/>
                    </a:schemeClr>
                  </a:glow>
                </a:effectLst>
                <a:latin typeface="+mn-lt"/>
              </a:rPr>
              <a:t>I am sorry to inform you that...</a:t>
            </a:r>
          </a:p>
        </p:txBody>
      </p:sp>
      <p:sp>
        <p:nvSpPr>
          <p:cNvPr id="9" name="TextBox 8"/>
          <p:cNvSpPr txBox="1"/>
          <p:nvPr/>
        </p:nvSpPr>
        <p:spPr>
          <a:xfrm rot="281829">
            <a:off x="242518" y="3397341"/>
            <a:ext cx="2967819" cy="461665"/>
          </a:xfrm>
          <a:prstGeom prst="rect">
            <a:avLst/>
          </a:prstGeom>
          <a:solidFill>
            <a:schemeClr val="bg1"/>
          </a:solidFill>
          <a:ln>
            <a:solidFill>
              <a:schemeClr val="tx1"/>
            </a:solidFill>
          </a:ln>
          <a:effectLst>
            <a:glow rad="228600">
              <a:schemeClr val="accent6">
                <a:satMod val="175000"/>
                <a:alpha val="40000"/>
              </a:schemeClr>
            </a:glow>
          </a:effectLst>
        </p:spPr>
        <p:txBody>
          <a:bodyPr wrap="square" rtlCol="0">
            <a:spAutoFit/>
          </a:bodyPr>
          <a:lstStyle/>
          <a:p>
            <a:r>
              <a:rPr lang="en-GB" sz="2400" b="1" dirty="0">
                <a:effectLst>
                  <a:glow rad="228600">
                    <a:schemeClr val="accent6">
                      <a:satMod val="175000"/>
                      <a:alpha val="40000"/>
                    </a:schemeClr>
                  </a:glow>
                </a:effectLst>
                <a:latin typeface="+mn-lt"/>
              </a:rPr>
              <a:t>I am very grateful for</a:t>
            </a:r>
          </a:p>
        </p:txBody>
      </p:sp>
      <p:sp>
        <p:nvSpPr>
          <p:cNvPr id="10" name="TextBox 9"/>
          <p:cNvSpPr txBox="1"/>
          <p:nvPr/>
        </p:nvSpPr>
        <p:spPr>
          <a:xfrm rot="281829">
            <a:off x="6339157" y="1171993"/>
            <a:ext cx="2588101" cy="461665"/>
          </a:xfrm>
          <a:prstGeom prst="rect">
            <a:avLst/>
          </a:prstGeom>
          <a:solidFill>
            <a:schemeClr val="bg1"/>
          </a:solidFill>
          <a:ln>
            <a:solidFill>
              <a:schemeClr val="tx1"/>
            </a:solidFill>
          </a:ln>
          <a:effectLst>
            <a:glow rad="228600">
              <a:schemeClr val="accent6">
                <a:satMod val="175000"/>
                <a:alpha val="40000"/>
              </a:schemeClr>
            </a:glow>
          </a:effectLst>
        </p:spPr>
        <p:txBody>
          <a:bodyPr wrap="square" rtlCol="0">
            <a:spAutoFit/>
          </a:bodyPr>
          <a:lstStyle/>
          <a:p>
            <a:r>
              <a:rPr lang="en-GB" sz="2400" b="1" dirty="0">
                <a:effectLst>
                  <a:glow rad="228600">
                    <a:schemeClr val="accent6">
                      <a:satMod val="175000"/>
                      <a:alpha val="40000"/>
                    </a:schemeClr>
                  </a:glow>
                </a:effectLst>
                <a:latin typeface="+mn-lt"/>
              </a:rPr>
              <a:t>Why don’t you... ?</a:t>
            </a:r>
          </a:p>
        </p:txBody>
      </p:sp>
      <p:sp>
        <p:nvSpPr>
          <p:cNvPr id="11" name="TextBox 10"/>
          <p:cNvSpPr txBox="1"/>
          <p:nvPr/>
        </p:nvSpPr>
        <p:spPr>
          <a:xfrm rot="281829">
            <a:off x="1992447" y="1252687"/>
            <a:ext cx="4558915" cy="461665"/>
          </a:xfrm>
          <a:prstGeom prst="rect">
            <a:avLst/>
          </a:prstGeom>
          <a:solidFill>
            <a:schemeClr val="bg1"/>
          </a:solidFill>
          <a:ln>
            <a:solidFill>
              <a:schemeClr val="tx1"/>
            </a:solidFill>
          </a:ln>
          <a:effectLst>
            <a:glow rad="228600">
              <a:schemeClr val="accent6">
                <a:satMod val="175000"/>
                <a:alpha val="40000"/>
              </a:schemeClr>
            </a:glow>
          </a:effectLst>
        </p:spPr>
        <p:txBody>
          <a:bodyPr wrap="square" rtlCol="0">
            <a:spAutoFit/>
          </a:bodyPr>
          <a:lstStyle/>
          <a:p>
            <a:r>
              <a:rPr lang="en-GB" sz="2400" b="1" dirty="0">
                <a:effectLst>
                  <a:glow rad="228600">
                    <a:schemeClr val="accent6">
                      <a:satMod val="175000"/>
                      <a:alpha val="40000"/>
                    </a:schemeClr>
                  </a:glow>
                </a:effectLst>
                <a:latin typeface="+mn-lt"/>
              </a:rPr>
              <a:t>I will not be able to attend the...</a:t>
            </a:r>
          </a:p>
        </p:txBody>
      </p:sp>
      <p:sp>
        <p:nvSpPr>
          <p:cNvPr id="12" name="TextBox 11"/>
          <p:cNvSpPr txBox="1"/>
          <p:nvPr/>
        </p:nvSpPr>
        <p:spPr>
          <a:xfrm rot="281829">
            <a:off x="2303119" y="1642948"/>
            <a:ext cx="1062978" cy="461665"/>
          </a:xfrm>
          <a:prstGeom prst="rect">
            <a:avLst/>
          </a:prstGeom>
          <a:solidFill>
            <a:schemeClr val="bg1"/>
          </a:solidFill>
          <a:ln>
            <a:solidFill>
              <a:schemeClr val="tx1"/>
            </a:solidFill>
          </a:ln>
          <a:effectLst>
            <a:glow rad="228600">
              <a:schemeClr val="accent6">
                <a:satMod val="175000"/>
                <a:alpha val="40000"/>
              </a:schemeClr>
            </a:glow>
          </a:effectLst>
        </p:spPr>
        <p:txBody>
          <a:bodyPr wrap="square" rtlCol="0">
            <a:spAutoFit/>
          </a:bodyPr>
          <a:lstStyle/>
          <a:p>
            <a:r>
              <a:rPr lang="en-GB" sz="2400" b="1" dirty="0">
                <a:effectLst>
                  <a:glow rad="228600">
                    <a:schemeClr val="accent6">
                      <a:satMod val="175000"/>
                      <a:alpha val="40000"/>
                    </a:schemeClr>
                  </a:glow>
                </a:effectLst>
                <a:latin typeface="+mn-lt"/>
              </a:rPr>
              <a:t>idioms</a:t>
            </a:r>
          </a:p>
        </p:txBody>
      </p:sp>
      <p:sp>
        <p:nvSpPr>
          <p:cNvPr id="14" name="TextBox 13"/>
          <p:cNvSpPr txBox="1"/>
          <p:nvPr/>
        </p:nvSpPr>
        <p:spPr>
          <a:xfrm rot="281829">
            <a:off x="3522488" y="1791216"/>
            <a:ext cx="962074" cy="461665"/>
          </a:xfrm>
          <a:prstGeom prst="rect">
            <a:avLst/>
          </a:prstGeom>
          <a:solidFill>
            <a:schemeClr val="bg1"/>
          </a:solidFill>
          <a:ln>
            <a:solidFill>
              <a:schemeClr val="tx1"/>
            </a:solidFill>
          </a:ln>
          <a:effectLst>
            <a:glow rad="228600">
              <a:schemeClr val="accent6">
                <a:satMod val="175000"/>
                <a:alpha val="40000"/>
              </a:schemeClr>
            </a:glow>
          </a:effectLst>
        </p:spPr>
        <p:txBody>
          <a:bodyPr wrap="square" rtlCol="0">
            <a:spAutoFit/>
          </a:bodyPr>
          <a:lstStyle/>
          <a:p>
            <a:r>
              <a:rPr lang="en-GB" sz="2400" b="1" dirty="0">
                <a:effectLst>
                  <a:glow rad="228600">
                    <a:schemeClr val="accent6">
                      <a:satMod val="175000"/>
                      <a:alpha val="40000"/>
                    </a:schemeClr>
                  </a:glow>
                </a:effectLst>
                <a:latin typeface="+mn-lt"/>
              </a:rPr>
              <a:t>slang</a:t>
            </a:r>
          </a:p>
        </p:txBody>
      </p:sp>
      <p:sp>
        <p:nvSpPr>
          <p:cNvPr id="16" name="TextBox 15"/>
          <p:cNvSpPr txBox="1"/>
          <p:nvPr/>
        </p:nvSpPr>
        <p:spPr>
          <a:xfrm rot="281829">
            <a:off x="2376384" y="2324065"/>
            <a:ext cx="2809691" cy="461665"/>
          </a:xfrm>
          <a:prstGeom prst="rect">
            <a:avLst/>
          </a:prstGeom>
          <a:solidFill>
            <a:schemeClr val="bg1"/>
          </a:solidFill>
          <a:ln>
            <a:solidFill>
              <a:schemeClr val="tx1"/>
            </a:solidFill>
          </a:ln>
          <a:effectLst>
            <a:glow rad="228600">
              <a:schemeClr val="accent6">
                <a:satMod val="175000"/>
                <a:alpha val="40000"/>
              </a:schemeClr>
            </a:glow>
          </a:effectLst>
        </p:spPr>
        <p:txBody>
          <a:bodyPr wrap="square" rtlCol="0">
            <a:spAutoFit/>
          </a:bodyPr>
          <a:lstStyle/>
          <a:p>
            <a:r>
              <a:rPr lang="en-GB" sz="2400" b="1" dirty="0">
                <a:effectLst>
                  <a:glow rad="228600">
                    <a:schemeClr val="accent6">
                      <a:satMod val="175000"/>
                      <a:alpha val="40000"/>
                    </a:schemeClr>
                  </a:glow>
                </a:effectLst>
                <a:latin typeface="+mn-lt"/>
              </a:rPr>
              <a:t>Give my regards to...</a:t>
            </a:r>
          </a:p>
        </p:txBody>
      </p:sp>
      <p:sp>
        <p:nvSpPr>
          <p:cNvPr id="17" name="TextBox 16"/>
          <p:cNvSpPr txBox="1"/>
          <p:nvPr/>
        </p:nvSpPr>
        <p:spPr>
          <a:xfrm>
            <a:off x="3048000" y="685800"/>
            <a:ext cx="5489204" cy="461665"/>
          </a:xfrm>
          <a:prstGeom prst="rect">
            <a:avLst/>
          </a:prstGeom>
          <a:solidFill>
            <a:schemeClr val="bg1"/>
          </a:solidFill>
          <a:ln>
            <a:solidFill>
              <a:schemeClr val="tx1"/>
            </a:solidFill>
          </a:ln>
          <a:effectLst>
            <a:glow rad="228600">
              <a:schemeClr val="accent6">
                <a:satMod val="175000"/>
                <a:alpha val="40000"/>
              </a:schemeClr>
            </a:glow>
          </a:effectLst>
        </p:spPr>
        <p:txBody>
          <a:bodyPr wrap="square" rtlCol="0">
            <a:spAutoFit/>
          </a:bodyPr>
          <a:lstStyle/>
          <a:p>
            <a:r>
              <a:rPr lang="en-GB" sz="2400" b="1" dirty="0">
                <a:effectLst>
                  <a:glow rad="228600">
                    <a:schemeClr val="accent6">
                      <a:satMod val="175000"/>
                      <a:alpha val="40000"/>
                    </a:schemeClr>
                  </a:glow>
                </a:effectLst>
                <a:latin typeface="+mn-lt"/>
              </a:rPr>
              <a:t>I am looking forward to hearing from you </a:t>
            </a:r>
          </a:p>
        </p:txBody>
      </p:sp>
      <p:sp>
        <p:nvSpPr>
          <p:cNvPr id="19" name="TextBox 18"/>
          <p:cNvSpPr txBox="1"/>
          <p:nvPr/>
        </p:nvSpPr>
        <p:spPr>
          <a:xfrm rot="21385503">
            <a:off x="5878979" y="1766111"/>
            <a:ext cx="2891876" cy="461665"/>
          </a:xfrm>
          <a:prstGeom prst="rect">
            <a:avLst/>
          </a:prstGeom>
          <a:solidFill>
            <a:schemeClr val="bg1"/>
          </a:solidFill>
          <a:ln>
            <a:solidFill>
              <a:schemeClr val="tx1"/>
            </a:solidFill>
          </a:ln>
          <a:effectLst>
            <a:glow rad="228600">
              <a:schemeClr val="accent6">
                <a:satMod val="175000"/>
                <a:alpha val="40000"/>
              </a:schemeClr>
            </a:glow>
          </a:effectLst>
        </p:spPr>
        <p:txBody>
          <a:bodyPr wrap="square" rtlCol="0">
            <a:spAutoFit/>
          </a:bodyPr>
          <a:lstStyle/>
          <a:p>
            <a:r>
              <a:rPr lang="en-GB" sz="2400" b="1" dirty="0">
                <a:effectLst>
                  <a:glow rad="228600">
                    <a:schemeClr val="accent6">
                      <a:satMod val="175000"/>
                      <a:alpha val="40000"/>
                    </a:schemeClr>
                  </a:glow>
                </a:effectLst>
                <a:latin typeface="+mn-lt"/>
              </a:rPr>
              <a:t>It would be great if...</a:t>
            </a:r>
          </a:p>
        </p:txBody>
      </p:sp>
      <p:sp>
        <p:nvSpPr>
          <p:cNvPr id="20" name="TextBox 19"/>
          <p:cNvSpPr txBox="1"/>
          <p:nvPr/>
        </p:nvSpPr>
        <p:spPr>
          <a:xfrm rot="21086793">
            <a:off x="244697" y="905824"/>
            <a:ext cx="1670530" cy="461665"/>
          </a:xfrm>
          <a:prstGeom prst="rect">
            <a:avLst/>
          </a:prstGeom>
          <a:solidFill>
            <a:schemeClr val="bg1"/>
          </a:solidFill>
          <a:ln>
            <a:solidFill>
              <a:schemeClr val="tx1"/>
            </a:solidFill>
          </a:ln>
          <a:effectLst>
            <a:glow rad="228600">
              <a:schemeClr val="accent6">
                <a:satMod val="175000"/>
                <a:alpha val="40000"/>
              </a:schemeClr>
            </a:glow>
          </a:effectLst>
        </p:spPr>
        <p:txBody>
          <a:bodyPr wrap="square" rtlCol="0">
            <a:spAutoFit/>
          </a:bodyPr>
          <a:lstStyle/>
          <a:p>
            <a:r>
              <a:rPr lang="en-GB" sz="2400" b="1" dirty="0">
                <a:effectLst>
                  <a:glow rad="228600">
                    <a:schemeClr val="accent6">
                      <a:satMod val="175000"/>
                      <a:alpha val="40000"/>
                    </a:schemeClr>
                  </a:glow>
                </a:effectLst>
                <a:latin typeface="+mn-lt"/>
              </a:rPr>
              <a:t>Dear Tom,</a:t>
            </a:r>
          </a:p>
        </p:txBody>
      </p:sp>
      <p:sp>
        <p:nvSpPr>
          <p:cNvPr id="21" name="TextBox 20"/>
          <p:cNvSpPr txBox="1"/>
          <p:nvPr/>
        </p:nvSpPr>
        <p:spPr>
          <a:xfrm rot="281829">
            <a:off x="5119712" y="2320957"/>
            <a:ext cx="2733747" cy="461665"/>
          </a:xfrm>
          <a:prstGeom prst="rect">
            <a:avLst/>
          </a:prstGeom>
          <a:solidFill>
            <a:schemeClr val="bg1"/>
          </a:solidFill>
          <a:ln>
            <a:solidFill>
              <a:schemeClr val="tx1"/>
            </a:solidFill>
          </a:ln>
          <a:effectLst>
            <a:glow rad="228600">
              <a:schemeClr val="accent6">
                <a:satMod val="175000"/>
                <a:alpha val="40000"/>
              </a:schemeClr>
            </a:glow>
          </a:effectLst>
        </p:spPr>
        <p:txBody>
          <a:bodyPr wrap="square" rtlCol="0">
            <a:spAutoFit/>
          </a:bodyPr>
          <a:lstStyle/>
          <a:p>
            <a:r>
              <a:rPr lang="en-GB" sz="2400" b="1" dirty="0">
                <a:effectLst>
                  <a:glow rad="228600">
                    <a:schemeClr val="accent6">
                      <a:satMod val="175000"/>
                      <a:alpha val="40000"/>
                    </a:schemeClr>
                  </a:glow>
                </a:effectLst>
                <a:latin typeface="+mn-lt"/>
              </a:rPr>
              <a:t>Dear Mr </a:t>
            </a:r>
            <a:r>
              <a:rPr lang="en-GB" sz="2400" b="1" dirty="0" err="1">
                <a:effectLst>
                  <a:glow rad="228600">
                    <a:schemeClr val="accent6">
                      <a:satMod val="175000"/>
                      <a:alpha val="40000"/>
                    </a:schemeClr>
                  </a:glow>
                </a:effectLst>
                <a:latin typeface="+mn-lt"/>
              </a:rPr>
              <a:t>Smithers</a:t>
            </a:r>
            <a:r>
              <a:rPr lang="en-GB" sz="2400" b="1" dirty="0">
                <a:effectLst>
                  <a:glow rad="228600">
                    <a:schemeClr val="accent6">
                      <a:satMod val="175000"/>
                      <a:alpha val="40000"/>
                    </a:schemeClr>
                  </a:glow>
                </a:effectLst>
                <a:latin typeface="+mn-lt"/>
              </a:rPr>
              <a:t>,</a:t>
            </a:r>
          </a:p>
        </p:txBody>
      </p:sp>
      <p:sp>
        <p:nvSpPr>
          <p:cNvPr id="22" name="TextBox 21"/>
          <p:cNvSpPr txBox="1"/>
          <p:nvPr/>
        </p:nvSpPr>
        <p:spPr>
          <a:xfrm rot="281829">
            <a:off x="244325" y="1524497"/>
            <a:ext cx="1892122" cy="461665"/>
          </a:xfrm>
          <a:prstGeom prst="rect">
            <a:avLst/>
          </a:prstGeom>
          <a:solidFill>
            <a:schemeClr val="bg1"/>
          </a:solidFill>
          <a:ln>
            <a:solidFill>
              <a:schemeClr val="tx1"/>
            </a:solidFill>
          </a:ln>
          <a:effectLst>
            <a:glow rad="228600">
              <a:schemeClr val="accent6">
                <a:satMod val="175000"/>
                <a:alpha val="40000"/>
              </a:schemeClr>
            </a:glow>
          </a:effectLst>
        </p:spPr>
        <p:txBody>
          <a:bodyPr wrap="square" rtlCol="0">
            <a:spAutoFit/>
          </a:bodyPr>
          <a:lstStyle/>
          <a:p>
            <a:r>
              <a:rPr lang="en-GB" sz="2400" b="1" dirty="0">
                <a:effectLst>
                  <a:glow rad="228600">
                    <a:schemeClr val="accent6">
                      <a:satMod val="175000"/>
                      <a:alpha val="40000"/>
                    </a:schemeClr>
                  </a:glow>
                </a:effectLst>
                <a:latin typeface="+mn-lt"/>
              </a:rPr>
              <a:t>Best Wishes</a:t>
            </a:r>
          </a:p>
        </p:txBody>
      </p:sp>
      <p:sp>
        <p:nvSpPr>
          <p:cNvPr id="23" name="TextBox 22"/>
          <p:cNvSpPr txBox="1"/>
          <p:nvPr/>
        </p:nvSpPr>
        <p:spPr>
          <a:xfrm rot="21297051">
            <a:off x="320954" y="2074692"/>
            <a:ext cx="2144914" cy="461665"/>
          </a:xfrm>
          <a:prstGeom prst="rect">
            <a:avLst/>
          </a:prstGeom>
          <a:solidFill>
            <a:schemeClr val="bg1"/>
          </a:solidFill>
          <a:ln>
            <a:solidFill>
              <a:schemeClr val="tx1"/>
            </a:solidFill>
          </a:ln>
          <a:effectLst>
            <a:glow rad="228600">
              <a:schemeClr val="accent6">
                <a:satMod val="175000"/>
                <a:alpha val="40000"/>
              </a:schemeClr>
            </a:glow>
          </a:effectLst>
        </p:spPr>
        <p:txBody>
          <a:bodyPr wrap="square" rtlCol="0">
            <a:spAutoFit/>
          </a:bodyPr>
          <a:lstStyle/>
          <a:p>
            <a:r>
              <a:rPr lang="en-GB" sz="2400" b="1" dirty="0">
                <a:effectLst>
                  <a:glow rad="228600">
                    <a:schemeClr val="accent6">
                      <a:satMod val="175000"/>
                      <a:alpha val="40000"/>
                    </a:schemeClr>
                  </a:glow>
                </a:effectLst>
                <a:latin typeface="+mn-lt"/>
              </a:rPr>
              <a:t>Yours faithfully</a:t>
            </a:r>
          </a:p>
        </p:txBody>
      </p:sp>
      <p:sp>
        <p:nvSpPr>
          <p:cNvPr id="24" name="TextBox 23"/>
          <p:cNvSpPr txBox="1"/>
          <p:nvPr/>
        </p:nvSpPr>
        <p:spPr>
          <a:xfrm rot="281829">
            <a:off x="239847" y="2776686"/>
            <a:ext cx="4558915" cy="461665"/>
          </a:xfrm>
          <a:prstGeom prst="rect">
            <a:avLst/>
          </a:prstGeom>
          <a:solidFill>
            <a:schemeClr val="bg1"/>
          </a:solidFill>
          <a:ln>
            <a:solidFill>
              <a:schemeClr val="tx1"/>
            </a:solidFill>
          </a:ln>
          <a:effectLst>
            <a:glow rad="228600">
              <a:schemeClr val="accent6">
                <a:satMod val="175000"/>
                <a:alpha val="40000"/>
              </a:schemeClr>
            </a:glow>
          </a:effectLst>
        </p:spPr>
        <p:txBody>
          <a:bodyPr wrap="square" rtlCol="0">
            <a:spAutoFit/>
          </a:bodyPr>
          <a:lstStyle/>
          <a:p>
            <a:r>
              <a:rPr lang="en-GB" sz="2400" b="1" dirty="0">
                <a:effectLst>
                  <a:glow rad="228600">
                    <a:schemeClr val="accent6">
                      <a:satMod val="175000"/>
                      <a:alpha val="40000"/>
                    </a:schemeClr>
                  </a:glow>
                </a:effectLst>
                <a:latin typeface="+mn-lt"/>
              </a:rPr>
              <a:t>I reckon it would be best to...</a:t>
            </a:r>
          </a:p>
        </p:txBody>
      </p:sp>
      <p:sp>
        <p:nvSpPr>
          <p:cNvPr id="15" name="TextBox 14"/>
          <p:cNvSpPr txBox="1"/>
          <p:nvPr/>
        </p:nvSpPr>
        <p:spPr>
          <a:xfrm rot="281829">
            <a:off x="4260619" y="2941934"/>
            <a:ext cx="4872661" cy="461665"/>
          </a:xfrm>
          <a:prstGeom prst="rect">
            <a:avLst/>
          </a:prstGeom>
          <a:solidFill>
            <a:schemeClr val="bg1"/>
          </a:solidFill>
          <a:ln>
            <a:solidFill>
              <a:schemeClr val="tx1"/>
            </a:solidFill>
          </a:ln>
          <a:effectLst>
            <a:glow rad="228600">
              <a:schemeClr val="accent6">
                <a:satMod val="175000"/>
                <a:alpha val="40000"/>
              </a:schemeClr>
            </a:glow>
          </a:effectLst>
        </p:spPr>
        <p:txBody>
          <a:bodyPr wrap="square" rtlCol="0">
            <a:spAutoFit/>
          </a:bodyPr>
          <a:lstStyle/>
          <a:p>
            <a:r>
              <a:rPr lang="en-GB" sz="2400" b="1" dirty="0">
                <a:effectLst>
                  <a:glow rad="228600">
                    <a:schemeClr val="accent6">
                      <a:satMod val="175000"/>
                      <a:alpha val="40000"/>
                    </a:schemeClr>
                  </a:glow>
                </a:effectLst>
                <a:latin typeface="+mn-lt"/>
              </a:rPr>
              <a:t>Contractions – e.g. “we’ve” or “I’m “</a:t>
            </a:r>
          </a:p>
        </p:txBody>
      </p:sp>
      <p:graphicFrame>
        <p:nvGraphicFramePr>
          <p:cNvPr id="25" name="Table 24"/>
          <p:cNvGraphicFramePr>
            <a:graphicFrameLocks noGrp="1"/>
          </p:cNvGraphicFramePr>
          <p:nvPr/>
        </p:nvGraphicFramePr>
        <p:xfrm>
          <a:off x="457200" y="5105400"/>
          <a:ext cx="8305800" cy="1112520"/>
        </p:xfrm>
        <a:graphic>
          <a:graphicData uri="http://schemas.openxmlformats.org/drawingml/2006/table">
            <a:tbl>
              <a:tblPr firstRow="1" bandRow="1">
                <a:effectLst>
                  <a:outerShdw blurRad="50800" dist="38100" algn="l" rotWithShape="0">
                    <a:prstClr val="black">
                      <a:alpha val="40000"/>
                    </a:prstClr>
                  </a:outerShdw>
                </a:effectLst>
                <a:tableStyleId>{F5AB1C69-6EDB-4FF4-983F-18BD219EF322}</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370840">
                <a:tc>
                  <a:txBody>
                    <a:bodyPr/>
                    <a:lstStyle/>
                    <a:p>
                      <a:r>
                        <a:rPr lang="en-GB" dirty="0">
                          <a:solidFill>
                            <a:sysClr val="windowText" lastClr="000000"/>
                          </a:solidFill>
                        </a:rPr>
                        <a:t>Informal Letters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solidFill>
                            <a:sysClr val="windowText" lastClr="000000"/>
                          </a:solidFill>
                        </a:rPr>
                        <a:t>Formal Letters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knowledge and understanding of the characters in Act One Scene One 	to </a:t>
            </a:r>
            <a:r>
              <a:rPr lang="en-GB" sz="2000" b="1" dirty="0">
                <a:solidFill>
                  <a:schemeClr val="bg1"/>
                </a:solidFill>
              </a:rPr>
              <a:t>coach</a:t>
            </a:r>
            <a:r>
              <a:rPr lang="en-GB" sz="2000" dirty="0">
                <a:solidFill>
                  <a:schemeClr val="bg1"/>
                </a:solidFill>
              </a:rPr>
              <a:t> the characters.</a:t>
            </a:r>
          </a:p>
        </p:txBody>
      </p:sp>
      <p:sp>
        <p:nvSpPr>
          <p:cNvPr id="26" name="TextBox 25"/>
          <p:cNvSpPr txBox="1"/>
          <p:nvPr/>
        </p:nvSpPr>
        <p:spPr>
          <a:xfrm>
            <a:off x="0" y="3962400"/>
            <a:ext cx="9144000" cy="1200329"/>
          </a:xfrm>
          <a:prstGeom prst="rect">
            <a:avLst/>
          </a:prstGeom>
          <a:noFill/>
        </p:spPr>
        <p:txBody>
          <a:bodyPr wrap="square" rtlCol="0">
            <a:spAutoFit/>
          </a:bodyPr>
          <a:lstStyle/>
          <a:p>
            <a:r>
              <a:rPr lang="en-GB" sz="2400" b="1" dirty="0">
                <a:solidFill>
                  <a:schemeClr val="bg1"/>
                </a:solidFill>
                <a:effectLst>
                  <a:glow rad="228600">
                    <a:schemeClr val="accent6">
                      <a:satMod val="175000"/>
                      <a:alpha val="40000"/>
                    </a:schemeClr>
                  </a:glow>
                </a:effectLst>
                <a:latin typeface="+mj-lt"/>
              </a:rPr>
              <a:t>The statements above apply to formal and informal letters. Draw the table below in your book and sort the boxes above into the correct column.</a:t>
            </a:r>
          </a:p>
        </p:txBody>
      </p:sp>
    </p:spTree>
    <p:extLst>
      <p:ext uri="{BB962C8B-B14F-4D97-AF65-F5344CB8AC3E}">
        <p14:creationId xmlns:p14="http://schemas.microsoft.com/office/powerpoint/2010/main" val="1915077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knowledge and understanding of the characters in Act One Scene One 	to </a:t>
            </a:r>
            <a:r>
              <a:rPr lang="en-GB" sz="2000" b="1" dirty="0">
                <a:solidFill>
                  <a:schemeClr val="bg1"/>
                </a:solidFill>
              </a:rPr>
              <a:t>coach</a:t>
            </a:r>
            <a:r>
              <a:rPr lang="en-GB" sz="2000" dirty="0">
                <a:solidFill>
                  <a:schemeClr val="bg1"/>
                </a:solidFill>
              </a:rPr>
              <a:t> the characters.</a:t>
            </a:r>
          </a:p>
        </p:txBody>
      </p:sp>
      <p:sp>
        <p:nvSpPr>
          <p:cNvPr id="13" name="TextBox 12"/>
          <p:cNvSpPr txBox="1"/>
          <p:nvPr/>
        </p:nvSpPr>
        <p:spPr>
          <a:xfrm>
            <a:off x="304800" y="533400"/>
            <a:ext cx="8534400" cy="4832092"/>
          </a:xfrm>
          <a:prstGeom prst="rect">
            <a:avLst/>
          </a:prstGeom>
          <a:noFill/>
        </p:spPr>
        <p:txBody>
          <a:bodyPr wrap="square" rtlCol="0">
            <a:spAutoFit/>
          </a:bodyPr>
          <a:lstStyle/>
          <a:p>
            <a:r>
              <a:rPr lang="en-GB" sz="4400" dirty="0">
                <a:solidFill>
                  <a:schemeClr val="bg1"/>
                </a:solidFill>
                <a:effectLst>
                  <a:glow rad="228600">
                    <a:schemeClr val="accent3">
                      <a:satMod val="175000"/>
                      <a:alpha val="40000"/>
                    </a:schemeClr>
                  </a:glow>
                </a:effectLst>
                <a:latin typeface="+mj-lt"/>
              </a:rPr>
              <a:t>Write a letter advising them what they should do in their situation.</a:t>
            </a:r>
          </a:p>
          <a:p>
            <a:r>
              <a:rPr lang="en-GB" sz="4400" b="1" dirty="0">
                <a:solidFill>
                  <a:schemeClr val="bg1"/>
                </a:solidFill>
                <a:effectLst>
                  <a:glow rad="228600">
                    <a:schemeClr val="accent3">
                      <a:satMod val="175000"/>
                      <a:alpha val="40000"/>
                    </a:schemeClr>
                  </a:glow>
                </a:effectLst>
                <a:latin typeface="+mj-lt"/>
              </a:rPr>
              <a:t>Remember:</a:t>
            </a:r>
          </a:p>
          <a:p>
            <a:pPr>
              <a:buFont typeface="Arial" pitchFamily="34" charset="0"/>
              <a:buChar char="•"/>
            </a:pPr>
            <a:r>
              <a:rPr lang="en-GB" sz="4400" b="1" dirty="0">
                <a:solidFill>
                  <a:schemeClr val="bg1"/>
                </a:solidFill>
                <a:effectLst>
                  <a:glow rad="228600">
                    <a:schemeClr val="accent3">
                      <a:satMod val="175000"/>
                      <a:alpha val="40000"/>
                    </a:schemeClr>
                  </a:glow>
                </a:effectLst>
                <a:latin typeface="+mj-lt"/>
              </a:rPr>
              <a:t> To lay it out like a letter</a:t>
            </a:r>
          </a:p>
          <a:p>
            <a:pPr>
              <a:buFont typeface="Arial" pitchFamily="34" charset="0"/>
              <a:buChar char="•"/>
            </a:pPr>
            <a:r>
              <a:rPr lang="en-GB" sz="4400" b="1" dirty="0">
                <a:solidFill>
                  <a:schemeClr val="bg1"/>
                </a:solidFill>
                <a:effectLst>
                  <a:glow rad="228600">
                    <a:schemeClr val="accent3">
                      <a:satMod val="175000"/>
                      <a:alpha val="40000"/>
                    </a:schemeClr>
                  </a:glow>
                </a:effectLst>
                <a:latin typeface="+mj-lt"/>
              </a:rPr>
              <a:t> To have a friendly tone</a:t>
            </a:r>
          </a:p>
          <a:p>
            <a:pPr>
              <a:buFont typeface="Arial" pitchFamily="34" charset="0"/>
              <a:buChar char="•"/>
            </a:pPr>
            <a:r>
              <a:rPr lang="en-GB" sz="4400" b="1" dirty="0">
                <a:solidFill>
                  <a:schemeClr val="bg1"/>
                </a:solidFill>
                <a:effectLst>
                  <a:glow rad="228600">
                    <a:schemeClr val="accent3">
                      <a:satMod val="175000"/>
                      <a:alpha val="40000"/>
                    </a:schemeClr>
                  </a:glow>
                </a:effectLst>
                <a:latin typeface="+mj-lt"/>
              </a:rPr>
              <a:t> Not to persuade – just offer impartial, helpful advice!</a:t>
            </a:r>
            <a:endParaRPr lang="en-GB" sz="3600" b="1" dirty="0">
              <a:solidFill>
                <a:srgbClr val="FFFF00"/>
              </a:solidFill>
              <a:effectLst>
                <a:glow rad="228600">
                  <a:schemeClr val="accent3">
                    <a:satMod val="175000"/>
                    <a:alpha val="40000"/>
                  </a:schemeClr>
                </a:glow>
              </a:effectLst>
              <a:latin typeface="+mj-lt"/>
            </a:endParaRPr>
          </a:p>
        </p:txBody>
      </p:sp>
    </p:spTree>
    <p:extLst>
      <p:ext uri="{BB962C8B-B14F-4D97-AF65-F5344CB8AC3E}">
        <p14:creationId xmlns:p14="http://schemas.microsoft.com/office/powerpoint/2010/main" val="1075769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knowledge and understanding of the characters in Act One Scene One 	to </a:t>
            </a:r>
            <a:r>
              <a:rPr lang="en-GB" sz="2000" b="1" dirty="0">
                <a:solidFill>
                  <a:schemeClr val="bg1"/>
                </a:solidFill>
              </a:rPr>
              <a:t>coach</a:t>
            </a:r>
            <a:r>
              <a:rPr lang="en-GB" sz="2000" dirty="0">
                <a:solidFill>
                  <a:schemeClr val="bg1"/>
                </a:solidFill>
              </a:rPr>
              <a:t> the characters.</a:t>
            </a:r>
          </a:p>
        </p:txBody>
      </p:sp>
      <p:sp>
        <p:nvSpPr>
          <p:cNvPr id="13" name="TextBox 12"/>
          <p:cNvSpPr txBox="1"/>
          <p:nvPr/>
        </p:nvSpPr>
        <p:spPr>
          <a:xfrm>
            <a:off x="304800" y="533400"/>
            <a:ext cx="8534400" cy="5447645"/>
          </a:xfrm>
          <a:prstGeom prst="rect">
            <a:avLst/>
          </a:prstGeom>
          <a:noFill/>
        </p:spPr>
        <p:txBody>
          <a:bodyPr wrap="square" rtlCol="0">
            <a:spAutoFit/>
          </a:bodyPr>
          <a:lstStyle/>
          <a:p>
            <a:r>
              <a:rPr lang="en-GB" sz="4400" dirty="0">
                <a:solidFill>
                  <a:schemeClr val="bg1"/>
                </a:solidFill>
                <a:effectLst>
                  <a:glow rad="228600">
                    <a:schemeClr val="accent3">
                      <a:satMod val="175000"/>
                      <a:alpha val="40000"/>
                    </a:schemeClr>
                  </a:glow>
                </a:effectLst>
                <a:latin typeface="+mj-lt"/>
              </a:rPr>
              <a:t>The letter will be marked on the following AF’s:</a:t>
            </a:r>
          </a:p>
          <a:p>
            <a:endParaRPr lang="en-GB" sz="4400" b="1" dirty="0">
              <a:solidFill>
                <a:schemeClr val="bg1"/>
              </a:solidFill>
              <a:effectLst>
                <a:glow rad="228600">
                  <a:schemeClr val="accent3">
                    <a:satMod val="175000"/>
                    <a:alpha val="40000"/>
                  </a:schemeClr>
                </a:glow>
              </a:effectLst>
              <a:latin typeface="+mj-lt"/>
            </a:endParaRPr>
          </a:p>
          <a:p>
            <a:r>
              <a:rPr lang="en-GB" sz="3600" b="1" i="1" dirty="0">
                <a:solidFill>
                  <a:schemeClr val="bg1"/>
                </a:solidFill>
                <a:effectLst>
                  <a:glow rad="228600">
                    <a:schemeClr val="accent3">
                      <a:satMod val="175000"/>
                      <a:alpha val="40000"/>
                    </a:schemeClr>
                  </a:glow>
                </a:effectLst>
                <a:latin typeface="+mj-lt"/>
              </a:rPr>
              <a:t>AF2 – produce writing that is appropriate to task, reader and purpose.</a:t>
            </a:r>
          </a:p>
          <a:p>
            <a:r>
              <a:rPr lang="en-GB" sz="3600" b="1" i="1" dirty="0">
                <a:solidFill>
                  <a:schemeClr val="bg1"/>
                </a:solidFill>
                <a:effectLst>
                  <a:glow rad="228600">
                    <a:schemeClr val="accent3">
                      <a:satMod val="175000"/>
                      <a:alpha val="40000"/>
                    </a:schemeClr>
                  </a:glow>
                </a:effectLst>
                <a:latin typeface="+mj-lt"/>
              </a:rPr>
              <a:t>AF4 – construct paragraphs</a:t>
            </a:r>
          </a:p>
          <a:p>
            <a:r>
              <a:rPr lang="en-GB" sz="3600" b="1" i="1" dirty="0">
                <a:solidFill>
                  <a:schemeClr val="bg1"/>
                </a:solidFill>
                <a:effectLst>
                  <a:glow rad="228600">
                    <a:schemeClr val="accent3">
                      <a:satMod val="175000"/>
                      <a:alpha val="40000"/>
                    </a:schemeClr>
                  </a:glow>
                </a:effectLst>
                <a:latin typeface="+mj-lt"/>
              </a:rPr>
              <a:t>AF7 – select appropriate and effect vocabulary</a:t>
            </a:r>
            <a:endParaRPr lang="en-GB" sz="4400" b="1" i="1" dirty="0">
              <a:solidFill>
                <a:schemeClr val="bg1"/>
              </a:solidFill>
              <a:effectLst>
                <a:glow rad="228600">
                  <a:schemeClr val="accent3">
                    <a:satMod val="175000"/>
                    <a:alpha val="40000"/>
                  </a:schemeClr>
                </a:glow>
              </a:effectLst>
              <a:latin typeface="+mj-lt"/>
            </a:endParaRPr>
          </a:p>
          <a:p>
            <a:endParaRPr lang="en-GB" sz="3600" b="1" i="1" dirty="0">
              <a:solidFill>
                <a:schemeClr val="bg1"/>
              </a:solidFill>
              <a:effectLst>
                <a:glow rad="228600">
                  <a:schemeClr val="accent3">
                    <a:satMod val="175000"/>
                    <a:alpha val="40000"/>
                  </a:schemeClr>
                </a:glow>
              </a:effectLst>
              <a:latin typeface="+mj-lt"/>
            </a:endParaRPr>
          </a:p>
        </p:txBody>
      </p:sp>
    </p:spTree>
    <p:extLst>
      <p:ext uri="{BB962C8B-B14F-4D97-AF65-F5344CB8AC3E}">
        <p14:creationId xmlns:p14="http://schemas.microsoft.com/office/powerpoint/2010/main" val="3298851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y-image3.etsy.com/il_fullxfull.2154914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endParaRPr lang="en-GB">
              <a:solidFill>
                <a:schemeClr val="bg1"/>
              </a:solidFill>
              <a:effectLst>
                <a:glow rad="228600">
                  <a:schemeClr val="accent3">
                    <a:satMod val="175000"/>
                    <a:alpha val="40000"/>
                  </a:schemeClr>
                </a:glow>
              </a:effectLst>
            </a:endParaRPr>
          </a:p>
        </p:txBody>
      </p:sp>
      <p:sp>
        <p:nvSpPr>
          <p:cNvPr id="3" name="Content Placeholder 2"/>
          <p:cNvSpPr>
            <a:spLocks noGrp="1"/>
          </p:cNvSpPr>
          <p:nvPr>
            <p:ph idx="1"/>
          </p:nvPr>
        </p:nvSpPr>
        <p:spPr/>
        <p:txBody>
          <a:bodyPr>
            <a:normAutofit/>
          </a:bodyPr>
          <a:lstStyle/>
          <a:p>
            <a:pPr marL="0" indent="0">
              <a:buNone/>
            </a:pPr>
            <a:r>
              <a:rPr lang="en-GB" dirty="0">
                <a:solidFill>
                  <a:schemeClr val="bg1"/>
                </a:solidFill>
                <a:effectLst>
                  <a:glow rad="228600">
                    <a:schemeClr val="accent3">
                      <a:satMod val="175000"/>
                      <a:alpha val="40000"/>
                    </a:schemeClr>
                  </a:glow>
                </a:effectLst>
              </a:rPr>
              <a:t>Four groups will act out four scenes from </a:t>
            </a:r>
            <a:r>
              <a:rPr lang="en-GB" i="1" dirty="0">
                <a:solidFill>
                  <a:schemeClr val="bg1"/>
                </a:solidFill>
                <a:effectLst>
                  <a:glow rad="228600">
                    <a:schemeClr val="accent3">
                      <a:satMod val="175000"/>
                      <a:alpha val="40000"/>
                    </a:schemeClr>
                  </a:glow>
                </a:effectLst>
              </a:rPr>
              <a:t>Midsummer</a:t>
            </a:r>
            <a:r>
              <a:rPr lang="en-GB" dirty="0">
                <a:solidFill>
                  <a:schemeClr val="bg1"/>
                </a:solidFill>
                <a:effectLst>
                  <a:glow rad="228600">
                    <a:schemeClr val="accent3">
                      <a:satMod val="175000"/>
                      <a:alpha val="40000"/>
                    </a:schemeClr>
                  </a:glow>
                </a:effectLst>
              </a:rPr>
              <a:t> that illustrate the relationships between the four lovers (Lysander, Demetrius, Helena, and </a:t>
            </a:r>
            <a:r>
              <a:rPr lang="en-GB" dirty="0" err="1">
                <a:solidFill>
                  <a:schemeClr val="bg1"/>
                </a:solidFill>
                <a:effectLst>
                  <a:glow rad="228600">
                    <a:schemeClr val="accent3">
                      <a:satMod val="175000"/>
                      <a:alpha val="40000"/>
                    </a:schemeClr>
                  </a:glow>
                </a:effectLst>
              </a:rPr>
              <a:t>Hermia</a:t>
            </a:r>
            <a:r>
              <a:rPr lang="en-GB" dirty="0">
                <a:solidFill>
                  <a:schemeClr val="bg1"/>
                </a:solidFill>
                <a:effectLst>
                  <a:glow rad="228600">
                    <a:schemeClr val="accent3">
                      <a:satMod val="175000"/>
                      <a:alpha val="40000"/>
                    </a:schemeClr>
                  </a:glow>
                </a:effectLst>
              </a:rPr>
              <a:t>). You will act out lines from the play at four different points and mini-sculpt the relationship between the four lovers. </a:t>
            </a:r>
          </a:p>
        </p:txBody>
      </p:sp>
      <p:sp>
        <p:nvSpPr>
          <p:cNvPr id="4" name="TextBox 6"/>
          <p:cNvSpPr txBox="1">
            <a:spLocks noChangeArrowheads="1"/>
          </p:cNvSpPr>
          <p:nvPr/>
        </p:nvSpPr>
        <p:spPr bwMode="auto">
          <a:xfrm>
            <a:off x="179512" y="5805264"/>
            <a:ext cx="76321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LO:</a:t>
            </a:r>
          </a:p>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An introduction to themes within a Midsummer Night’s Dream and to watch The Animated Tales for a plot overview.</a:t>
            </a:r>
          </a:p>
        </p:txBody>
      </p:sp>
    </p:spTree>
    <p:extLst>
      <p:ext uri="{BB962C8B-B14F-4D97-AF65-F5344CB8AC3E}">
        <p14:creationId xmlns:p14="http://schemas.microsoft.com/office/powerpoint/2010/main" val="3320327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ny-image3.etsy.com/il_fullxfull.2154914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endParaRPr lang="en-GB" dirty="0">
              <a:solidFill>
                <a:schemeClr val="bg1"/>
              </a:solidFill>
              <a:effectLst>
                <a:glow rad="228600">
                  <a:schemeClr val="accent3">
                    <a:satMod val="175000"/>
                    <a:alpha val="40000"/>
                  </a:schemeClr>
                </a:glow>
              </a:effectLst>
            </a:endParaRPr>
          </a:p>
        </p:txBody>
      </p:sp>
      <p:sp>
        <p:nvSpPr>
          <p:cNvPr id="3" name="Content Placeholder 2"/>
          <p:cNvSpPr>
            <a:spLocks noGrp="1"/>
          </p:cNvSpPr>
          <p:nvPr>
            <p:ph idx="1"/>
          </p:nvPr>
        </p:nvSpPr>
        <p:spPr/>
        <p:txBody>
          <a:bodyPr/>
          <a:lstStyle/>
          <a:p>
            <a:pPr marL="0" indent="0">
              <a:buNone/>
            </a:pPr>
            <a:r>
              <a:rPr lang="en-GB" dirty="0">
                <a:solidFill>
                  <a:schemeClr val="bg1"/>
                </a:solidFill>
                <a:effectLst>
                  <a:glow rad="228600">
                    <a:schemeClr val="accent3">
                      <a:satMod val="175000"/>
                      <a:alpha val="40000"/>
                    </a:schemeClr>
                  </a:glow>
                </a:effectLst>
              </a:rPr>
              <a:t>Once you have read their lines, another student will have the opportunity to sculpt the tableau of the lover's relationship. After all groups have gone (the mini-sculptures will remain in front of the class the entire time), tell the story of the lovers' plight </a:t>
            </a:r>
            <a:r>
              <a:rPr lang="en-GB">
                <a:solidFill>
                  <a:schemeClr val="bg1"/>
                </a:solidFill>
                <a:effectLst>
                  <a:glow rad="228600">
                    <a:schemeClr val="accent3">
                      <a:satMod val="175000"/>
                      <a:alpha val="40000"/>
                    </a:schemeClr>
                  </a:glow>
                </a:effectLst>
              </a:rPr>
              <a:t>in your own </a:t>
            </a:r>
            <a:r>
              <a:rPr lang="en-GB" dirty="0">
                <a:solidFill>
                  <a:schemeClr val="bg1"/>
                </a:solidFill>
                <a:effectLst>
                  <a:glow rad="228600">
                    <a:schemeClr val="accent3">
                      <a:satMod val="175000"/>
                      <a:alpha val="40000"/>
                    </a:schemeClr>
                  </a:glow>
                </a:effectLst>
              </a:rPr>
              <a:t>words.</a:t>
            </a:r>
          </a:p>
          <a:p>
            <a:endParaRPr lang="en-GB" dirty="0">
              <a:solidFill>
                <a:schemeClr val="bg1"/>
              </a:solidFill>
              <a:effectLst>
                <a:glow rad="228600">
                  <a:schemeClr val="accent3">
                    <a:satMod val="175000"/>
                    <a:alpha val="40000"/>
                  </a:schemeClr>
                </a:glow>
              </a:effectLst>
            </a:endParaRPr>
          </a:p>
        </p:txBody>
      </p:sp>
      <p:sp>
        <p:nvSpPr>
          <p:cNvPr id="5" name="Rectangle 4"/>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knowledge and understanding of the characters in Act One Scene One 	to </a:t>
            </a:r>
            <a:r>
              <a:rPr lang="en-GB" sz="2000" b="1" dirty="0">
                <a:solidFill>
                  <a:schemeClr val="bg1"/>
                </a:solidFill>
              </a:rPr>
              <a:t>coach</a:t>
            </a:r>
            <a:r>
              <a:rPr lang="en-GB" sz="2000" dirty="0">
                <a:solidFill>
                  <a:schemeClr val="bg1"/>
                </a:solidFill>
              </a:rPr>
              <a:t> the characters.</a:t>
            </a:r>
          </a:p>
        </p:txBody>
      </p:sp>
    </p:spTree>
    <p:extLst>
      <p:ext uri="{BB962C8B-B14F-4D97-AF65-F5344CB8AC3E}">
        <p14:creationId xmlns:p14="http://schemas.microsoft.com/office/powerpoint/2010/main" val="2969249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y-image3.etsy.com/il_fullxfull.2154914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Autofit/>
          </a:bodyPr>
          <a:lstStyle/>
          <a:p>
            <a:r>
              <a:rPr lang="en-GB" sz="3200" dirty="0">
                <a:solidFill>
                  <a:schemeClr val="bg1"/>
                </a:solidFill>
                <a:effectLst>
                  <a:glow rad="228600">
                    <a:schemeClr val="accent3">
                      <a:satMod val="175000"/>
                      <a:alpha val="40000"/>
                    </a:schemeClr>
                  </a:glow>
                </a:effectLst>
              </a:rPr>
              <a:t>http://www.youtube.com/user/shakespeareanimated?gl=GB&amp;hl=en-GB#p/search/1/eCZndWMALOo</a:t>
            </a:r>
          </a:p>
        </p:txBody>
      </p:sp>
      <p:sp>
        <p:nvSpPr>
          <p:cNvPr id="3" name="Content Placeholder 2"/>
          <p:cNvSpPr>
            <a:spLocks noGrp="1"/>
          </p:cNvSpPr>
          <p:nvPr>
            <p:ph idx="1"/>
          </p:nvPr>
        </p:nvSpPr>
        <p:spPr/>
        <p:txBody>
          <a:bodyPr/>
          <a:lstStyle/>
          <a:p>
            <a:pPr marL="0" indent="0">
              <a:buNone/>
            </a:pPr>
            <a:endParaRPr lang="en-GB" dirty="0">
              <a:solidFill>
                <a:schemeClr val="bg1"/>
              </a:solidFill>
              <a:effectLst>
                <a:glow rad="228600">
                  <a:schemeClr val="accent3">
                    <a:satMod val="175000"/>
                    <a:alpha val="40000"/>
                  </a:schemeClr>
                </a:glow>
              </a:effectLst>
            </a:endParaRPr>
          </a:p>
          <a:p>
            <a:pPr marL="0" indent="0">
              <a:buNone/>
            </a:pPr>
            <a:r>
              <a:rPr lang="en-GB" dirty="0">
                <a:solidFill>
                  <a:schemeClr val="bg1"/>
                </a:solidFill>
                <a:effectLst>
                  <a:glow rad="228600">
                    <a:schemeClr val="accent3">
                      <a:satMod val="175000"/>
                      <a:alpha val="40000"/>
                    </a:schemeClr>
                  </a:glow>
                </a:effectLst>
              </a:rPr>
              <a:t>http://www.youtube.com/watch?v=FjHklvgLaN4</a:t>
            </a:r>
          </a:p>
        </p:txBody>
      </p:sp>
      <p:sp>
        <p:nvSpPr>
          <p:cNvPr id="4" name="TextBox 6"/>
          <p:cNvSpPr txBox="1">
            <a:spLocks noChangeArrowheads="1"/>
          </p:cNvSpPr>
          <p:nvPr/>
        </p:nvSpPr>
        <p:spPr bwMode="auto">
          <a:xfrm>
            <a:off x="179512" y="5805264"/>
            <a:ext cx="76321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LO:</a:t>
            </a:r>
          </a:p>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An introduction to themes within a Midsummer Night’s Dream and to watch The Animated Tales for a plot overview.</a:t>
            </a:r>
          </a:p>
        </p:txBody>
      </p:sp>
    </p:spTree>
    <p:extLst>
      <p:ext uri="{BB962C8B-B14F-4D97-AF65-F5344CB8AC3E}">
        <p14:creationId xmlns:p14="http://schemas.microsoft.com/office/powerpoint/2010/main" val="296309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838200" y="381000"/>
            <a:ext cx="449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200" i="1"/>
              <a:t>They’re more like this…</a:t>
            </a:r>
          </a:p>
        </p:txBody>
      </p:sp>
      <p:pic>
        <p:nvPicPr>
          <p:cNvPr id="4099" name="Picture 3" descr="http://imagecache5.art.com/p/LRG/17/1733/N1C3D00Z/charles-folkard-robin-goodfellow-a-spr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37766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5029200" y="1447800"/>
            <a:ext cx="3505200"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r>
              <a:rPr lang="en-GB" i="1"/>
              <a:t>They are darker and more mysterious. They aren’t always “good fairies” either. Some of them think of humans as stupid creatures and like to play tricks on them.</a:t>
            </a:r>
          </a:p>
          <a:p>
            <a:pPr eaLnBrk="1" hangingPunct="1">
              <a:spcBef>
                <a:spcPct val="50000"/>
              </a:spcBef>
            </a:pPr>
            <a:r>
              <a:rPr lang="en-GB" i="1"/>
              <a:t>Several tricks are played on humans by fairies in </a:t>
            </a:r>
            <a:r>
              <a:rPr lang="en-GB" b="1" i="1"/>
              <a:t>A Midsummer Night’s Dream</a:t>
            </a:r>
            <a:r>
              <a:rPr lang="en-GB" i="1"/>
              <a:t>.</a:t>
            </a:r>
          </a:p>
        </p:txBody>
      </p:sp>
    </p:spTree>
    <p:extLst>
      <p:ext uri="{BB962C8B-B14F-4D97-AF65-F5344CB8AC3E}">
        <p14:creationId xmlns:p14="http://schemas.microsoft.com/office/powerpoint/2010/main" val="3921788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5" name="TextBox 14"/>
          <p:cNvSpPr txBox="1"/>
          <p:nvPr/>
        </p:nvSpPr>
        <p:spPr>
          <a:xfrm>
            <a:off x="467544" y="2204864"/>
            <a:ext cx="8136904" cy="1569660"/>
          </a:xfrm>
          <a:prstGeom prst="rect">
            <a:avLst/>
          </a:prstGeom>
          <a:solidFill>
            <a:schemeClr val="bg1"/>
          </a:solidFill>
        </p:spPr>
        <p:txBody>
          <a:bodyPr wrap="square" rtlCol="0">
            <a:spAutoFit/>
          </a:bodyPr>
          <a:lstStyle/>
          <a:p>
            <a:pPr algn="ctr"/>
            <a:endParaRPr lang="en-GB" sz="9600" dirty="0">
              <a:solidFill>
                <a:srgbClr val="002060"/>
              </a:solidFill>
              <a:latin typeface="Gill Sans MT" pitchFamily="34" charset="0"/>
            </a:endParaRPr>
          </a:p>
        </p:txBody>
      </p:sp>
      <p:sp>
        <p:nvSpPr>
          <p:cNvPr id="17" name="TextBox 16"/>
          <p:cNvSpPr txBox="1"/>
          <p:nvPr/>
        </p:nvSpPr>
        <p:spPr>
          <a:xfrm>
            <a:off x="152400" y="609600"/>
            <a:ext cx="8712968" cy="4524315"/>
          </a:xfrm>
          <a:prstGeom prst="rect">
            <a:avLst/>
          </a:prstGeom>
          <a:solidFill>
            <a:schemeClr val="tx2">
              <a:lumMod val="20000"/>
              <a:lumOff val="80000"/>
            </a:schemeClr>
          </a:solidFill>
        </p:spPr>
        <p:txBody>
          <a:bodyPr wrap="square" rtlCol="0">
            <a:spAutoFit/>
          </a:bodyPr>
          <a:lstStyle/>
          <a:p>
            <a:pPr algn="r"/>
            <a:r>
              <a:rPr lang="en-GB" sz="2400" b="1" u="sng" dirty="0">
                <a:solidFill>
                  <a:schemeClr val="tx2"/>
                </a:solidFill>
                <a:latin typeface="+mj-lt"/>
              </a:rPr>
              <a:t>Date</a:t>
            </a:r>
          </a:p>
          <a:p>
            <a:pPr algn="ctr"/>
            <a:r>
              <a:rPr lang="en-GB" sz="2400" b="1" u="sng" dirty="0">
                <a:solidFill>
                  <a:schemeClr val="tx2"/>
                </a:solidFill>
                <a:latin typeface="+mj-lt"/>
              </a:rPr>
              <a:t>Bad Leaders</a:t>
            </a:r>
          </a:p>
          <a:p>
            <a:pPr algn="ctr"/>
            <a:endParaRPr lang="en-GB" sz="2400" u="sng" dirty="0">
              <a:solidFill>
                <a:schemeClr val="tx2"/>
              </a:solidFill>
              <a:latin typeface="+mj-lt"/>
            </a:endParaRPr>
          </a:p>
          <a:p>
            <a:pPr fontAlgn="t"/>
            <a:endParaRPr lang="en-GB" sz="2400" dirty="0">
              <a:solidFill>
                <a:schemeClr val="tx2"/>
              </a:solidFill>
              <a:latin typeface="+mj-lt"/>
            </a:endParaRPr>
          </a:p>
          <a:p>
            <a:r>
              <a:rPr lang="en-GB" sz="2400" dirty="0">
                <a:solidFill>
                  <a:schemeClr val="tx2"/>
                </a:solidFill>
                <a:latin typeface="+mj-lt"/>
              </a:rPr>
              <a:t>	</a:t>
            </a:r>
            <a:r>
              <a:rPr lang="en-GB" sz="2400" b="1" u="sng" dirty="0">
                <a:solidFill>
                  <a:schemeClr val="tx2"/>
                </a:solidFill>
                <a:latin typeface="+mj-lt"/>
              </a:rPr>
              <a:t>LO</a:t>
            </a:r>
            <a:r>
              <a:rPr lang="en-GB" sz="2400" dirty="0">
                <a:solidFill>
                  <a:schemeClr val="tx2"/>
                </a:solidFill>
                <a:latin typeface="+mj-lt"/>
              </a:rPr>
              <a:t>: I will evaluate the leadership of a variety of characters.</a:t>
            </a:r>
          </a:p>
          <a:p>
            <a:r>
              <a:rPr lang="en-GB" sz="2400" dirty="0">
                <a:solidFill>
                  <a:schemeClr val="tx2"/>
                </a:solidFill>
                <a:latin typeface="+mj-lt"/>
              </a:rPr>
              <a:t>		</a:t>
            </a:r>
          </a:p>
          <a:p>
            <a:endParaRPr lang="en-GB" sz="2400" dirty="0">
              <a:solidFill>
                <a:schemeClr val="tx2"/>
              </a:solidFill>
              <a:latin typeface="+mj-lt"/>
            </a:endParaRPr>
          </a:p>
          <a:p>
            <a:endParaRPr lang="en-GB" sz="2400" dirty="0">
              <a:solidFill>
                <a:schemeClr val="tx2"/>
              </a:solidFill>
              <a:latin typeface="+mj-lt"/>
            </a:endParaRPr>
          </a:p>
          <a:p>
            <a:endParaRPr lang="en-GB" sz="2400" dirty="0">
              <a:solidFill>
                <a:schemeClr val="tx2"/>
              </a:solidFill>
              <a:latin typeface="+mj-lt"/>
            </a:endParaRPr>
          </a:p>
          <a:p>
            <a:pPr fontAlgn="t"/>
            <a:endParaRPr lang="en-GB" sz="2400" dirty="0">
              <a:solidFill>
                <a:schemeClr val="tx2"/>
              </a:solidFill>
              <a:latin typeface="+mj-lt"/>
            </a:endParaRPr>
          </a:p>
          <a:p>
            <a:pPr fontAlgn="t"/>
            <a:endParaRPr lang="en-GB" sz="2400" b="1" dirty="0">
              <a:solidFill>
                <a:schemeClr val="tx2"/>
              </a:solidFill>
              <a:latin typeface="+mj-lt"/>
            </a:endParaRPr>
          </a:p>
          <a:p>
            <a:pPr fontAlgn="t"/>
            <a:r>
              <a:rPr lang="en-GB" sz="2400" b="1" dirty="0">
                <a:solidFill>
                  <a:schemeClr val="tx2"/>
                </a:solidFill>
                <a:latin typeface="+mj-lt"/>
              </a:rPr>
              <a:t>	</a:t>
            </a:r>
            <a:endParaRPr lang="en-GB" sz="2400" dirty="0">
              <a:solidFill>
                <a:schemeClr val="tx2"/>
              </a:solidFill>
              <a:latin typeface="+mj-lt"/>
            </a:endParaRPr>
          </a:p>
        </p:txBody>
      </p:sp>
      <p:cxnSp>
        <p:nvCxnSpPr>
          <p:cNvPr id="10" name="Straight Connector 9"/>
          <p:cNvCxnSpPr/>
          <p:nvPr/>
        </p:nvCxnSpPr>
        <p:spPr>
          <a:xfrm>
            <a:off x="152400" y="10668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14478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7526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2400" y="21336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52400" y="25146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2400" y="28956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99406" y="3276600"/>
            <a:ext cx="5333206" cy="79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637506" y="3237706"/>
            <a:ext cx="52578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2400" y="32004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2400" y="35814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2400" y="39624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52400" y="42672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52400" y="46482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52400" y="50292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52400" y="54102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52400" y="5791200"/>
            <a:ext cx="8686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75812" y="3027931"/>
            <a:ext cx="8229600" cy="281940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GB" sz="3600" b="1" u="sng" dirty="0">
                <a:solidFill>
                  <a:schemeClr val="bg1"/>
                </a:solidFill>
              </a:rPr>
              <a:t>Starter</a:t>
            </a:r>
            <a:r>
              <a:rPr lang="en-GB" sz="3600" b="1" dirty="0">
                <a:solidFill>
                  <a:schemeClr val="bg1"/>
                </a:solidFill>
              </a:rPr>
              <a:t>: Using no more than 50 words, explain what has happened in the story so far.</a:t>
            </a:r>
            <a:endParaRPr lang="en-GB" sz="2000" dirty="0">
              <a:solidFill>
                <a:schemeClr val="bg1"/>
              </a:solidFill>
            </a:endParaRPr>
          </a:p>
        </p:txBody>
      </p:sp>
    </p:spTree>
    <p:extLst>
      <p:ext uri="{BB962C8B-B14F-4D97-AF65-F5344CB8AC3E}">
        <p14:creationId xmlns:p14="http://schemas.microsoft.com/office/powerpoint/2010/main" val="1152299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9" name="Rounded Rectangle 38"/>
          <p:cNvSpPr/>
          <p:nvPr/>
        </p:nvSpPr>
        <p:spPr>
          <a:xfrm>
            <a:off x="304800" y="838200"/>
            <a:ext cx="2590800" cy="7620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Must</a:t>
            </a:r>
          </a:p>
        </p:txBody>
      </p:sp>
      <p:sp>
        <p:nvSpPr>
          <p:cNvPr id="42" name="Rounded Rectangle 41"/>
          <p:cNvSpPr/>
          <p:nvPr/>
        </p:nvSpPr>
        <p:spPr>
          <a:xfrm>
            <a:off x="304800" y="1772816"/>
            <a:ext cx="2590800" cy="41910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can </a:t>
            </a:r>
            <a:r>
              <a:rPr lang="en-GB" sz="2400" b="1" dirty="0">
                <a:solidFill>
                  <a:schemeClr val="tx1"/>
                </a:solidFill>
              </a:rPr>
              <a:t>state </a:t>
            </a:r>
            <a:r>
              <a:rPr lang="en-GB" sz="2400" dirty="0">
                <a:solidFill>
                  <a:schemeClr val="tx1"/>
                </a:solidFill>
              </a:rPr>
              <a:t>my opinion about the leadership qualities of the characters.</a:t>
            </a:r>
          </a:p>
          <a:p>
            <a:pPr algn="ctr"/>
            <a:endParaRPr lang="en-GB" sz="2400" dirty="0">
              <a:solidFill>
                <a:schemeClr val="tx1"/>
              </a:solidFill>
            </a:endParaRPr>
          </a:p>
          <a:p>
            <a:pPr algn="ctr"/>
            <a:r>
              <a:rPr lang="en-GB" sz="2400" dirty="0">
                <a:solidFill>
                  <a:schemeClr val="tx1"/>
                </a:solidFill>
              </a:rPr>
              <a:t>I can participate in a group speaking and listening activity.</a:t>
            </a:r>
          </a:p>
        </p:txBody>
      </p:sp>
      <p:sp>
        <p:nvSpPr>
          <p:cNvPr id="48" name="Rounded Rectangle 47"/>
          <p:cNvSpPr/>
          <p:nvPr/>
        </p:nvSpPr>
        <p:spPr>
          <a:xfrm>
            <a:off x="3276600" y="838200"/>
            <a:ext cx="2590800" cy="7620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Should</a:t>
            </a:r>
          </a:p>
        </p:txBody>
      </p:sp>
      <p:sp>
        <p:nvSpPr>
          <p:cNvPr id="49" name="Rounded Rectangle 48"/>
          <p:cNvSpPr/>
          <p:nvPr/>
        </p:nvSpPr>
        <p:spPr>
          <a:xfrm>
            <a:off x="3276600" y="1772816"/>
            <a:ext cx="2590800" cy="41910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can </a:t>
            </a:r>
            <a:r>
              <a:rPr lang="en-GB" sz="2400" b="1" dirty="0">
                <a:solidFill>
                  <a:schemeClr val="tx1"/>
                </a:solidFill>
              </a:rPr>
              <a:t>explain</a:t>
            </a:r>
            <a:r>
              <a:rPr lang="en-GB" sz="2400" dirty="0">
                <a:solidFill>
                  <a:schemeClr val="tx1"/>
                </a:solidFill>
              </a:rPr>
              <a:t> my opinion about the leadership qualities of the characters and give examples.</a:t>
            </a:r>
          </a:p>
          <a:p>
            <a:pPr algn="ctr"/>
            <a:endParaRPr lang="en-GB" sz="2400" dirty="0">
              <a:solidFill>
                <a:schemeClr val="tx1"/>
              </a:solidFill>
            </a:endParaRPr>
          </a:p>
          <a:p>
            <a:pPr algn="ctr"/>
            <a:r>
              <a:rPr lang="en-GB" sz="2400" dirty="0">
                <a:solidFill>
                  <a:schemeClr val="tx1"/>
                </a:solidFill>
              </a:rPr>
              <a:t>I can take a variety of roles in my group.</a:t>
            </a:r>
          </a:p>
        </p:txBody>
      </p:sp>
      <p:sp>
        <p:nvSpPr>
          <p:cNvPr id="50" name="Rounded Rectangle 49"/>
          <p:cNvSpPr/>
          <p:nvPr/>
        </p:nvSpPr>
        <p:spPr>
          <a:xfrm>
            <a:off x="6248400" y="866800"/>
            <a:ext cx="2590800" cy="762000"/>
          </a:xfrm>
          <a:prstGeom prst="round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Could</a:t>
            </a:r>
          </a:p>
        </p:txBody>
      </p:sp>
      <p:sp>
        <p:nvSpPr>
          <p:cNvPr id="51" name="Rounded Rectangle 50"/>
          <p:cNvSpPr/>
          <p:nvPr/>
        </p:nvSpPr>
        <p:spPr>
          <a:xfrm>
            <a:off x="6248400" y="1772816"/>
            <a:ext cx="2590800" cy="4191000"/>
          </a:xfrm>
          <a:prstGeom prst="round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 can </a:t>
            </a:r>
            <a:r>
              <a:rPr lang="en-GB" sz="2000" b="1" dirty="0">
                <a:solidFill>
                  <a:schemeClr val="tx1"/>
                </a:solidFill>
              </a:rPr>
              <a:t>evaluate, compare and contrast</a:t>
            </a:r>
            <a:r>
              <a:rPr lang="en-GB" sz="2000" dirty="0">
                <a:solidFill>
                  <a:schemeClr val="tx1"/>
                </a:solidFill>
              </a:rPr>
              <a:t> the leadership qualities of the characters using examples.</a:t>
            </a:r>
          </a:p>
          <a:p>
            <a:pPr algn="ctr"/>
            <a:endParaRPr lang="en-GB" sz="2000" dirty="0">
              <a:solidFill>
                <a:schemeClr val="tx1"/>
              </a:solidFill>
            </a:endParaRPr>
          </a:p>
          <a:p>
            <a:pPr algn="ctr"/>
            <a:r>
              <a:rPr lang="en-GB" sz="2000" dirty="0">
                <a:solidFill>
                  <a:schemeClr val="tx1"/>
                </a:solidFill>
              </a:rPr>
              <a:t>I feel confident in taking a variety of roles in my group.</a:t>
            </a:r>
          </a:p>
        </p:txBody>
      </p:sp>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I will evaluate the leadership of a variety of characters.</a:t>
            </a:r>
          </a:p>
        </p:txBody>
      </p:sp>
    </p:spTree>
    <p:extLst>
      <p:ext uri="{BB962C8B-B14F-4D97-AF65-F5344CB8AC3E}">
        <p14:creationId xmlns:p14="http://schemas.microsoft.com/office/powerpoint/2010/main" val="566255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I will evaluate the leadership of a variety of characters.</a:t>
            </a:r>
          </a:p>
        </p:txBody>
      </p:sp>
      <p:sp>
        <p:nvSpPr>
          <p:cNvPr id="13" name="TextBox 12"/>
          <p:cNvSpPr txBox="1"/>
          <p:nvPr/>
        </p:nvSpPr>
        <p:spPr>
          <a:xfrm>
            <a:off x="304800" y="838200"/>
            <a:ext cx="8229600" cy="2800767"/>
          </a:xfrm>
          <a:prstGeom prst="rect">
            <a:avLst/>
          </a:prstGeom>
          <a:noFill/>
        </p:spPr>
        <p:txBody>
          <a:bodyPr wrap="square" rtlCol="0">
            <a:spAutoFit/>
          </a:bodyPr>
          <a:lstStyle/>
          <a:p>
            <a:r>
              <a:rPr lang="en-GB" sz="4400" b="1" dirty="0">
                <a:solidFill>
                  <a:schemeClr val="bg1"/>
                </a:solidFill>
                <a:effectLst>
                  <a:glow rad="228600">
                    <a:schemeClr val="accent3">
                      <a:satMod val="175000"/>
                      <a:alpha val="40000"/>
                    </a:schemeClr>
                  </a:glow>
                </a:effectLst>
                <a:latin typeface="+mj-lt"/>
              </a:rPr>
              <a:t>Sum up what you know so far about the play in </a:t>
            </a:r>
            <a:r>
              <a:rPr lang="en-GB" sz="4400" b="1" u="sng" dirty="0">
                <a:solidFill>
                  <a:schemeClr val="bg1"/>
                </a:solidFill>
                <a:effectLst>
                  <a:glow rad="228600">
                    <a:schemeClr val="accent3">
                      <a:satMod val="175000"/>
                      <a:alpha val="40000"/>
                    </a:schemeClr>
                  </a:glow>
                </a:effectLst>
                <a:latin typeface="+mj-lt"/>
              </a:rPr>
              <a:t>exactly</a:t>
            </a:r>
            <a:r>
              <a:rPr lang="en-GB" sz="4400" b="1" dirty="0">
                <a:solidFill>
                  <a:schemeClr val="bg1"/>
                </a:solidFill>
                <a:effectLst>
                  <a:glow rad="228600">
                    <a:schemeClr val="accent3">
                      <a:satMod val="175000"/>
                      <a:alpha val="40000"/>
                    </a:schemeClr>
                  </a:glow>
                </a:effectLst>
                <a:latin typeface="+mj-lt"/>
              </a:rPr>
              <a:t> sixty words! You must include the names of all the characters.</a:t>
            </a:r>
          </a:p>
        </p:txBody>
      </p:sp>
    </p:spTree>
    <p:extLst>
      <p:ext uri="{BB962C8B-B14F-4D97-AF65-F5344CB8AC3E}">
        <p14:creationId xmlns:p14="http://schemas.microsoft.com/office/powerpoint/2010/main" val="1376031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dsummerpic.jpg"/>
          <p:cNvPicPr>
            <a:picLocks noChangeAspect="1"/>
          </p:cNvPicPr>
          <p:nvPr/>
        </p:nvPicPr>
        <p:blipFill>
          <a:blip r:embed="rId2">
            <a:duotone>
              <a:schemeClr val="accent1">
                <a:shade val="45000"/>
                <a:satMod val="135000"/>
              </a:schemeClr>
              <a:prstClr val="white"/>
            </a:duotone>
          </a:blip>
          <a:stretch>
            <a:fillRect/>
          </a:stretch>
        </p:blipFill>
        <p:spPr>
          <a:xfrm rot="16200000">
            <a:off x="2009414" y="-437700"/>
            <a:ext cx="5863361" cy="7630381"/>
          </a:xfrm>
          <a:prstGeom prst="rect">
            <a:avLst/>
          </a:prstGeom>
          <a:effectLst>
            <a:outerShdw blurRad="50800" dist="50800" dir="5400000" algn="ctr" rotWithShape="0">
              <a:srgbClr val="000000"/>
            </a:outerShdw>
          </a:effectLst>
        </p:spPr>
      </p:pic>
      <p:graphicFrame>
        <p:nvGraphicFramePr>
          <p:cNvPr id="9" name="Table 8"/>
          <p:cNvGraphicFramePr>
            <a:graphicFrameLocks noGrp="1"/>
          </p:cNvGraphicFramePr>
          <p:nvPr/>
        </p:nvGraphicFramePr>
        <p:xfrm>
          <a:off x="1125900" y="394377"/>
          <a:ext cx="7612280" cy="5966376"/>
        </p:xfrm>
        <a:graphic>
          <a:graphicData uri="http://schemas.openxmlformats.org/drawingml/2006/table">
            <a:tbl>
              <a:tblPr firstRow="1" bandRow="1">
                <a:tableStyleId>{D7AC3CCA-C797-4891-BE02-D94E43425B78}</a:tableStyleId>
              </a:tblPr>
              <a:tblGrid>
                <a:gridCol w="761228">
                  <a:extLst>
                    <a:ext uri="{9D8B030D-6E8A-4147-A177-3AD203B41FA5}">
                      <a16:colId xmlns:a16="http://schemas.microsoft.com/office/drawing/2014/main" val="20000"/>
                    </a:ext>
                  </a:extLst>
                </a:gridCol>
                <a:gridCol w="761228">
                  <a:extLst>
                    <a:ext uri="{9D8B030D-6E8A-4147-A177-3AD203B41FA5}">
                      <a16:colId xmlns:a16="http://schemas.microsoft.com/office/drawing/2014/main" val="20001"/>
                    </a:ext>
                  </a:extLst>
                </a:gridCol>
                <a:gridCol w="761228">
                  <a:extLst>
                    <a:ext uri="{9D8B030D-6E8A-4147-A177-3AD203B41FA5}">
                      <a16:colId xmlns:a16="http://schemas.microsoft.com/office/drawing/2014/main" val="20002"/>
                    </a:ext>
                  </a:extLst>
                </a:gridCol>
                <a:gridCol w="761228">
                  <a:extLst>
                    <a:ext uri="{9D8B030D-6E8A-4147-A177-3AD203B41FA5}">
                      <a16:colId xmlns:a16="http://schemas.microsoft.com/office/drawing/2014/main" val="20003"/>
                    </a:ext>
                  </a:extLst>
                </a:gridCol>
                <a:gridCol w="761228">
                  <a:extLst>
                    <a:ext uri="{9D8B030D-6E8A-4147-A177-3AD203B41FA5}">
                      <a16:colId xmlns:a16="http://schemas.microsoft.com/office/drawing/2014/main" val="20004"/>
                    </a:ext>
                  </a:extLst>
                </a:gridCol>
                <a:gridCol w="761228">
                  <a:extLst>
                    <a:ext uri="{9D8B030D-6E8A-4147-A177-3AD203B41FA5}">
                      <a16:colId xmlns:a16="http://schemas.microsoft.com/office/drawing/2014/main" val="20005"/>
                    </a:ext>
                  </a:extLst>
                </a:gridCol>
                <a:gridCol w="761228">
                  <a:extLst>
                    <a:ext uri="{9D8B030D-6E8A-4147-A177-3AD203B41FA5}">
                      <a16:colId xmlns:a16="http://schemas.microsoft.com/office/drawing/2014/main" val="20006"/>
                    </a:ext>
                  </a:extLst>
                </a:gridCol>
                <a:gridCol w="761228">
                  <a:extLst>
                    <a:ext uri="{9D8B030D-6E8A-4147-A177-3AD203B41FA5}">
                      <a16:colId xmlns:a16="http://schemas.microsoft.com/office/drawing/2014/main" val="20007"/>
                    </a:ext>
                  </a:extLst>
                </a:gridCol>
                <a:gridCol w="761228">
                  <a:extLst>
                    <a:ext uri="{9D8B030D-6E8A-4147-A177-3AD203B41FA5}">
                      <a16:colId xmlns:a16="http://schemas.microsoft.com/office/drawing/2014/main" val="20008"/>
                    </a:ext>
                  </a:extLst>
                </a:gridCol>
                <a:gridCol w="761228">
                  <a:extLst>
                    <a:ext uri="{9D8B030D-6E8A-4147-A177-3AD203B41FA5}">
                      <a16:colId xmlns:a16="http://schemas.microsoft.com/office/drawing/2014/main" val="20009"/>
                    </a:ext>
                  </a:extLst>
                </a:gridCol>
              </a:tblGrid>
              <a:tr h="994396">
                <a:tc>
                  <a:txBody>
                    <a:bodyPr/>
                    <a:lstStyle/>
                    <a:p>
                      <a:endParaRPr lang="en-GB" sz="1300" dirty="0"/>
                    </a:p>
                  </a:txBody>
                  <a:tcPr marL="65314" marR="65314" marT="32657" marB="32657">
                    <a:noFill/>
                  </a:tcPr>
                </a:tc>
                <a:tc>
                  <a:txBody>
                    <a:bodyPr/>
                    <a:lstStyle/>
                    <a:p>
                      <a:endParaRPr lang="en-GB" sz="1300" dirty="0"/>
                    </a:p>
                  </a:txBody>
                  <a:tcPr marL="65314" marR="65314" marT="32657" marB="32657">
                    <a:noFill/>
                  </a:tcPr>
                </a:tc>
                <a:tc>
                  <a:txBody>
                    <a:bodyPr/>
                    <a:lstStyle/>
                    <a:p>
                      <a:endParaRPr lang="en-GB" sz="1300" dirty="0"/>
                    </a:p>
                  </a:txBody>
                  <a:tcPr marL="65314" marR="65314" marT="32657" marB="32657">
                    <a:noFill/>
                  </a:tcPr>
                </a:tc>
                <a:tc>
                  <a:txBody>
                    <a:bodyPr/>
                    <a:lstStyle/>
                    <a:p>
                      <a:endParaRPr lang="en-GB" sz="1300" dirty="0"/>
                    </a:p>
                  </a:txBody>
                  <a:tcPr marL="65314" marR="65314" marT="32657" marB="32657">
                    <a:noFill/>
                  </a:tcPr>
                </a:tc>
                <a:tc>
                  <a:txBody>
                    <a:bodyPr/>
                    <a:lstStyle/>
                    <a:p>
                      <a:endParaRPr lang="en-GB" sz="1300" dirty="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dirty="0"/>
                    </a:p>
                  </a:txBody>
                  <a:tcPr marL="65314" marR="65314" marT="32657" marB="32657">
                    <a:noFill/>
                  </a:tcPr>
                </a:tc>
                <a:extLst>
                  <a:ext uri="{0D108BD9-81ED-4DB2-BD59-A6C34878D82A}">
                    <a16:rowId xmlns:a16="http://schemas.microsoft.com/office/drawing/2014/main" val="10000"/>
                  </a:ext>
                </a:extLst>
              </a:tr>
              <a:tr h="994396">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dirty="0"/>
                    </a:p>
                  </a:txBody>
                  <a:tcPr marL="65314" marR="65314" marT="32657" marB="32657">
                    <a:noFill/>
                  </a:tcPr>
                </a:tc>
                <a:tc>
                  <a:txBody>
                    <a:bodyPr/>
                    <a:lstStyle/>
                    <a:p>
                      <a:endParaRPr lang="en-GB" sz="1300" dirty="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extLst>
                  <a:ext uri="{0D108BD9-81ED-4DB2-BD59-A6C34878D82A}">
                    <a16:rowId xmlns:a16="http://schemas.microsoft.com/office/drawing/2014/main" val="10001"/>
                  </a:ext>
                </a:extLst>
              </a:tr>
              <a:tr h="994396">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dirty="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dirty="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extLst>
                  <a:ext uri="{0D108BD9-81ED-4DB2-BD59-A6C34878D82A}">
                    <a16:rowId xmlns:a16="http://schemas.microsoft.com/office/drawing/2014/main" val="10002"/>
                  </a:ext>
                </a:extLst>
              </a:tr>
              <a:tr h="994396">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dirty="0"/>
                    </a:p>
                  </a:txBody>
                  <a:tcPr marL="65314" marR="65314" marT="32657" marB="32657">
                    <a:noFill/>
                  </a:tcPr>
                </a:tc>
                <a:tc>
                  <a:txBody>
                    <a:bodyPr/>
                    <a:lstStyle/>
                    <a:p>
                      <a:endParaRPr lang="en-GB" sz="1300" dirty="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extLst>
                  <a:ext uri="{0D108BD9-81ED-4DB2-BD59-A6C34878D82A}">
                    <a16:rowId xmlns:a16="http://schemas.microsoft.com/office/drawing/2014/main" val="10003"/>
                  </a:ext>
                </a:extLst>
              </a:tr>
              <a:tr h="994396">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dirty="0"/>
                    </a:p>
                  </a:txBody>
                  <a:tcPr marL="65314" marR="65314" marT="32657" marB="32657">
                    <a:noFill/>
                  </a:tcPr>
                </a:tc>
                <a:tc>
                  <a:txBody>
                    <a:bodyPr/>
                    <a:lstStyle/>
                    <a:p>
                      <a:endParaRPr lang="en-GB" sz="1300" dirty="0"/>
                    </a:p>
                  </a:txBody>
                  <a:tcPr marL="65314" marR="65314" marT="32657" marB="32657">
                    <a:noFill/>
                  </a:tcPr>
                </a:tc>
                <a:tc>
                  <a:txBody>
                    <a:bodyPr/>
                    <a:lstStyle/>
                    <a:p>
                      <a:endParaRPr lang="en-GB" sz="1300" dirty="0"/>
                    </a:p>
                  </a:txBody>
                  <a:tcPr marL="65314" marR="65314" marT="32657" marB="32657">
                    <a:noFill/>
                  </a:tcPr>
                </a:tc>
                <a:tc>
                  <a:txBody>
                    <a:bodyPr/>
                    <a:lstStyle/>
                    <a:p>
                      <a:endParaRPr lang="en-GB" sz="1300"/>
                    </a:p>
                  </a:txBody>
                  <a:tcPr marL="65314" marR="65314" marT="32657" marB="32657">
                    <a:noFill/>
                  </a:tcPr>
                </a:tc>
                <a:extLst>
                  <a:ext uri="{0D108BD9-81ED-4DB2-BD59-A6C34878D82A}">
                    <a16:rowId xmlns:a16="http://schemas.microsoft.com/office/drawing/2014/main" val="10004"/>
                  </a:ext>
                </a:extLst>
              </a:tr>
              <a:tr h="994396">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a:p>
                  </a:txBody>
                  <a:tcPr marL="65314" marR="65314" marT="32657" marB="32657">
                    <a:noFill/>
                  </a:tcPr>
                </a:tc>
                <a:tc>
                  <a:txBody>
                    <a:bodyPr/>
                    <a:lstStyle/>
                    <a:p>
                      <a:endParaRPr lang="en-GB" sz="1300" dirty="0"/>
                    </a:p>
                  </a:txBody>
                  <a:tcPr marL="65314" marR="65314" marT="32657" marB="32657">
                    <a:noFill/>
                  </a:tcPr>
                </a:tc>
                <a:tc>
                  <a:txBody>
                    <a:bodyPr/>
                    <a:lstStyle/>
                    <a:p>
                      <a:endParaRPr lang="en-GB" sz="1300" dirty="0"/>
                    </a:p>
                  </a:txBody>
                  <a:tcPr marL="65314" marR="65314" marT="32657" marB="32657">
                    <a:noFill/>
                  </a:tcPr>
                </a:tc>
                <a:tc>
                  <a:txBody>
                    <a:bodyPr/>
                    <a:lstStyle/>
                    <a:p>
                      <a:endParaRPr lang="en-GB" sz="1300" dirty="0"/>
                    </a:p>
                  </a:txBody>
                  <a:tcPr marL="65314" marR="65314" marT="32657" marB="32657">
                    <a:noFill/>
                  </a:tcPr>
                </a:tc>
                <a:extLst>
                  <a:ext uri="{0D108BD9-81ED-4DB2-BD59-A6C34878D82A}">
                    <a16:rowId xmlns:a16="http://schemas.microsoft.com/office/drawing/2014/main" val="10005"/>
                  </a:ext>
                </a:extLst>
              </a:tr>
            </a:tbl>
          </a:graphicData>
        </a:graphic>
      </p:graphicFrame>
      <p:sp>
        <p:nvSpPr>
          <p:cNvPr id="10" name="TextBox 9"/>
          <p:cNvSpPr txBox="1"/>
          <p:nvPr/>
        </p:nvSpPr>
        <p:spPr>
          <a:xfrm rot="16200000">
            <a:off x="-2728842" y="2917483"/>
            <a:ext cx="6377852" cy="920166"/>
          </a:xfrm>
          <a:prstGeom prst="rect">
            <a:avLst/>
          </a:prstGeom>
          <a:noFill/>
        </p:spPr>
        <p:txBody>
          <a:bodyPr wrap="square" lIns="65306" tIns="32653" rIns="65306" bIns="32653" rtlCol="0">
            <a:spAutoFit/>
          </a:bodyPr>
          <a:lstStyle/>
          <a:p>
            <a:r>
              <a:rPr lang="en-GB" dirty="0"/>
              <a:t>Explain everything you know about the story so far. You must use </a:t>
            </a:r>
            <a:r>
              <a:rPr lang="en-GB" b="1" dirty="0"/>
              <a:t>exactly</a:t>
            </a:r>
            <a:r>
              <a:rPr lang="en-GB" dirty="0"/>
              <a:t> sixty words. Fill each box with one word. You must use all of the boxes. You can use the same word twice!</a:t>
            </a:r>
          </a:p>
        </p:txBody>
      </p:sp>
    </p:spTree>
    <p:extLst>
      <p:ext uri="{BB962C8B-B14F-4D97-AF65-F5344CB8AC3E}">
        <p14:creationId xmlns:p14="http://schemas.microsoft.com/office/powerpoint/2010/main" val="2123018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I will evaluate the leadership of a variety of characters.</a:t>
            </a:r>
          </a:p>
        </p:txBody>
      </p:sp>
      <p:sp>
        <p:nvSpPr>
          <p:cNvPr id="13" name="TextBox 12"/>
          <p:cNvSpPr txBox="1"/>
          <p:nvPr/>
        </p:nvSpPr>
        <p:spPr>
          <a:xfrm>
            <a:off x="304800" y="838200"/>
            <a:ext cx="8229600" cy="3477875"/>
          </a:xfrm>
          <a:prstGeom prst="rect">
            <a:avLst/>
          </a:prstGeom>
          <a:noFill/>
        </p:spPr>
        <p:txBody>
          <a:bodyPr wrap="square" rtlCol="0">
            <a:spAutoFit/>
          </a:bodyPr>
          <a:lstStyle/>
          <a:p>
            <a:r>
              <a:rPr lang="en-GB" sz="4400" b="1" dirty="0">
                <a:solidFill>
                  <a:schemeClr val="bg1"/>
                </a:solidFill>
                <a:effectLst>
                  <a:glow rad="228600">
                    <a:schemeClr val="accent3">
                      <a:satMod val="175000"/>
                      <a:alpha val="40000"/>
                    </a:schemeClr>
                  </a:glow>
                </a:effectLst>
                <a:latin typeface="+mj-lt"/>
              </a:rPr>
              <a:t>So far you have met the Athenian noble characters. </a:t>
            </a:r>
          </a:p>
          <a:p>
            <a:endParaRPr lang="en-GB" sz="4400" b="1" dirty="0">
              <a:solidFill>
                <a:schemeClr val="bg1"/>
              </a:solidFill>
              <a:effectLst>
                <a:glow rad="228600">
                  <a:schemeClr val="accent3">
                    <a:satMod val="175000"/>
                    <a:alpha val="40000"/>
                  </a:schemeClr>
                </a:glow>
              </a:effectLst>
              <a:latin typeface="+mj-lt"/>
            </a:endParaRPr>
          </a:p>
          <a:p>
            <a:r>
              <a:rPr lang="en-GB" sz="4400" b="1" dirty="0">
                <a:solidFill>
                  <a:schemeClr val="bg1"/>
                </a:solidFill>
                <a:effectLst>
                  <a:glow rad="228600">
                    <a:schemeClr val="accent3">
                      <a:satMod val="175000"/>
                      <a:alpha val="40000"/>
                    </a:schemeClr>
                  </a:glow>
                </a:effectLst>
                <a:latin typeface="+mj-lt"/>
              </a:rPr>
              <a:t>This lesson, you will get to know </a:t>
            </a:r>
            <a:r>
              <a:rPr lang="en-GB" sz="4400" b="1" u="sng" dirty="0">
                <a:solidFill>
                  <a:schemeClr val="bg1"/>
                </a:solidFill>
                <a:effectLst>
                  <a:glow rad="228600">
                    <a:schemeClr val="accent3">
                      <a:satMod val="175000"/>
                      <a:alpha val="40000"/>
                    </a:schemeClr>
                  </a:glow>
                </a:effectLst>
                <a:latin typeface="+mj-lt"/>
              </a:rPr>
              <a:t>The Mechanicals </a:t>
            </a:r>
            <a:r>
              <a:rPr lang="en-GB" sz="4400" b="1" dirty="0">
                <a:solidFill>
                  <a:schemeClr val="bg1"/>
                </a:solidFill>
                <a:effectLst>
                  <a:glow rad="228600">
                    <a:schemeClr val="accent3">
                      <a:satMod val="175000"/>
                      <a:alpha val="40000"/>
                    </a:schemeClr>
                  </a:glow>
                </a:effectLst>
                <a:latin typeface="+mj-lt"/>
              </a:rPr>
              <a:t>and </a:t>
            </a:r>
            <a:r>
              <a:rPr lang="en-GB" sz="4400" b="1" u="sng" dirty="0">
                <a:solidFill>
                  <a:schemeClr val="bg1"/>
                </a:solidFill>
                <a:effectLst>
                  <a:glow rad="228600">
                    <a:schemeClr val="accent3">
                      <a:satMod val="175000"/>
                      <a:alpha val="40000"/>
                    </a:schemeClr>
                  </a:glow>
                </a:effectLst>
                <a:latin typeface="+mj-lt"/>
              </a:rPr>
              <a:t>The Fairies</a:t>
            </a:r>
            <a:r>
              <a:rPr lang="en-GB" sz="4400" b="1" dirty="0">
                <a:solidFill>
                  <a:schemeClr val="bg1"/>
                </a:solidFill>
                <a:effectLst>
                  <a:glow rad="228600">
                    <a:schemeClr val="accent3">
                      <a:satMod val="175000"/>
                      <a:alpha val="40000"/>
                    </a:schemeClr>
                  </a:glow>
                </a:effectLst>
                <a:latin typeface="+mj-lt"/>
              </a:rPr>
              <a:t>. </a:t>
            </a:r>
          </a:p>
        </p:txBody>
      </p:sp>
    </p:spTree>
    <p:extLst>
      <p:ext uri="{BB962C8B-B14F-4D97-AF65-F5344CB8AC3E}">
        <p14:creationId xmlns:p14="http://schemas.microsoft.com/office/powerpoint/2010/main" val="3711888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I will evaluate the leadership of a variety of characters.</a:t>
            </a:r>
          </a:p>
        </p:txBody>
      </p:sp>
      <p:sp>
        <p:nvSpPr>
          <p:cNvPr id="13" name="TextBox 12"/>
          <p:cNvSpPr txBox="1"/>
          <p:nvPr/>
        </p:nvSpPr>
        <p:spPr>
          <a:xfrm>
            <a:off x="518864" y="260648"/>
            <a:ext cx="8229600" cy="5509200"/>
          </a:xfrm>
          <a:prstGeom prst="rect">
            <a:avLst/>
          </a:prstGeom>
          <a:noFill/>
        </p:spPr>
        <p:txBody>
          <a:bodyPr wrap="square" rtlCol="0">
            <a:spAutoFit/>
          </a:bodyPr>
          <a:lstStyle/>
          <a:p>
            <a:pPr algn="ctr"/>
            <a:r>
              <a:rPr lang="en-GB" sz="4400" b="1" u="sng" dirty="0">
                <a:solidFill>
                  <a:schemeClr val="bg1"/>
                </a:solidFill>
                <a:effectLst>
                  <a:glow rad="228600">
                    <a:schemeClr val="accent3">
                      <a:satMod val="175000"/>
                      <a:alpha val="40000"/>
                    </a:schemeClr>
                  </a:glow>
                </a:effectLst>
                <a:latin typeface="+mj-lt"/>
              </a:rPr>
              <a:t>The Mechanicals</a:t>
            </a:r>
          </a:p>
          <a:p>
            <a:pPr algn="ctr"/>
            <a:endParaRPr lang="en-GB" sz="4400" b="1" u="sng" dirty="0">
              <a:solidFill>
                <a:schemeClr val="bg1"/>
              </a:solidFill>
              <a:effectLst>
                <a:glow rad="228600">
                  <a:schemeClr val="accent3">
                    <a:satMod val="175000"/>
                    <a:alpha val="40000"/>
                  </a:schemeClr>
                </a:glow>
              </a:effectLst>
              <a:latin typeface="+mj-lt"/>
            </a:endParaRPr>
          </a:p>
          <a:p>
            <a:r>
              <a:rPr lang="en-GB" sz="4400" b="1" dirty="0">
                <a:solidFill>
                  <a:schemeClr val="bg1"/>
                </a:solidFill>
                <a:effectLst>
                  <a:glow rad="228600">
                    <a:schemeClr val="accent3">
                      <a:satMod val="175000"/>
                      <a:alpha val="40000"/>
                    </a:schemeClr>
                  </a:glow>
                </a:effectLst>
                <a:latin typeface="+mj-lt"/>
              </a:rPr>
              <a:t>“The Mechanicals” are a group of skilled manual workers who try their hand at acting. He is likely to have encountered these types of people when he was growing up in Stratford.</a:t>
            </a:r>
          </a:p>
        </p:txBody>
      </p:sp>
    </p:spTree>
    <p:extLst>
      <p:ext uri="{BB962C8B-B14F-4D97-AF65-F5344CB8AC3E}">
        <p14:creationId xmlns:p14="http://schemas.microsoft.com/office/powerpoint/2010/main" val="2436169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I will evaluate the leadership of a variety of characters.</a:t>
            </a:r>
          </a:p>
        </p:txBody>
      </p:sp>
      <p:sp>
        <p:nvSpPr>
          <p:cNvPr id="13" name="TextBox 12"/>
          <p:cNvSpPr txBox="1"/>
          <p:nvPr/>
        </p:nvSpPr>
        <p:spPr>
          <a:xfrm>
            <a:off x="374848" y="188640"/>
            <a:ext cx="8229600" cy="4832092"/>
          </a:xfrm>
          <a:prstGeom prst="rect">
            <a:avLst/>
          </a:prstGeom>
          <a:noFill/>
        </p:spPr>
        <p:txBody>
          <a:bodyPr wrap="square" rtlCol="0">
            <a:spAutoFit/>
          </a:bodyPr>
          <a:lstStyle/>
          <a:p>
            <a:pPr algn="ctr"/>
            <a:r>
              <a:rPr lang="en-GB" sz="4400" b="1" dirty="0">
                <a:solidFill>
                  <a:schemeClr val="bg1"/>
                </a:solidFill>
                <a:effectLst>
                  <a:glow rad="228600">
                    <a:schemeClr val="accent3">
                      <a:satMod val="175000"/>
                      <a:alpha val="40000"/>
                    </a:schemeClr>
                  </a:glow>
                </a:effectLst>
                <a:latin typeface="+mj-lt"/>
              </a:rPr>
              <a:t>All over Athens, events are being planned to celebrate the Duke’s wedding. The Mechanicals represent the ordinary folk in Athens. They decide to try out acting and to write a play about the tragedy of two lovers. </a:t>
            </a:r>
          </a:p>
        </p:txBody>
      </p:sp>
    </p:spTree>
    <p:extLst>
      <p:ext uri="{BB962C8B-B14F-4D97-AF65-F5344CB8AC3E}">
        <p14:creationId xmlns:p14="http://schemas.microsoft.com/office/powerpoint/2010/main" val="2643889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y-image3.etsy.com/il_fullxfull.2154914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Autofit/>
          </a:bodyPr>
          <a:lstStyle/>
          <a:p>
            <a:r>
              <a:rPr lang="en-GB" sz="3200" dirty="0">
                <a:solidFill>
                  <a:schemeClr val="bg1"/>
                </a:solidFill>
                <a:effectLst>
                  <a:glow rad="228600">
                    <a:schemeClr val="accent3">
                      <a:satMod val="175000"/>
                      <a:alpha val="40000"/>
                    </a:schemeClr>
                  </a:glow>
                </a:effectLst>
              </a:rPr>
              <a:t>http://www.youtube.com/user/shakespeareanimated?gl=GB&amp;hl=en-GB#p/search/1/eCZndWMALOo</a:t>
            </a:r>
          </a:p>
        </p:txBody>
      </p:sp>
      <p:sp>
        <p:nvSpPr>
          <p:cNvPr id="3" name="Content Placeholder 2"/>
          <p:cNvSpPr>
            <a:spLocks noGrp="1"/>
          </p:cNvSpPr>
          <p:nvPr>
            <p:ph idx="1"/>
          </p:nvPr>
        </p:nvSpPr>
        <p:spPr/>
        <p:txBody>
          <a:bodyPr/>
          <a:lstStyle/>
          <a:p>
            <a:pPr marL="0" indent="0">
              <a:buNone/>
            </a:pPr>
            <a:endParaRPr lang="en-GB" dirty="0">
              <a:solidFill>
                <a:schemeClr val="bg1"/>
              </a:solidFill>
              <a:effectLst>
                <a:glow rad="228600">
                  <a:schemeClr val="accent3">
                    <a:satMod val="175000"/>
                    <a:alpha val="40000"/>
                  </a:schemeClr>
                </a:glow>
              </a:effectLst>
            </a:endParaRPr>
          </a:p>
          <a:p>
            <a:pPr marL="0" indent="0">
              <a:buNone/>
            </a:pPr>
            <a:r>
              <a:rPr lang="en-GB" dirty="0">
                <a:solidFill>
                  <a:schemeClr val="bg1"/>
                </a:solidFill>
                <a:effectLst>
                  <a:glow rad="228600">
                    <a:schemeClr val="accent3">
                      <a:satMod val="175000"/>
                      <a:alpha val="40000"/>
                    </a:schemeClr>
                  </a:glow>
                </a:effectLst>
              </a:rPr>
              <a:t>http://www.youtube.com/watch?v=FjHklvgLaN4</a:t>
            </a:r>
          </a:p>
        </p:txBody>
      </p:sp>
      <p:sp>
        <p:nvSpPr>
          <p:cNvPr id="4" name="TextBox 6"/>
          <p:cNvSpPr txBox="1">
            <a:spLocks noChangeArrowheads="1"/>
          </p:cNvSpPr>
          <p:nvPr/>
        </p:nvSpPr>
        <p:spPr bwMode="auto">
          <a:xfrm>
            <a:off x="179512" y="5805264"/>
            <a:ext cx="76321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LO:</a:t>
            </a:r>
          </a:p>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An introduction to themes within a Midsummer Night’s Dream and to watch The Animated Tales for a plot overview.</a:t>
            </a:r>
          </a:p>
        </p:txBody>
      </p:sp>
    </p:spTree>
    <p:extLst>
      <p:ext uri="{BB962C8B-B14F-4D97-AF65-F5344CB8AC3E}">
        <p14:creationId xmlns:p14="http://schemas.microsoft.com/office/powerpoint/2010/main" val="506614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I will evaluate the leadership of a variety of characters.</a:t>
            </a:r>
          </a:p>
        </p:txBody>
      </p:sp>
      <p:sp>
        <p:nvSpPr>
          <p:cNvPr id="13" name="TextBox 12"/>
          <p:cNvSpPr txBox="1"/>
          <p:nvPr/>
        </p:nvSpPr>
        <p:spPr>
          <a:xfrm>
            <a:off x="0" y="335845"/>
            <a:ext cx="9144000" cy="6186309"/>
          </a:xfrm>
          <a:prstGeom prst="rect">
            <a:avLst/>
          </a:prstGeom>
          <a:noFill/>
        </p:spPr>
        <p:txBody>
          <a:bodyPr wrap="square" rtlCol="0">
            <a:spAutoFit/>
          </a:bodyPr>
          <a:lstStyle/>
          <a:p>
            <a:pPr algn="ctr"/>
            <a:r>
              <a:rPr lang="en-GB" sz="4400" b="1" u="sng" dirty="0">
                <a:solidFill>
                  <a:schemeClr val="bg1"/>
                </a:solidFill>
                <a:effectLst>
                  <a:glow rad="228600">
                    <a:schemeClr val="accent3">
                      <a:satMod val="175000"/>
                      <a:alpha val="40000"/>
                    </a:schemeClr>
                  </a:glow>
                </a:effectLst>
                <a:latin typeface="+mj-lt"/>
              </a:rPr>
              <a:t>The Mechanicals</a:t>
            </a:r>
          </a:p>
          <a:p>
            <a:pPr algn="ctr"/>
            <a:endParaRPr lang="en-GB" sz="4400" b="1" u="sng" dirty="0">
              <a:solidFill>
                <a:schemeClr val="bg1"/>
              </a:solidFill>
              <a:effectLst>
                <a:glow rad="228600">
                  <a:schemeClr val="accent3">
                    <a:satMod val="175000"/>
                    <a:alpha val="40000"/>
                  </a:schemeClr>
                </a:glow>
              </a:effectLst>
              <a:latin typeface="+mj-lt"/>
            </a:endParaRPr>
          </a:p>
          <a:p>
            <a:pPr>
              <a:buFont typeface="Arial" pitchFamily="34" charset="0"/>
              <a:buChar char="•"/>
            </a:pPr>
            <a:r>
              <a:rPr lang="en-GB" sz="4400" b="1" dirty="0">
                <a:solidFill>
                  <a:schemeClr val="bg1"/>
                </a:solidFill>
                <a:effectLst>
                  <a:glow rad="228600">
                    <a:schemeClr val="accent3">
                      <a:satMod val="175000"/>
                      <a:alpha val="40000"/>
                    </a:schemeClr>
                  </a:glow>
                </a:effectLst>
                <a:latin typeface="+mj-lt"/>
              </a:rPr>
              <a:t> Peter Quince – A Carpenter </a:t>
            </a:r>
            <a:r>
              <a:rPr lang="en-GB" sz="4400" dirty="0">
                <a:solidFill>
                  <a:schemeClr val="bg1"/>
                </a:solidFill>
                <a:effectLst>
                  <a:glow rad="228600">
                    <a:schemeClr val="accent3">
                      <a:satMod val="175000"/>
                      <a:alpha val="40000"/>
                    </a:schemeClr>
                  </a:glow>
                </a:effectLst>
                <a:latin typeface="+mj-lt"/>
              </a:rPr>
              <a:t>(wood)</a:t>
            </a:r>
          </a:p>
          <a:p>
            <a:pPr>
              <a:buFont typeface="Arial" pitchFamily="34" charset="0"/>
              <a:buChar char="•"/>
            </a:pPr>
            <a:r>
              <a:rPr lang="en-GB" sz="4400" b="1" dirty="0">
                <a:solidFill>
                  <a:schemeClr val="bg1"/>
                </a:solidFill>
                <a:effectLst>
                  <a:glow rad="228600">
                    <a:schemeClr val="accent3">
                      <a:satMod val="175000"/>
                      <a:alpha val="40000"/>
                    </a:schemeClr>
                  </a:glow>
                </a:effectLst>
                <a:latin typeface="+mj-lt"/>
              </a:rPr>
              <a:t> Snug – A joiner </a:t>
            </a:r>
            <a:r>
              <a:rPr lang="en-GB" sz="4400" dirty="0">
                <a:solidFill>
                  <a:schemeClr val="bg1"/>
                </a:solidFill>
                <a:effectLst>
                  <a:glow rad="228600">
                    <a:schemeClr val="accent3">
                      <a:satMod val="175000"/>
                      <a:alpha val="40000"/>
                    </a:schemeClr>
                  </a:glow>
                </a:effectLst>
                <a:latin typeface="+mj-lt"/>
              </a:rPr>
              <a:t>(wood – no nails)</a:t>
            </a:r>
          </a:p>
          <a:p>
            <a:pPr>
              <a:buFont typeface="Arial" pitchFamily="34" charset="0"/>
              <a:buChar char="•"/>
            </a:pPr>
            <a:r>
              <a:rPr lang="en-GB" sz="4400" b="1" dirty="0">
                <a:solidFill>
                  <a:schemeClr val="bg1"/>
                </a:solidFill>
                <a:effectLst>
                  <a:glow rad="228600">
                    <a:schemeClr val="accent3">
                      <a:satMod val="175000"/>
                      <a:alpha val="40000"/>
                    </a:schemeClr>
                  </a:glow>
                </a:effectLst>
                <a:latin typeface="+mj-lt"/>
              </a:rPr>
              <a:t> Nick Bottom – A Weaver </a:t>
            </a:r>
            <a:r>
              <a:rPr lang="en-GB" sz="4400" dirty="0">
                <a:solidFill>
                  <a:schemeClr val="bg1"/>
                </a:solidFill>
                <a:effectLst>
                  <a:glow rad="228600">
                    <a:schemeClr val="accent3">
                      <a:satMod val="175000"/>
                      <a:alpha val="40000"/>
                    </a:schemeClr>
                  </a:glow>
                </a:effectLst>
                <a:latin typeface="+mj-lt"/>
              </a:rPr>
              <a:t>(</a:t>
            </a:r>
            <a:r>
              <a:rPr lang="en-GB" sz="4400" dirty="0" err="1">
                <a:solidFill>
                  <a:schemeClr val="bg1"/>
                </a:solidFill>
                <a:effectLst>
                  <a:glow rad="228600">
                    <a:schemeClr val="accent3">
                      <a:satMod val="175000"/>
                      <a:alpha val="40000"/>
                    </a:schemeClr>
                  </a:glow>
                </a:effectLst>
                <a:latin typeface="+mj-lt"/>
              </a:rPr>
              <a:t>fabirc</a:t>
            </a:r>
            <a:r>
              <a:rPr lang="en-GB" sz="4400" dirty="0">
                <a:solidFill>
                  <a:schemeClr val="bg1"/>
                </a:solidFill>
                <a:effectLst>
                  <a:glow rad="228600">
                    <a:schemeClr val="accent3">
                      <a:satMod val="175000"/>
                      <a:alpha val="40000"/>
                    </a:schemeClr>
                  </a:glow>
                </a:effectLst>
                <a:latin typeface="+mj-lt"/>
              </a:rPr>
              <a:t>)</a:t>
            </a:r>
          </a:p>
          <a:p>
            <a:pPr>
              <a:buFont typeface="Arial" pitchFamily="34" charset="0"/>
              <a:buChar char="•"/>
            </a:pPr>
            <a:r>
              <a:rPr lang="en-GB" sz="4400" b="1" dirty="0">
                <a:solidFill>
                  <a:schemeClr val="bg1"/>
                </a:solidFill>
                <a:effectLst>
                  <a:glow rad="228600">
                    <a:schemeClr val="accent3">
                      <a:satMod val="175000"/>
                      <a:alpha val="40000"/>
                    </a:schemeClr>
                  </a:glow>
                </a:effectLst>
                <a:latin typeface="+mj-lt"/>
              </a:rPr>
              <a:t> Francis Flute – A bellows mender</a:t>
            </a:r>
          </a:p>
          <a:p>
            <a:pPr>
              <a:buFont typeface="Arial" pitchFamily="34" charset="0"/>
              <a:buChar char="•"/>
            </a:pPr>
            <a:r>
              <a:rPr lang="en-GB" sz="4400" b="1" dirty="0">
                <a:solidFill>
                  <a:schemeClr val="bg1"/>
                </a:solidFill>
                <a:effectLst>
                  <a:glow rad="228600">
                    <a:schemeClr val="accent3">
                      <a:satMod val="175000"/>
                      <a:alpha val="40000"/>
                    </a:schemeClr>
                  </a:glow>
                </a:effectLst>
                <a:latin typeface="+mj-lt"/>
              </a:rPr>
              <a:t> Tom Snout – A tinker </a:t>
            </a:r>
            <a:r>
              <a:rPr lang="en-GB" sz="4400" dirty="0">
                <a:solidFill>
                  <a:schemeClr val="bg1"/>
                </a:solidFill>
                <a:effectLst>
                  <a:glow rad="228600">
                    <a:schemeClr val="accent3">
                      <a:satMod val="175000"/>
                      <a:alpha val="40000"/>
                    </a:schemeClr>
                  </a:glow>
                </a:effectLst>
                <a:latin typeface="+mj-lt"/>
              </a:rPr>
              <a:t>(metal)</a:t>
            </a:r>
          </a:p>
          <a:p>
            <a:pPr>
              <a:buFont typeface="Arial" pitchFamily="34" charset="0"/>
              <a:buChar char="•"/>
            </a:pPr>
            <a:r>
              <a:rPr lang="en-GB" sz="4400" b="1" dirty="0">
                <a:solidFill>
                  <a:schemeClr val="bg1"/>
                </a:solidFill>
                <a:effectLst>
                  <a:glow rad="228600">
                    <a:schemeClr val="accent3">
                      <a:satMod val="175000"/>
                      <a:alpha val="40000"/>
                    </a:schemeClr>
                  </a:glow>
                </a:effectLst>
                <a:latin typeface="+mj-lt"/>
              </a:rPr>
              <a:t> Robin </a:t>
            </a:r>
            <a:r>
              <a:rPr lang="en-GB" sz="4400" b="1" dirty="0" err="1">
                <a:solidFill>
                  <a:schemeClr val="bg1"/>
                </a:solidFill>
                <a:effectLst>
                  <a:glow rad="228600">
                    <a:schemeClr val="accent3">
                      <a:satMod val="175000"/>
                      <a:alpha val="40000"/>
                    </a:schemeClr>
                  </a:glow>
                </a:effectLst>
                <a:latin typeface="+mj-lt"/>
              </a:rPr>
              <a:t>Starvelling</a:t>
            </a:r>
            <a:r>
              <a:rPr lang="en-GB" sz="4400" b="1" dirty="0">
                <a:solidFill>
                  <a:schemeClr val="bg1"/>
                </a:solidFill>
                <a:effectLst>
                  <a:glow rad="228600">
                    <a:schemeClr val="accent3">
                      <a:satMod val="175000"/>
                      <a:alpha val="40000"/>
                    </a:schemeClr>
                  </a:glow>
                </a:effectLst>
                <a:latin typeface="+mj-lt"/>
              </a:rPr>
              <a:t> – A tailor </a:t>
            </a:r>
            <a:r>
              <a:rPr lang="en-GB" sz="4400" dirty="0">
                <a:solidFill>
                  <a:schemeClr val="bg1"/>
                </a:solidFill>
                <a:effectLst>
                  <a:glow rad="228600">
                    <a:schemeClr val="accent3">
                      <a:satMod val="175000"/>
                      <a:alpha val="40000"/>
                    </a:schemeClr>
                  </a:glow>
                </a:effectLst>
                <a:latin typeface="+mj-lt"/>
              </a:rPr>
              <a:t>(clothes)</a:t>
            </a:r>
          </a:p>
          <a:p>
            <a:pPr>
              <a:buFont typeface="Arial" pitchFamily="34" charset="0"/>
              <a:buChar char="•"/>
            </a:pPr>
            <a:endParaRPr lang="en-GB" sz="4400" b="1" dirty="0">
              <a:solidFill>
                <a:schemeClr val="bg1"/>
              </a:solidFill>
              <a:effectLst>
                <a:glow rad="228600">
                  <a:schemeClr val="accent3">
                    <a:satMod val="175000"/>
                    <a:alpha val="40000"/>
                  </a:schemeClr>
                </a:glow>
              </a:effectLst>
              <a:latin typeface="+mj-lt"/>
            </a:endParaRPr>
          </a:p>
        </p:txBody>
      </p:sp>
      <p:sp>
        <p:nvSpPr>
          <p:cNvPr id="8" name="Cloud Callout 7"/>
          <p:cNvSpPr/>
          <p:nvPr/>
        </p:nvSpPr>
        <p:spPr>
          <a:xfrm>
            <a:off x="914400" y="990600"/>
            <a:ext cx="7162800" cy="4495800"/>
          </a:xfrm>
          <a:prstGeom prst="cloudCallout">
            <a:avLst/>
          </a:prstGeom>
          <a:solidFill>
            <a:schemeClr val="bg1"/>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What do you notice about their names? Compare them to the names of the other characters.</a:t>
            </a:r>
          </a:p>
        </p:txBody>
      </p:sp>
      <p:sp>
        <p:nvSpPr>
          <p:cNvPr id="9" name="Cloud Callout 8"/>
          <p:cNvSpPr/>
          <p:nvPr/>
        </p:nvSpPr>
        <p:spPr>
          <a:xfrm>
            <a:off x="914400" y="990600"/>
            <a:ext cx="7162800" cy="4495800"/>
          </a:xfrm>
          <a:prstGeom prst="cloudCallout">
            <a:avLst/>
          </a:prstGeom>
          <a:solidFill>
            <a:schemeClr val="bg1"/>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The Mechanicals represent normal people in society.</a:t>
            </a:r>
          </a:p>
        </p:txBody>
      </p:sp>
      <p:sp>
        <p:nvSpPr>
          <p:cNvPr id="10" name="Cloud Callout 9"/>
          <p:cNvSpPr/>
          <p:nvPr/>
        </p:nvSpPr>
        <p:spPr>
          <a:xfrm>
            <a:off x="914400" y="990600"/>
            <a:ext cx="7162800" cy="4495800"/>
          </a:xfrm>
          <a:prstGeom prst="cloudCallout">
            <a:avLst/>
          </a:prstGeom>
          <a:solidFill>
            <a:schemeClr val="bg1"/>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The Mechanicals were designed to provide a lot of comedy in the play, they were traditionally played by clowns, see if you can work out why…</a:t>
            </a:r>
          </a:p>
        </p:txBody>
      </p:sp>
      <p:sp>
        <p:nvSpPr>
          <p:cNvPr id="11" name="Rectangle 10"/>
          <p:cNvSpPr/>
          <p:nvPr/>
        </p:nvSpPr>
        <p:spPr>
          <a:xfrm>
            <a:off x="1066800" y="990600"/>
            <a:ext cx="7239000" cy="4572000"/>
          </a:xfrm>
          <a:prstGeom prst="rect">
            <a:avLst/>
          </a:prstGeom>
          <a:solidFill>
            <a:schemeClr val="bg1"/>
          </a:solidFill>
          <a:ln>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tx1"/>
                </a:solidFill>
              </a:rPr>
              <a:t>Class Activities:</a:t>
            </a:r>
          </a:p>
          <a:p>
            <a:endParaRPr lang="en-GB" sz="3600" dirty="0">
              <a:solidFill>
                <a:schemeClr val="tx1"/>
              </a:solidFill>
            </a:endParaRPr>
          </a:p>
          <a:p>
            <a:pPr>
              <a:buFont typeface="Arial" pitchFamily="34" charset="0"/>
              <a:buChar char="•"/>
            </a:pPr>
            <a:r>
              <a:rPr lang="en-GB" sz="3600" dirty="0">
                <a:solidFill>
                  <a:schemeClr val="tx1"/>
                </a:solidFill>
              </a:rPr>
              <a:t>Watch extract about The Mechanicals.</a:t>
            </a:r>
          </a:p>
          <a:p>
            <a:pPr>
              <a:buFont typeface="Arial" pitchFamily="34" charset="0"/>
              <a:buChar char="•"/>
            </a:pPr>
            <a:r>
              <a:rPr lang="en-GB" sz="3600" dirty="0">
                <a:solidFill>
                  <a:schemeClr val="tx1"/>
                </a:solidFill>
              </a:rPr>
              <a:t>Class Discussion</a:t>
            </a:r>
          </a:p>
        </p:txBody>
      </p:sp>
    </p:spTree>
    <p:extLst>
      <p:ext uri="{BB962C8B-B14F-4D97-AF65-F5344CB8AC3E}">
        <p14:creationId xmlns:p14="http://schemas.microsoft.com/office/powerpoint/2010/main" val="22926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3" name="TextBox 12"/>
          <p:cNvSpPr txBox="1"/>
          <p:nvPr/>
        </p:nvSpPr>
        <p:spPr>
          <a:xfrm>
            <a:off x="0" y="0"/>
            <a:ext cx="9144000" cy="6124754"/>
          </a:xfrm>
          <a:prstGeom prst="rect">
            <a:avLst/>
          </a:prstGeom>
          <a:noFill/>
        </p:spPr>
        <p:txBody>
          <a:bodyPr wrap="square" rtlCol="0">
            <a:spAutoFit/>
          </a:bodyPr>
          <a:lstStyle/>
          <a:p>
            <a:r>
              <a:rPr lang="en-GB" sz="4400" b="1" dirty="0">
                <a:solidFill>
                  <a:schemeClr val="bg1"/>
                </a:solidFill>
                <a:effectLst>
                  <a:glow rad="228600">
                    <a:schemeClr val="accent3">
                      <a:satMod val="175000"/>
                      <a:alpha val="40000"/>
                    </a:schemeClr>
                  </a:glow>
                </a:effectLst>
                <a:latin typeface="+mj-lt"/>
              </a:rPr>
              <a:t>Questions:</a:t>
            </a:r>
          </a:p>
          <a:p>
            <a:endParaRPr lang="en-GB" b="1" dirty="0">
              <a:solidFill>
                <a:schemeClr val="bg1"/>
              </a:solidFill>
              <a:effectLst>
                <a:glow rad="228600">
                  <a:schemeClr val="accent3">
                    <a:satMod val="175000"/>
                    <a:alpha val="40000"/>
                  </a:schemeClr>
                </a:glow>
              </a:effectLst>
              <a:latin typeface="+mj-lt"/>
            </a:endParaRPr>
          </a:p>
          <a:p>
            <a:pPr marL="742950" indent="-742950">
              <a:buAutoNum type="arabicParenR"/>
            </a:pPr>
            <a:r>
              <a:rPr lang="en-GB" sz="4000" b="1" dirty="0">
                <a:solidFill>
                  <a:schemeClr val="bg1"/>
                </a:solidFill>
                <a:effectLst>
                  <a:glow rad="228600">
                    <a:schemeClr val="accent3">
                      <a:satMod val="175000"/>
                      <a:alpha val="40000"/>
                    </a:schemeClr>
                  </a:glow>
                </a:effectLst>
                <a:latin typeface="+mj-lt"/>
              </a:rPr>
              <a:t>Who acts as the leader in the rehearsal?</a:t>
            </a:r>
          </a:p>
          <a:p>
            <a:pPr marL="742950" indent="-742950">
              <a:buAutoNum type="arabicParenR"/>
            </a:pPr>
            <a:r>
              <a:rPr lang="en-GB" sz="4000" b="1" dirty="0">
                <a:solidFill>
                  <a:schemeClr val="bg1"/>
                </a:solidFill>
                <a:effectLst>
                  <a:glow rad="228600">
                    <a:schemeClr val="accent3">
                      <a:satMod val="175000"/>
                      <a:alpha val="40000"/>
                    </a:schemeClr>
                  </a:glow>
                </a:effectLst>
                <a:latin typeface="+mj-lt"/>
              </a:rPr>
              <a:t>Evaluate the effectiveness of Quince’s leadership. What makes him a good or bad leader?</a:t>
            </a:r>
          </a:p>
          <a:p>
            <a:pPr marL="742950" indent="-742950">
              <a:buAutoNum type="arabicParenR"/>
            </a:pPr>
            <a:r>
              <a:rPr lang="en-GB" sz="4000" b="1" dirty="0">
                <a:solidFill>
                  <a:schemeClr val="bg1"/>
                </a:solidFill>
                <a:effectLst>
                  <a:glow rad="228600">
                    <a:schemeClr val="accent3">
                      <a:satMod val="175000"/>
                      <a:alpha val="40000"/>
                    </a:schemeClr>
                  </a:glow>
                </a:effectLst>
                <a:latin typeface="+mj-lt"/>
              </a:rPr>
              <a:t>Which character is the biggest threat to Quince’s leadership. Explain your answer.</a:t>
            </a:r>
          </a:p>
        </p:txBody>
      </p:sp>
    </p:spTree>
    <p:extLst>
      <p:ext uri="{BB962C8B-B14F-4D97-AF65-F5344CB8AC3E}">
        <p14:creationId xmlns:p14="http://schemas.microsoft.com/office/powerpoint/2010/main" val="3290269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ny-image3.etsy.com/il_fullxfull.2154914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4" name="TextBox 1"/>
          <p:cNvSpPr txBox="1">
            <a:spLocks noChangeArrowheads="1"/>
          </p:cNvSpPr>
          <p:nvPr/>
        </p:nvSpPr>
        <p:spPr bwMode="auto">
          <a:xfrm>
            <a:off x="642938" y="428625"/>
            <a:ext cx="80724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2800" b="1" dirty="0">
                <a:solidFill>
                  <a:schemeClr val="bg1"/>
                </a:solidFill>
                <a:effectLst>
                  <a:glow rad="228600">
                    <a:schemeClr val="accent3">
                      <a:satMod val="175000"/>
                      <a:alpha val="40000"/>
                    </a:schemeClr>
                  </a:glow>
                  <a:outerShdw blurRad="38100" dist="38100" dir="2700000" algn="tl">
                    <a:srgbClr val="000000">
                      <a:alpha val="43137"/>
                    </a:srgbClr>
                  </a:outerShdw>
                </a:effectLst>
              </a:rPr>
              <a:t>What words or thoughts spring to mind when you look at these images?</a:t>
            </a:r>
          </a:p>
        </p:txBody>
      </p:sp>
      <p:pic>
        <p:nvPicPr>
          <p:cNvPr id="3075" name="Picture 2" descr="http://t3.gstatic.com/images?q=tbn:ANd9GcSiVppOqbCU1sLznLprGebap-fwu2NAwIJTu3ZRK4gQ5th1DkjhZkby8r1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556792"/>
            <a:ext cx="1726375" cy="204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http://t2.gstatic.com/images?q=tbn:ANd9GcQRTOXTtYAi6cP1_QW1fEtD1dKCW-0X5qVyBq2MOIdXE1IlsNLlFCsiKM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289" y="1408787"/>
            <a:ext cx="1572419" cy="1535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http://t0.gstatic.com/images?q=tbn:ANd9GcRbfcRk0Na-3gze4dClTZ-dBOihMAOsDTjtgWu69ub71Ui6d_d1jznFr_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3717032"/>
            <a:ext cx="1522721" cy="193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179512" y="5805264"/>
            <a:ext cx="76321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b="1" dirty="0">
                <a:solidFill>
                  <a:schemeClr val="bg1"/>
                </a:solidFill>
                <a:effectLst>
                  <a:outerShdw blurRad="38100" dist="38100" dir="2700000" algn="tl">
                    <a:srgbClr val="000000">
                      <a:alpha val="43137"/>
                    </a:srgbClr>
                  </a:outerShdw>
                </a:effectLst>
              </a:rPr>
              <a:t>LO:</a:t>
            </a:r>
          </a:p>
          <a:p>
            <a:r>
              <a:rPr lang="en-GB" b="1" dirty="0">
                <a:solidFill>
                  <a:schemeClr val="bg1"/>
                </a:solidFill>
                <a:effectLst>
                  <a:outerShdw blurRad="38100" dist="38100" dir="2700000" algn="tl">
                    <a:srgbClr val="000000">
                      <a:alpha val="43137"/>
                    </a:srgbClr>
                  </a:outerShdw>
                </a:effectLst>
              </a:rPr>
              <a:t>An introduction to themes within a Midsummer Night’s Dream and to watch The Animated Tales for a plot overview.</a:t>
            </a:r>
          </a:p>
        </p:txBody>
      </p:sp>
      <p:pic>
        <p:nvPicPr>
          <p:cNvPr id="7" name="Picture 2" descr="http://t3.gstatic.com/images?q=tbn:ANd9GcQN2etCoAKDRHBD-jvMCeBJ8MNj5IJfQEnn4YmWrql34ztIHGrM0sTS4uhl">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1081494"/>
            <a:ext cx="1272366" cy="183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t2.gstatic.com/images?q=tbn:ANd9GcRtTS-CFl3512WQBibFMIvNtKj-9FwJMvc1WpHEqIfHwO1Yu6L12LZGIDk">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28184" y="1373588"/>
            <a:ext cx="2169842" cy="154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en09h01.sswiki.com/file/view/midsummer-nights-dream.jpg/32421075/midsummer-nights-dream.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5011" y="3187591"/>
            <a:ext cx="1905221" cy="245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t3.gstatic.com/images?q=tbn:ANd9GcTEpO5c2ts1PgBzOWYy2QfI4eCOE9udC3J7jFVSOkHOKwr220i2MENfsV0">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27784" y="3927195"/>
            <a:ext cx="1776540" cy="185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t0.gstatic.com/images?q=tbn:ANd9GcQrvEvfKWFGayqRZGpdHPpBNL7aWwgH4fG7oIWCwm5PoJ90BekJv7-3czM">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68028" y="3804790"/>
            <a:ext cx="1687208" cy="184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3136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I will evaluate the leadership of a variety of characters.</a:t>
            </a:r>
          </a:p>
        </p:txBody>
      </p:sp>
      <p:sp>
        <p:nvSpPr>
          <p:cNvPr id="13" name="TextBox 12"/>
          <p:cNvSpPr txBox="1"/>
          <p:nvPr/>
        </p:nvSpPr>
        <p:spPr>
          <a:xfrm>
            <a:off x="0" y="685800"/>
            <a:ext cx="9144000" cy="5078313"/>
          </a:xfrm>
          <a:prstGeom prst="rect">
            <a:avLst/>
          </a:prstGeom>
          <a:noFill/>
        </p:spPr>
        <p:txBody>
          <a:bodyPr wrap="square" rtlCol="0">
            <a:spAutoFit/>
          </a:bodyPr>
          <a:lstStyle/>
          <a:p>
            <a:pPr algn="ctr"/>
            <a:r>
              <a:rPr lang="en-GB" sz="6600" b="1" u="sng" dirty="0">
                <a:solidFill>
                  <a:schemeClr val="bg1"/>
                </a:solidFill>
                <a:effectLst>
                  <a:glow rad="228600">
                    <a:schemeClr val="accent3">
                      <a:satMod val="175000"/>
                      <a:alpha val="40000"/>
                    </a:schemeClr>
                  </a:glow>
                </a:effectLst>
                <a:latin typeface="+mj-lt"/>
              </a:rPr>
              <a:t>The Fairies</a:t>
            </a:r>
          </a:p>
          <a:p>
            <a:pPr algn="ctr"/>
            <a:endParaRPr lang="en-GB" sz="6600" b="1" u="sng" dirty="0">
              <a:solidFill>
                <a:schemeClr val="bg1"/>
              </a:solidFill>
              <a:effectLst>
                <a:glow rad="228600">
                  <a:schemeClr val="accent3">
                    <a:satMod val="175000"/>
                    <a:alpha val="40000"/>
                  </a:schemeClr>
                </a:glow>
              </a:effectLst>
              <a:latin typeface="+mj-lt"/>
            </a:endParaRPr>
          </a:p>
          <a:p>
            <a:r>
              <a:rPr lang="en-GB" sz="4800" b="1" dirty="0">
                <a:solidFill>
                  <a:schemeClr val="bg1"/>
                </a:solidFill>
                <a:effectLst>
                  <a:glow rad="228600">
                    <a:schemeClr val="accent3">
                      <a:satMod val="175000"/>
                      <a:alpha val="40000"/>
                    </a:schemeClr>
                  </a:glow>
                </a:effectLst>
                <a:latin typeface="+mj-lt"/>
              </a:rPr>
              <a:t>The fairies have the most power in the play. However, that does not always mean that they make good leaders. </a:t>
            </a:r>
            <a:endParaRPr lang="en-GB" sz="4400" b="1" dirty="0">
              <a:solidFill>
                <a:schemeClr val="bg1"/>
              </a:solidFill>
              <a:effectLst>
                <a:glow rad="228600">
                  <a:schemeClr val="accent3">
                    <a:satMod val="175000"/>
                    <a:alpha val="40000"/>
                  </a:schemeClr>
                </a:glow>
              </a:effectLst>
              <a:latin typeface="+mj-lt"/>
            </a:endParaRPr>
          </a:p>
        </p:txBody>
      </p:sp>
      <p:sp>
        <p:nvSpPr>
          <p:cNvPr id="9" name="Rectangle 8"/>
          <p:cNvSpPr/>
          <p:nvPr/>
        </p:nvSpPr>
        <p:spPr>
          <a:xfrm>
            <a:off x="990600" y="1219200"/>
            <a:ext cx="7239000" cy="4572000"/>
          </a:xfrm>
          <a:prstGeom prst="rect">
            <a:avLst/>
          </a:prstGeom>
          <a:solidFill>
            <a:schemeClr val="bg1"/>
          </a:solidFill>
          <a:ln>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tx1"/>
                </a:solidFill>
              </a:rPr>
              <a:t>Read “Act Two” from Graphic Shakespeare.</a:t>
            </a:r>
            <a:endParaRPr lang="en-GB" sz="7200" dirty="0">
              <a:solidFill>
                <a:schemeClr val="tx1"/>
              </a:solidFill>
            </a:endParaRPr>
          </a:p>
        </p:txBody>
      </p:sp>
    </p:spTree>
    <p:extLst>
      <p:ext uri="{BB962C8B-B14F-4D97-AF65-F5344CB8AC3E}">
        <p14:creationId xmlns:p14="http://schemas.microsoft.com/office/powerpoint/2010/main" val="267017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I will evaluate the leadership of a variety of characters.</a:t>
            </a:r>
          </a:p>
        </p:txBody>
      </p:sp>
      <p:sp>
        <p:nvSpPr>
          <p:cNvPr id="13" name="TextBox 12"/>
          <p:cNvSpPr txBox="1"/>
          <p:nvPr/>
        </p:nvSpPr>
        <p:spPr>
          <a:xfrm>
            <a:off x="0" y="457200"/>
            <a:ext cx="9144000" cy="3293209"/>
          </a:xfrm>
          <a:prstGeom prst="rect">
            <a:avLst/>
          </a:prstGeom>
          <a:noFill/>
        </p:spPr>
        <p:txBody>
          <a:bodyPr wrap="square" rtlCol="0">
            <a:spAutoFit/>
          </a:bodyPr>
          <a:lstStyle/>
          <a:p>
            <a:r>
              <a:rPr lang="en-GB" sz="4400" b="1" dirty="0">
                <a:solidFill>
                  <a:schemeClr val="bg1"/>
                </a:solidFill>
                <a:effectLst>
                  <a:glow rad="228600">
                    <a:schemeClr val="accent3">
                      <a:satMod val="175000"/>
                      <a:alpha val="40000"/>
                    </a:schemeClr>
                  </a:glow>
                </a:effectLst>
                <a:latin typeface="+mj-lt"/>
              </a:rPr>
              <a:t>Questions:</a:t>
            </a:r>
          </a:p>
          <a:p>
            <a:endParaRPr lang="en-GB" sz="4400" b="1" dirty="0">
              <a:solidFill>
                <a:schemeClr val="bg1"/>
              </a:solidFill>
              <a:effectLst>
                <a:glow rad="228600">
                  <a:schemeClr val="accent3">
                    <a:satMod val="175000"/>
                    <a:alpha val="40000"/>
                  </a:schemeClr>
                </a:glow>
              </a:effectLst>
              <a:latin typeface="+mj-lt"/>
            </a:endParaRPr>
          </a:p>
          <a:p>
            <a:pPr marL="742950" indent="-742950">
              <a:buAutoNum type="arabicParenR"/>
            </a:pPr>
            <a:r>
              <a:rPr lang="en-GB" sz="4000" b="1" dirty="0">
                <a:solidFill>
                  <a:schemeClr val="bg1"/>
                </a:solidFill>
                <a:effectLst>
                  <a:glow rad="228600">
                    <a:schemeClr val="accent3">
                      <a:satMod val="175000"/>
                      <a:alpha val="40000"/>
                    </a:schemeClr>
                  </a:glow>
                </a:effectLst>
                <a:latin typeface="+mj-lt"/>
              </a:rPr>
              <a:t>Are </a:t>
            </a:r>
            <a:r>
              <a:rPr lang="en-GB" sz="4000" b="1" dirty="0" err="1">
                <a:solidFill>
                  <a:schemeClr val="bg1"/>
                </a:solidFill>
                <a:effectLst>
                  <a:glow rad="228600">
                    <a:schemeClr val="accent3">
                      <a:satMod val="175000"/>
                      <a:alpha val="40000"/>
                    </a:schemeClr>
                  </a:glow>
                </a:effectLst>
                <a:latin typeface="+mj-lt"/>
              </a:rPr>
              <a:t>Titania</a:t>
            </a:r>
            <a:r>
              <a:rPr lang="en-GB" sz="4000" b="1" dirty="0">
                <a:solidFill>
                  <a:schemeClr val="bg1"/>
                </a:solidFill>
                <a:effectLst>
                  <a:glow rad="228600">
                    <a:schemeClr val="accent3">
                      <a:satMod val="175000"/>
                      <a:alpha val="40000"/>
                    </a:schemeClr>
                  </a:glow>
                </a:effectLst>
                <a:latin typeface="+mj-lt"/>
              </a:rPr>
              <a:t> and Oberon good leaders?</a:t>
            </a:r>
          </a:p>
          <a:p>
            <a:pPr marL="742950" indent="-742950">
              <a:buAutoNum type="arabicParenR"/>
            </a:pPr>
            <a:r>
              <a:rPr lang="en-GB" sz="4000" b="1" dirty="0">
                <a:solidFill>
                  <a:schemeClr val="bg1"/>
                </a:solidFill>
                <a:effectLst>
                  <a:glow rad="228600">
                    <a:schemeClr val="accent3">
                      <a:satMod val="175000"/>
                      <a:alpha val="40000"/>
                    </a:schemeClr>
                  </a:glow>
                </a:effectLst>
                <a:latin typeface="+mj-lt"/>
              </a:rPr>
              <a:t>What has happened as a consequence of their bad leadership?</a:t>
            </a:r>
          </a:p>
        </p:txBody>
      </p:sp>
    </p:spTree>
    <p:extLst>
      <p:ext uri="{BB962C8B-B14F-4D97-AF65-F5344CB8AC3E}">
        <p14:creationId xmlns:p14="http://schemas.microsoft.com/office/powerpoint/2010/main" val="533707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I will evaluate the leadership of a variety of characters.</a:t>
            </a:r>
          </a:p>
        </p:txBody>
      </p:sp>
      <p:sp>
        <p:nvSpPr>
          <p:cNvPr id="13" name="TextBox 12"/>
          <p:cNvSpPr txBox="1"/>
          <p:nvPr/>
        </p:nvSpPr>
        <p:spPr>
          <a:xfrm>
            <a:off x="0" y="332656"/>
            <a:ext cx="9144000" cy="6986528"/>
          </a:xfrm>
          <a:prstGeom prst="rect">
            <a:avLst/>
          </a:prstGeom>
          <a:noFill/>
        </p:spPr>
        <p:txBody>
          <a:bodyPr wrap="square" rtlCol="0">
            <a:spAutoFit/>
          </a:bodyPr>
          <a:lstStyle/>
          <a:p>
            <a:r>
              <a:rPr lang="en-GB" sz="4400" b="1" dirty="0">
                <a:solidFill>
                  <a:schemeClr val="bg1"/>
                </a:solidFill>
                <a:effectLst>
                  <a:glow rad="228600">
                    <a:schemeClr val="accent3">
                      <a:satMod val="175000"/>
                      <a:alpha val="40000"/>
                    </a:schemeClr>
                  </a:glow>
                </a:effectLst>
                <a:latin typeface="+mj-lt"/>
              </a:rPr>
              <a:t>As you’ve probably gathered there is a lot going wrong in Athens at the moment…</a:t>
            </a:r>
          </a:p>
          <a:p>
            <a:endParaRPr lang="en-GB" sz="4400" b="1" dirty="0">
              <a:solidFill>
                <a:schemeClr val="bg1"/>
              </a:solidFill>
              <a:effectLst>
                <a:glow rad="228600">
                  <a:schemeClr val="accent3">
                    <a:satMod val="175000"/>
                    <a:alpha val="40000"/>
                  </a:schemeClr>
                </a:glow>
              </a:effectLst>
              <a:latin typeface="+mj-lt"/>
            </a:endParaRPr>
          </a:p>
          <a:p>
            <a:pPr>
              <a:buFont typeface="Arial" pitchFamily="34" charset="0"/>
              <a:buChar char="•"/>
            </a:pPr>
            <a:r>
              <a:rPr lang="en-GB" sz="4400" b="1" dirty="0">
                <a:solidFill>
                  <a:schemeClr val="bg1"/>
                </a:solidFill>
                <a:effectLst>
                  <a:glow rad="228600">
                    <a:schemeClr val="accent3">
                      <a:satMod val="175000"/>
                      <a:alpha val="40000"/>
                    </a:schemeClr>
                  </a:glow>
                </a:effectLst>
                <a:latin typeface="+mj-lt"/>
              </a:rPr>
              <a:t> </a:t>
            </a:r>
            <a:r>
              <a:rPr lang="en-GB" sz="3600" b="1" dirty="0">
                <a:solidFill>
                  <a:schemeClr val="bg1"/>
                </a:solidFill>
                <a:effectLst>
                  <a:glow rad="228600">
                    <a:schemeClr val="accent3">
                      <a:satMod val="175000"/>
                      <a:alpha val="40000"/>
                    </a:schemeClr>
                  </a:glow>
                </a:effectLst>
                <a:latin typeface="+mj-lt"/>
              </a:rPr>
              <a:t>The Mechanicals rehearsal is a disaster</a:t>
            </a:r>
          </a:p>
          <a:p>
            <a:pPr>
              <a:buFont typeface="Arial" pitchFamily="34" charset="0"/>
              <a:buChar char="•"/>
            </a:pPr>
            <a:r>
              <a:rPr lang="en-GB" sz="3600" b="1" dirty="0">
                <a:solidFill>
                  <a:schemeClr val="bg1"/>
                </a:solidFill>
                <a:effectLst>
                  <a:glow rad="228600">
                    <a:schemeClr val="accent3">
                      <a:satMod val="175000"/>
                      <a:alpha val="40000"/>
                    </a:schemeClr>
                  </a:glow>
                </a:effectLst>
                <a:latin typeface="+mj-lt"/>
              </a:rPr>
              <a:t> Nature is upside down because </a:t>
            </a:r>
            <a:r>
              <a:rPr lang="en-GB" sz="3600" b="1" dirty="0" err="1">
                <a:solidFill>
                  <a:schemeClr val="bg1"/>
                </a:solidFill>
                <a:effectLst>
                  <a:glow rad="228600">
                    <a:schemeClr val="accent3">
                      <a:satMod val="175000"/>
                      <a:alpha val="40000"/>
                    </a:schemeClr>
                  </a:glow>
                </a:effectLst>
                <a:latin typeface="+mj-lt"/>
              </a:rPr>
              <a:t>Titania</a:t>
            </a:r>
            <a:r>
              <a:rPr lang="en-GB" sz="3600" b="1" dirty="0">
                <a:solidFill>
                  <a:schemeClr val="bg1"/>
                </a:solidFill>
                <a:effectLst>
                  <a:glow rad="228600">
                    <a:schemeClr val="accent3">
                      <a:satMod val="175000"/>
                      <a:alpha val="40000"/>
                    </a:schemeClr>
                  </a:glow>
                </a:effectLst>
                <a:latin typeface="+mj-lt"/>
              </a:rPr>
              <a:t> and Oberon won’t stop fighting</a:t>
            </a:r>
          </a:p>
          <a:p>
            <a:pPr>
              <a:buFont typeface="Arial" pitchFamily="34" charset="0"/>
              <a:buChar char="•"/>
            </a:pPr>
            <a:r>
              <a:rPr lang="en-GB" sz="3600" b="1" dirty="0">
                <a:solidFill>
                  <a:schemeClr val="bg1"/>
                </a:solidFill>
                <a:effectLst>
                  <a:glow rad="228600">
                    <a:schemeClr val="accent3">
                      <a:satMod val="175000"/>
                      <a:alpha val="40000"/>
                    </a:schemeClr>
                  </a:glow>
                </a:effectLst>
                <a:latin typeface="+mj-lt"/>
              </a:rPr>
              <a:t> The lovers are mismatched and lost in the wood</a:t>
            </a:r>
          </a:p>
          <a:p>
            <a:endParaRPr lang="en-GB" sz="4400" b="1" dirty="0">
              <a:solidFill>
                <a:schemeClr val="bg1"/>
              </a:solidFill>
              <a:effectLst>
                <a:glow rad="228600">
                  <a:schemeClr val="accent3">
                    <a:satMod val="175000"/>
                    <a:alpha val="40000"/>
                  </a:schemeClr>
                </a:glow>
              </a:effectLst>
              <a:latin typeface="+mj-lt"/>
            </a:endParaRPr>
          </a:p>
          <a:p>
            <a:endParaRPr lang="en-GB" sz="4000" b="1" dirty="0">
              <a:solidFill>
                <a:schemeClr val="bg1"/>
              </a:solidFill>
              <a:effectLst>
                <a:glow rad="228600">
                  <a:schemeClr val="accent3">
                    <a:satMod val="175000"/>
                    <a:alpha val="40000"/>
                  </a:schemeClr>
                </a:glow>
              </a:effectLst>
              <a:latin typeface="+mj-lt"/>
            </a:endParaRPr>
          </a:p>
        </p:txBody>
      </p:sp>
    </p:spTree>
    <p:extLst>
      <p:ext uri="{BB962C8B-B14F-4D97-AF65-F5344CB8AC3E}">
        <p14:creationId xmlns:p14="http://schemas.microsoft.com/office/powerpoint/2010/main" val="104255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 calcmode="lin" valueType="num">
                                      <p:cBhvr additive="base">
                                        <p:cTn id="7" dur="30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 calcmode="lin" valueType="num">
                                      <p:cBhvr additive="base">
                                        <p:cTn id="13" dur="30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 calcmode="lin" valueType="num">
                                      <p:cBhvr additive="base">
                                        <p:cTn id="19" dur="30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I will evaluate the leadership of a variety of characters.</a:t>
            </a:r>
          </a:p>
        </p:txBody>
      </p:sp>
      <p:sp>
        <p:nvSpPr>
          <p:cNvPr id="13" name="TextBox 12"/>
          <p:cNvSpPr txBox="1"/>
          <p:nvPr/>
        </p:nvSpPr>
        <p:spPr>
          <a:xfrm>
            <a:off x="0" y="457200"/>
            <a:ext cx="9144000" cy="1384995"/>
          </a:xfrm>
          <a:prstGeom prst="rect">
            <a:avLst/>
          </a:prstGeom>
          <a:noFill/>
        </p:spPr>
        <p:txBody>
          <a:bodyPr wrap="square" rtlCol="0">
            <a:spAutoFit/>
          </a:bodyPr>
          <a:lstStyle/>
          <a:p>
            <a:endParaRPr lang="en-GB" sz="4400" b="1" dirty="0">
              <a:solidFill>
                <a:schemeClr val="bg1"/>
              </a:solidFill>
              <a:effectLst>
                <a:glow rad="228600">
                  <a:schemeClr val="accent3">
                    <a:satMod val="175000"/>
                    <a:alpha val="40000"/>
                  </a:schemeClr>
                </a:glow>
              </a:effectLst>
              <a:latin typeface="+mj-lt"/>
            </a:endParaRPr>
          </a:p>
          <a:p>
            <a:endParaRPr lang="en-GB" sz="4000" b="1" dirty="0">
              <a:solidFill>
                <a:schemeClr val="bg1"/>
              </a:solidFill>
              <a:effectLst>
                <a:glow rad="228600">
                  <a:schemeClr val="accent3">
                    <a:satMod val="175000"/>
                    <a:alpha val="40000"/>
                  </a:schemeClr>
                </a:glow>
              </a:effectLst>
              <a:latin typeface="+mj-lt"/>
            </a:endParaRPr>
          </a:p>
        </p:txBody>
      </p:sp>
      <p:pic>
        <p:nvPicPr>
          <p:cNvPr id="202754" name="Picture 2" descr="http://t0.gstatic.com/images?q=tbn:ANd9GcQ1ArO4zqviLNdRqu5DO1Fy9DB9eLEnj2xn8lOFeu1K7xi1F__FPQ"/>
          <p:cNvPicPr>
            <a:picLocks noChangeAspect="1" noChangeArrowheads="1"/>
          </p:cNvPicPr>
          <p:nvPr/>
        </p:nvPicPr>
        <p:blipFill>
          <a:blip r:embed="rId4" cstate="print"/>
          <a:srcRect/>
          <a:stretch>
            <a:fillRect/>
          </a:stretch>
        </p:blipFill>
        <p:spPr bwMode="auto">
          <a:xfrm>
            <a:off x="457200" y="685800"/>
            <a:ext cx="8164286" cy="5181600"/>
          </a:xfrm>
          <a:prstGeom prst="rect">
            <a:avLst/>
          </a:prstGeom>
          <a:noFill/>
          <a:ln>
            <a:solidFill>
              <a:schemeClr val="tx1"/>
            </a:solidFill>
          </a:ln>
          <a:effectLst>
            <a:glow rad="228600">
              <a:schemeClr val="accent1">
                <a:satMod val="175000"/>
                <a:alpha val="40000"/>
              </a:schemeClr>
            </a:glow>
          </a:effectLst>
        </p:spPr>
      </p:pic>
      <p:sp>
        <p:nvSpPr>
          <p:cNvPr id="9" name="Rectangle 8"/>
          <p:cNvSpPr/>
          <p:nvPr/>
        </p:nvSpPr>
        <p:spPr>
          <a:xfrm>
            <a:off x="838200" y="990600"/>
            <a:ext cx="7467600" cy="4495800"/>
          </a:xfrm>
          <a:prstGeom prst="rect">
            <a:avLst/>
          </a:prstGeom>
          <a:solidFill>
            <a:schemeClr val="bg1"/>
          </a:solidFill>
          <a:ln>
            <a:solidFill>
              <a:schemeClr val="tx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In your groups you must stage a Jeremy Kyle Show with one of the following titles:</a:t>
            </a:r>
          </a:p>
          <a:p>
            <a:pPr>
              <a:buFont typeface="Arial" pitchFamily="34" charset="0"/>
              <a:buChar char="•"/>
            </a:pPr>
            <a:r>
              <a:rPr lang="en-GB" sz="3200" dirty="0">
                <a:solidFill>
                  <a:schemeClr val="tx1"/>
                </a:solidFill>
              </a:rPr>
              <a:t> My ex-boyfriend fell in love with my best friend!</a:t>
            </a:r>
          </a:p>
          <a:p>
            <a:pPr>
              <a:buFont typeface="Arial" pitchFamily="34" charset="0"/>
              <a:buChar char="•"/>
            </a:pPr>
            <a:r>
              <a:rPr lang="en-GB" sz="3200" dirty="0">
                <a:solidFill>
                  <a:schemeClr val="tx1"/>
                </a:solidFill>
              </a:rPr>
              <a:t> My dad is forcing me to marry </a:t>
            </a:r>
          </a:p>
          <a:p>
            <a:pPr>
              <a:buFont typeface="Arial" pitchFamily="34" charset="0"/>
              <a:buChar char="•"/>
            </a:pPr>
            <a:r>
              <a:rPr lang="en-GB" sz="3200" dirty="0">
                <a:solidFill>
                  <a:schemeClr val="tx1"/>
                </a:solidFill>
              </a:rPr>
              <a:t> My husband won’t give me custody of our adopted child</a:t>
            </a:r>
          </a:p>
          <a:p>
            <a:pPr>
              <a:buFont typeface="Arial" pitchFamily="34" charset="0"/>
              <a:buChar char="•"/>
            </a:pPr>
            <a:r>
              <a:rPr lang="en-GB" sz="3200" dirty="0">
                <a:solidFill>
                  <a:schemeClr val="tx1"/>
                </a:solidFill>
              </a:rPr>
              <a:t> My actors won’t follow instructions</a:t>
            </a:r>
          </a:p>
        </p:txBody>
      </p:sp>
      <p:sp>
        <p:nvSpPr>
          <p:cNvPr id="10" name="Rectangle 9"/>
          <p:cNvSpPr/>
          <p:nvPr/>
        </p:nvSpPr>
        <p:spPr>
          <a:xfrm>
            <a:off x="838200" y="990600"/>
            <a:ext cx="7467600" cy="4495800"/>
          </a:xfrm>
          <a:prstGeom prst="rect">
            <a:avLst/>
          </a:prstGeom>
          <a:solidFill>
            <a:schemeClr val="bg1"/>
          </a:solidFill>
          <a:ln>
            <a:solidFill>
              <a:schemeClr val="tx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solidFill>
                  <a:schemeClr val="tx1"/>
                </a:solidFill>
              </a:rPr>
              <a:t>Performance Time!</a:t>
            </a:r>
          </a:p>
          <a:p>
            <a:pPr algn="ctr"/>
            <a:endParaRPr lang="en-GB" sz="3200" b="1" dirty="0">
              <a:solidFill>
                <a:schemeClr val="tx1"/>
              </a:solidFill>
            </a:endParaRPr>
          </a:p>
        </p:txBody>
      </p:sp>
    </p:spTree>
    <p:extLst>
      <p:ext uri="{BB962C8B-B14F-4D97-AF65-F5344CB8AC3E}">
        <p14:creationId xmlns:p14="http://schemas.microsoft.com/office/powerpoint/2010/main" val="379908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2754"/>
                                        </p:tgtEl>
                                        <p:attrNameLst>
                                          <p:attrName>style.visibility</p:attrName>
                                        </p:attrNameLst>
                                      </p:cBhvr>
                                      <p:to>
                                        <p:strVal val="visible"/>
                                      </p:to>
                                    </p:set>
                                    <p:animEffect transition="in" filter="box(in)">
                                      <p:cBhvr>
                                        <p:cTn id="7" dur="500"/>
                                        <p:tgtEl>
                                          <p:spTgt spid="2027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9" name="Rounded Rectangle 38"/>
          <p:cNvSpPr/>
          <p:nvPr/>
        </p:nvSpPr>
        <p:spPr>
          <a:xfrm>
            <a:off x="304800" y="609600"/>
            <a:ext cx="2590800" cy="7620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Must</a:t>
            </a:r>
          </a:p>
        </p:txBody>
      </p:sp>
      <p:sp>
        <p:nvSpPr>
          <p:cNvPr id="42" name="Rounded Rectangle 41"/>
          <p:cNvSpPr/>
          <p:nvPr/>
        </p:nvSpPr>
        <p:spPr>
          <a:xfrm>
            <a:off x="304800" y="1295400"/>
            <a:ext cx="2590800" cy="25146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can </a:t>
            </a:r>
            <a:r>
              <a:rPr lang="en-GB" b="1" dirty="0">
                <a:solidFill>
                  <a:schemeClr val="tx1"/>
                </a:solidFill>
              </a:rPr>
              <a:t>state </a:t>
            </a:r>
            <a:r>
              <a:rPr lang="en-GB" dirty="0">
                <a:solidFill>
                  <a:schemeClr val="tx1"/>
                </a:solidFill>
              </a:rPr>
              <a:t>my opinion about the leadership qualities of the characters.</a:t>
            </a:r>
          </a:p>
          <a:p>
            <a:pPr algn="ctr"/>
            <a:endParaRPr lang="en-GB" dirty="0">
              <a:solidFill>
                <a:schemeClr val="tx1"/>
              </a:solidFill>
            </a:endParaRPr>
          </a:p>
          <a:p>
            <a:pPr algn="ctr"/>
            <a:r>
              <a:rPr lang="en-GB" dirty="0">
                <a:solidFill>
                  <a:schemeClr val="tx1"/>
                </a:solidFill>
              </a:rPr>
              <a:t>I can participate in a group speaking and listening activity.</a:t>
            </a:r>
          </a:p>
        </p:txBody>
      </p:sp>
      <p:sp>
        <p:nvSpPr>
          <p:cNvPr id="48" name="Rounded Rectangle 47"/>
          <p:cNvSpPr/>
          <p:nvPr/>
        </p:nvSpPr>
        <p:spPr>
          <a:xfrm>
            <a:off x="3276600" y="609600"/>
            <a:ext cx="2590800" cy="7620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Should</a:t>
            </a:r>
          </a:p>
        </p:txBody>
      </p:sp>
      <p:sp>
        <p:nvSpPr>
          <p:cNvPr id="49" name="Rounded Rectangle 48"/>
          <p:cNvSpPr/>
          <p:nvPr/>
        </p:nvSpPr>
        <p:spPr>
          <a:xfrm>
            <a:off x="3276600" y="1295400"/>
            <a:ext cx="2590800" cy="2514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can </a:t>
            </a:r>
            <a:r>
              <a:rPr lang="en-GB" b="1" dirty="0">
                <a:solidFill>
                  <a:schemeClr val="tx1"/>
                </a:solidFill>
              </a:rPr>
              <a:t>explain</a:t>
            </a:r>
            <a:r>
              <a:rPr lang="en-GB" dirty="0">
                <a:solidFill>
                  <a:schemeClr val="tx1"/>
                </a:solidFill>
              </a:rPr>
              <a:t> my opinion about the leadership qualities of the characters and give examples.</a:t>
            </a:r>
          </a:p>
          <a:p>
            <a:pPr algn="ctr"/>
            <a:endParaRPr lang="en-GB" dirty="0">
              <a:solidFill>
                <a:schemeClr val="tx1"/>
              </a:solidFill>
            </a:endParaRPr>
          </a:p>
          <a:p>
            <a:pPr algn="ctr"/>
            <a:r>
              <a:rPr lang="en-GB" dirty="0">
                <a:solidFill>
                  <a:schemeClr val="tx1"/>
                </a:solidFill>
              </a:rPr>
              <a:t>I can take a variety of roles in my group.</a:t>
            </a:r>
          </a:p>
        </p:txBody>
      </p:sp>
      <p:sp>
        <p:nvSpPr>
          <p:cNvPr id="50" name="Rounded Rectangle 49"/>
          <p:cNvSpPr/>
          <p:nvPr/>
        </p:nvSpPr>
        <p:spPr>
          <a:xfrm>
            <a:off x="6248400" y="609600"/>
            <a:ext cx="2590800" cy="762000"/>
          </a:xfrm>
          <a:prstGeom prst="round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Could</a:t>
            </a:r>
          </a:p>
        </p:txBody>
      </p:sp>
      <p:sp>
        <p:nvSpPr>
          <p:cNvPr id="51" name="Rounded Rectangle 50"/>
          <p:cNvSpPr/>
          <p:nvPr/>
        </p:nvSpPr>
        <p:spPr>
          <a:xfrm>
            <a:off x="6248400" y="1295400"/>
            <a:ext cx="2590800" cy="2514600"/>
          </a:xfrm>
          <a:prstGeom prst="round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 can </a:t>
            </a:r>
            <a:r>
              <a:rPr lang="en-GB" sz="1600" b="1" dirty="0">
                <a:solidFill>
                  <a:schemeClr val="tx1"/>
                </a:solidFill>
              </a:rPr>
              <a:t>evaluate, compare and contrast</a:t>
            </a:r>
            <a:r>
              <a:rPr lang="en-GB" sz="1600" dirty="0">
                <a:solidFill>
                  <a:schemeClr val="tx1"/>
                </a:solidFill>
              </a:rPr>
              <a:t> the leadership qualities of the characters with examples.</a:t>
            </a:r>
          </a:p>
          <a:p>
            <a:pPr algn="ctr"/>
            <a:endParaRPr lang="en-GB" sz="1600" dirty="0">
              <a:solidFill>
                <a:schemeClr val="tx1"/>
              </a:solidFill>
            </a:endParaRPr>
          </a:p>
          <a:p>
            <a:pPr algn="ctr"/>
            <a:r>
              <a:rPr lang="en-GB" sz="1600" dirty="0">
                <a:solidFill>
                  <a:schemeClr val="tx1"/>
                </a:solidFill>
              </a:rPr>
              <a:t>I can feel confident in taking a variety of roles in my group.</a:t>
            </a:r>
          </a:p>
        </p:txBody>
      </p:sp>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I will evaluate the leadership of a variety of characters.</a:t>
            </a:r>
          </a:p>
        </p:txBody>
      </p:sp>
      <p:sp>
        <p:nvSpPr>
          <p:cNvPr id="13" name="Rectangle 12"/>
          <p:cNvSpPr/>
          <p:nvPr/>
        </p:nvSpPr>
        <p:spPr>
          <a:xfrm>
            <a:off x="304800" y="3962400"/>
            <a:ext cx="8534400" cy="2057400"/>
          </a:xfrm>
          <a:prstGeom prst="rect">
            <a:avLst/>
          </a:prstGeom>
          <a:solidFill>
            <a:schemeClr val="bg1"/>
          </a:solidFill>
          <a:effectLst>
            <a:glow rad="139700">
              <a:schemeClr val="accent3">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00B050"/>
                </a:solidFill>
              </a:rPr>
              <a:t>WWW</a:t>
            </a:r>
            <a:r>
              <a:rPr lang="en-GB" sz="2400" dirty="0">
                <a:solidFill>
                  <a:srgbClr val="00B050"/>
                </a:solidFill>
              </a:rPr>
              <a:t>: I am a _________ learner because I can ______________.</a:t>
            </a:r>
          </a:p>
          <a:p>
            <a:r>
              <a:rPr lang="en-GB" sz="2400" dirty="0">
                <a:solidFill>
                  <a:srgbClr val="00B050"/>
                </a:solidFill>
              </a:rPr>
              <a:t>I have met my lesson objective by _________________.</a:t>
            </a:r>
          </a:p>
          <a:p>
            <a:endParaRPr lang="en-GB" sz="2400" dirty="0">
              <a:solidFill>
                <a:schemeClr val="tx1"/>
              </a:solidFill>
            </a:endParaRPr>
          </a:p>
          <a:p>
            <a:r>
              <a:rPr lang="en-GB" sz="2400" b="1" dirty="0">
                <a:solidFill>
                  <a:srgbClr val="00B050"/>
                </a:solidFill>
              </a:rPr>
              <a:t>EBI</a:t>
            </a:r>
            <a:r>
              <a:rPr lang="en-GB" sz="2400" dirty="0">
                <a:solidFill>
                  <a:srgbClr val="00B050"/>
                </a:solidFill>
              </a:rPr>
              <a:t>: I developed my competence in positive motivation further by __________________. Next lesson, I am looking forward to_____.</a:t>
            </a:r>
          </a:p>
        </p:txBody>
      </p:sp>
    </p:spTree>
    <p:extLst>
      <p:ext uri="{BB962C8B-B14F-4D97-AF65-F5344CB8AC3E}">
        <p14:creationId xmlns:p14="http://schemas.microsoft.com/office/powerpoint/2010/main" val="63818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0.gstatic.com/images?q=tbn:ANd9GcQ1ArO4zqviLNdRqu5DO1Fy9DB9eLEnj2xn8lOFeu1K7xi1F__FPQ"/>
          <p:cNvPicPr>
            <a:picLocks noChangeAspect="1" noChangeArrowheads="1"/>
          </p:cNvPicPr>
          <p:nvPr/>
        </p:nvPicPr>
        <p:blipFill>
          <a:blip r:embed="rId2" cstate="print"/>
          <a:srcRect/>
          <a:stretch>
            <a:fillRect/>
          </a:stretch>
        </p:blipFill>
        <p:spPr bwMode="auto">
          <a:xfrm>
            <a:off x="457200" y="304800"/>
            <a:ext cx="3601891" cy="1905000"/>
          </a:xfrm>
          <a:prstGeom prst="rect">
            <a:avLst/>
          </a:prstGeom>
          <a:noFill/>
          <a:ln>
            <a:solidFill>
              <a:schemeClr val="tx1"/>
            </a:solidFill>
          </a:ln>
          <a:effectLst>
            <a:glow rad="228600">
              <a:schemeClr val="accent1">
                <a:satMod val="175000"/>
                <a:alpha val="40000"/>
              </a:schemeClr>
            </a:glow>
          </a:effectLst>
        </p:spPr>
      </p:pic>
      <p:sp>
        <p:nvSpPr>
          <p:cNvPr id="5" name="Rectangle 4"/>
          <p:cNvSpPr/>
          <p:nvPr/>
        </p:nvSpPr>
        <p:spPr>
          <a:xfrm>
            <a:off x="381000" y="2438400"/>
            <a:ext cx="37338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Step One</a:t>
            </a:r>
            <a:r>
              <a:rPr lang="en-GB" dirty="0">
                <a:solidFill>
                  <a:schemeClr val="tx1"/>
                </a:solidFill>
              </a:rPr>
              <a:t>: Decide which title to pick:</a:t>
            </a:r>
          </a:p>
          <a:p>
            <a:r>
              <a:rPr lang="en-GB" dirty="0">
                <a:solidFill>
                  <a:schemeClr val="tx1"/>
                </a:solidFill>
              </a:rPr>
              <a:t>______________________________</a:t>
            </a:r>
          </a:p>
        </p:txBody>
      </p:sp>
      <p:sp>
        <p:nvSpPr>
          <p:cNvPr id="6" name="Rectangle 5"/>
          <p:cNvSpPr/>
          <p:nvPr/>
        </p:nvSpPr>
        <p:spPr>
          <a:xfrm>
            <a:off x="381000" y="3657600"/>
            <a:ext cx="3733800" cy="2971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Step Two</a:t>
            </a:r>
            <a:r>
              <a:rPr lang="en-GB" dirty="0">
                <a:solidFill>
                  <a:schemeClr val="tx1"/>
                </a:solidFill>
              </a:rPr>
              <a:t>: Decide who will play who:</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graphicFrame>
        <p:nvGraphicFramePr>
          <p:cNvPr id="7" name="Table 6"/>
          <p:cNvGraphicFramePr>
            <a:graphicFrameLocks noGrp="1"/>
          </p:cNvGraphicFramePr>
          <p:nvPr/>
        </p:nvGraphicFramePr>
        <p:xfrm>
          <a:off x="457200" y="4038600"/>
          <a:ext cx="3505200" cy="25603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228600">
                <a:tc>
                  <a:txBody>
                    <a:bodyPr/>
                    <a:lstStyle/>
                    <a:p>
                      <a:r>
                        <a:rPr lang="en-GB"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solidFill>
                            <a:schemeClr val="tx1"/>
                          </a:solidFill>
                        </a:rPr>
                        <a:t>Character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8600">
                <a:tc>
                  <a:txBody>
                    <a:bodyPr/>
                    <a:lstStyle/>
                    <a:p>
                      <a:r>
                        <a:rPr lang="en-GB" dirty="0"/>
                        <a:t>Jeremy Kyle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86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286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86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Rectangle 7"/>
          <p:cNvSpPr/>
          <p:nvPr/>
        </p:nvSpPr>
        <p:spPr>
          <a:xfrm>
            <a:off x="4572000" y="228600"/>
            <a:ext cx="4343400" cy="2971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Show Schedule:</a:t>
            </a:r>
          </a:p>
          <a:p>
            <a:pPr algn="ctr"/>
            <a:endParaRPr lang="en-GB" dirty="0">
              <a:solidFill>
                <a:schemeClr val="tx1"/>
              </a:solidFill>
            </a:endParaRPr>
          </a:p>
          <a:p>
            <a:pPr algn="ctr"/>
            <a:r>
              <a:rPr lang="en-GB" sz="1400" dirty="0">
                <a:solidFill>
                  <a:schemeClr val="tx1"/>
                </a:solidFill>
              </a:rPr>
              <a:t>Jeremy Kyle introduces your main character and asks them to explain their problem.</a:t>
            </a:r>
          </a:p>
          <a:p>
            <a:pPr algn="ctr"/>
            <a:endParaRPr lang="en-GB" sz="1400" dirty="0">
              <a:solidFill>
                <a:schemeClr val="tx1"/>
              </a:solidFill>
            </a:endParaRPr>
          </a:p>
          <a:p>
            <a:pPr algn="ctr"/>
            <a:r>
              <a:rPr lang="en-GB" sz="1400" dirty="0">
                <a:solidFill>
                  <a:schemeClr val="tx1"/>
                </a:solidFill>
              </a:rPr>
              <a:t>Jeremy Kyle introduces other characters one by one who give their opinion on the problem.</a:t>
            </a:r>
          </a:p>
          <a:p>
            <a:pPr algn="ctr"/>
            <a:endParaRPr lang="en-GB" sz="1400" dirty="0">
              <a:solidFill>
                <a:schemeClr val="tx1"/>
              </a:solidFill>
            </a:endParaRPr>
          </a:p>
          <a:p>
            <a:pPr algn="ctr"/>
            <a:r>
              <a:rPr lang="en-GB" sz="1400" dirty="0">
                <a:solidFill>
                  <a:schemeClr val="tx1"/>
                </a:solidFill>
              </a:rPr>
              <a:t>Jeremy Kyle comes up with a solution and asks each character whether they agree with it.</a:t>
            </a:r>
          </a:p>
          <a:p>
            <a:pPr algn="ctr"/>
            <a:endParaRPr lang="en-GB" sz="1400" dirty="0">
              <a:solidFill>
                <a:schemeClr val="tx1"/>
              </a:solidFill>
            </a:endParaRPr>
          </a:p>
          <a:p>
            <a:pPr algn="ctr"/>
            <a:r>
              <a:rPr lang="en-GB" sz="1400" dirty="0">
                <a:solidFill>
                  <a:schemeClr val="tx1"/>
                </a:solidFill>
              </a:rPr>
              <a:t>Jeremy Kyle ends the show with a </a:t>
            </a:r>
            <a:r>
              <a:rPr lang="en-GB" sz="1400" b="1" dirty="0">
                <a:solidFill>
                  <a:schemeClr val="tx1"/>
                </a:solidFill>
              </a:rPr>
              <a:t>lasting thought</a:t>
            </a:r>
            <a:r>
              <a:rPr lang="en-GB" sz="1400" dirty="0">
                <a:solidFill>
                  <a:schemeClr val="tx1"/>
                </a:solidFill>
              </a:rPr>
              <a:t>.</a:t>
            </a:r>
          </a:p>
        </p:txBody>
      </p:sp>
      <p:sp>
        <p:nvSpPr>
          <p:cNvPr id="9" name="Rectangle 8"/>
          <p:cNvSpPr/>
          <p:nvPr/>
        </p:nvSpPr>
        <p:spPr>
          <a:xfrm>
            <a:off x="6705600" y="4953000"/>
            <a:ext cx="2209800" cy="1524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a:solidFill>
                  <a:schemeClr val="tx1"/>
                </a:solidFill>
              </a:rPr>
              <a:t>Level</a:t>
            </a:r>
            <a:r>
              <a:rPr lang="en-GB" sz="1200" u="sng" dirty="0">
                <a:solidFill>
                  <a:schemeClr val="tx1"/>
                </a:solidFill>
              </a:rPr>
              <a:t> 7</a:t>
            </a:r>
            <a:r>
              <a:rPr lang="en-GB" sz="1200" dirty="0">
                <a:solidFill>
                  <a:schemeClr val="tx1"/>
                </a:solidFill>
              </a:rPr>
              <a:t>:explore </a:t>
            </a:r>
            <a:r>
              <a:rPr lang="en-GB" sz="1200" b="1" u="sng" dirty="0">
                <a:solidFill>
                  <a:schemeClr val="tx1"/>
                </a:solidFill>
              </a:rPr>
              <a:t>complex</a:t>
            </a:r>
            <a:r>
              <a:rPr lang="en-GB" sz="1200" dirty="0">
                <a:solidFill>
                  <a:schemeClr val="tx1"/>
                </a:solidFill>
              </a:rPr>
              <a:t> ideas and issues through </a:t>
            </a:r>
            <a:r>
              <a:rPr lang="en-GB" sz="1200" b="1" u="sng" dirty="0">
                <a:solidFill>
                  <a:schemeClr val="tx1"/>
                </a:solidFill>
              </a:rPr>
              <a:t>insightful</a:t>
            </a:r>
            <a:r>
              <a:rPr lang="en-GB" sz="1200" dirty="0">
                <a:solidFill>
                  <a:schemeClr val="tx1"/>
                </a:solidFill>
              </a:rPr>
              <a:t> choice of speech, gesture, and movement, establishing roles and applying dramatic approaches with </a:t>
            </a:r>
            <a:r>
              <a:rPr lang="en-GB" sz="1200" b="1" u="sng" dirty="0">
                <a:solidFill>
                  <a:schemeClr val="tx1"/>
                </a:solidFill>
              </a:rPr>
              <a:t>confidence</a:t>
            </a:r>
          </a:p>
        </p:txBody>
      </p:sp>
      <p:sp>
        <p:nvSpPr>
          <p:cNvPr id="10" name="Rectangle 9"/>
          <p:cNvSpPr/>
          <p:nvPr/>
        </p:nvSpPr>
        <p:spPr>
          <a:xfrm>
            <a:off x="4495800" y="4953000"/>
            <a:ext cx="2209800" cy="15240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a:solidFill>
                  <a:schemeClr val="tx1"/>
                </a:solidFill>
              </a:rPr>
              <a:t>Level 6</a:t>
            </a:r>
            <a:r>
              <a:rPr lang="en-GB" sz="1200" b="1" dirty="0">
                <a:solidFill>
                  <a:schemeClr val="tx1"/>
                </a:solidFill>
              </a:rPr>
              <a:t>:</a:t>
            </a:r>
            <a:r>
              <a:rPr lang="en-GB" sz="1200" dirty="0">
                <a:solidFill>
                  <a:schemeClr val="tx1"/>
                </a:solidFill>
              </a:rPr>
              <a:t> demonstrate </a:t>
            </a:r>
            <a:r>
              <a:rPr lang="en-GB" sz="1200" b="1" u="sng" dirty="0">
                <a:solidFill>
                  <a:schemeClr val="tx1"/>
                </a:solidFill>
              </a:rPr>
              <a:t>empathy</a:t>
            </a:r>
            <a:r>
              <a:rPr lang="en-GB" sz="1200" dirty="0">
                <a:solidFill>
                  <a:schemeClr val="tx1"/>
                </a:solidFill>
              </a:rPr>
              <a:t> and  </a:t>
            </a:r>
            <a:r>
              <a:rPr lang="en-GB" sz="1200" b="1" u="sng" dirty="0">
                <a:solidFill>
                  <a:schemeClr val="tx1"/>
                </a:solidFill>
              </a:rPr>
              <a:t>understanding</a:t>
            </a:r>
            <a:r>
              <a:rPr lang="en-GB" sz="1200" dirty="0">
                <a:solidFill>
                  <a:schemeClr val="tx1"/>
                </a:solidFill>
              </a:rPr>
              <a:t> through flexible  choices of speech, gesture, and movement, </a:t>
            </a:r>
            <a:r>
              <a:rPr lang="en-GB" sz="1200" b="1" u="sng" dirty="0">
                <a:solidFill>
                  <a:schemeClr val="tx1"/>
                </a:solidFill>
              </a:rPr>
              <a:t>adapting</a:t>
            </a:r>
            <a:r>
              <a:rPr lang="en-GB" sz="1200" dirty="0">
                <a:solidFill>
                  <a:schemeClr val="tx1"/>
                </a:solidFill>
              </a:rPr>
              <a:t> roles </a:t>
            </a:r>
            <a:r>
              <a:rPr lang="en-GB" sz="1200" b="1" u="sng" dirty="0">
                <a:solidFill>
                  <a:schemeClr val="tx1"/>
                </a:solidFill>
              </a:rPr>
              <a:t>convincingly</a:t>
            </a:r>
            <a:r>
              <a:rPr lang="en-GB" sz="1200" dirty="0">
                <a:solidFill>
                  <a:schemeClr val="tx1"/>
                </a:solidFill>
              </a:rPr>
              <a:t> to explore ideas and </a:t>
            </a:r>
          </a:p>
          <a:p>
            <a:pPr algn="ctr"/>
            <a:r>
              <a:rPr lang="en-GB" sz="1200" dirty="0">
                <a:solidFill>
                  <a:schemeClr val="tx1"/>
                </a:solidFill>
              </a:rPr>
              <a:t>issues</a:t>
            </a:r>
            <a:endParaRPr lang="en-GB" sz="1200" b="1" dirty="0">
              <a:solidFill>
                <a:schemeClr val="tx1"/>
              </a:solidFill>
            </a:endParaRPr>
          </a:p>
        </p:txBody>
      </p:sp>
      <p:sp>
        <p:nvSpPr>
          <p:cNvPr id="11" name="Rectangle 10"/>
          <p:cNvSpPr/>
          <p:nvPr/>
        </p:nvSpPr>
        <p:spPr>
          <a:xfrm>
            <a:off x="6705600" y="3429000"/>
            <a:ext cx="2209800" cy="15240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a:solidFill>
                  <a:schemeClr val="tx1"/>
                </a:solidFill>
              </a:rPr>
              <a:t>Level</a:t>
            </a:r>
            <a:r>
              <a:rPr lang="en-GB" sz="1200" u="sng" dirty="0">
                <a:solidFill>
                  <a:schemeClr val="tx1"/>
                </a:solidFill>
              </a:rPr>
              <a:t> </a:t>
            </a:r>
            <a:r>
              <a:rPr lang="en-GB" sz="1200" b="1" u="sng" dirty="0">
                <a:solidFill>
                  <a:schemeClr val="tx1"/>
                </a:solidFill>
              </a:rPr>
              <a:t>5</a:t>
            </a:r>
            <a:r>
              <a:rPr lang="en-GB" sz="1200" dirty="0">
                <a:solidFill>
                  <a:schemeClr val="tx1"/>
                </a:solidFill>
              </a:rPr>
              <a:t>: show </a:t>
            </a:r>
            <a:r>
              <a:rPr lang="en-GB" sz="1200" b="1" u="sng" dirty="0">
                <a:solidFill>
                  <a:schemeClr val="tx1"/>
                </a:solidFill>
              </a:rPr>
              <a:t>insight</a:t>
            </a:r>
            <a:r>
              <a:rPr lang="en-GB" sz="1200" dirty="0">
                <a:solidFill>
                  <a:schemeClr val="tx1"/>
                </a:solidFill>
              </a:rPr>
              <a:t> into texts and issues through </a:t>
            </a:r>
            <a:r>
              <a:rPr lang="en-GB" sz="1200" b="1" u="sng" dirty="0">
                <a:solidFill>
                  <a:schemeClr val="tx1"/>
                </a:solidFill>
              </a:rPr>
              <a:t>deliberate</a:t>
            </a:r>
            <a:r>
              <a:rPr lang="en-GB" sz="1200" dirty="0">
                <a:solidFill>
                  <a:schemeClr val="tx1"/>
                </a:solidFill>
              </a:rPr>
              <a:t> choices of speech gesture, and movement, beginning  to </a:t>
            </a:r>
            <a:r>
              <a:rPr lang="en-GB" sz="1200" b="1" u="sng" dirty="0">
                <a:solidFill>
                  <a:schemeClr val="tx1"/>
                </a:solidFill>
              </a:rPr>
              <a:t>sustain</a:t>
            </a:r>
            <a:r>
              <a:rPr lang="en-GB" sz="1200" dirty="0">
                <a:solidFill>
                  <a:schemeClr val="tx1"/>
                </a:solidFill>
              </a:rPr>
              <a:t> and adapt different roles </a:t>
            </a:r>
          </a:p>
          <a:p>
            <a:pPr algn="ctr"/>
            <a:r>
              <a:rPr lang="en-GB" sz="1200" dirty="0">
                <a:solidFill>
                  <a:schemeClr val="tx1"/>
                </a:solidFill>
              </a:rPr>
              <a:t>and scenarios</a:t>
            </a:r>
          </a:p>
        </p:txBody>
      </p:sp>
      <p:sp>
        <p:nvSpPr>
          <p:cNvPr id="12" name="Rectangle 11"/>
          <p:cNvSpPr/>
          <p:nvPr/>
        </p:nvSpPr>
        <p:spPr>
          <a:xfrm>
            <a:off x="4495800" y="3429000"/>
            <a:ext cx="2209800" cy="1524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Level 4</a:t>
            </a:r>
            <a:r>
              <a:rPr lang="en-GB" sz="1200" dirty="0">
                <a:solidFill>
                  <a:schemeClr val="tx1"/>
                </a:solidFill>
              </a:rPr>
              <a:t>: convey </a:t>
            </a:r>
            <a:r>
              <a:rPr lang="en-GB" sz="1200" b="1" dirty="0">
                <a:solidFill>
                  <a:schemeClr val="tx1"/>
                </a:solidFill>
              </a:rPr>
              <a:t>straightforward</a:t>
            </a:r>
            <a:r>
              <a:rPr lang="en-GB" sz="1200" dirty="0">
                <a:solidFill>
                  <a:schemeClr val="tx1"/>
                </a:solidFill>
              </a:rPr>
              <a:t> ideas about  characters and situations, making  </a:t>
            </a:r>
            <a:r>
              <a:rPr lang="en-GB" sz="1200" b="1" dirty="0">
                <a:solidFill>
                  <a:schemeClr val="tx1"/>
                </a:solidFill>
              </a:rPr>
              <a:t>deliberate</a:t>
            </a:r>
            <a:r>
              <a:rPr lang="en-GB" sz="1200" dirty="0">
                <a:solidFill>
                  <a:schemeClr val="tx1"/>
                </a:solidFill>
              </a:rPr>
              <a:t> choices of speech, gesture, </a:t>
            </a:r>
          </a:p>
          <a:p>
            <a:pPr algn="ctr"/>
            <a:r>
              <a:rPr lang="en-GB" sz="1200" dirty="0">
                <a:solidFill>
                  <a:schemeClr val="tx1"/>
                </a:solidFill>
              </a:rPr>
              <a:t>and movement in different roles and  scenarios </a:t>
            </a:r>
          </a:p>
        </p:txBody>
      </p:sp>
    </p:spTree>
    <p:extLst>
      <p:ext uri="{BB962C8B-B14F-4D97-AF65-F5344CB8AC3E}">
        <p14:creationId xmlns:p14="http://schemas.microsoft.com/office/powerpoint/2010/main" val="38223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ny-image3.etsy.com/il_fullxfull.2154914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Play Dough</a:t>
            </a:r>
          </a:p>
        </p:txBody>
      </p:sp>
      <p:sp>
        <p:nvSpPr>
          <p:cNvPr id="3" name="Content Placeholder 2"/>
          <p:cNvSpPr>
            <a:spLocks noGrp="1"/>
          </p:cNvSpPr>
          <p:nvPr>
            <p:ph idx="1"/>
          </p:nvPr>
        </p:nvSpPr>
        <p:spPr/>
        <p:txBody>
          <a:bodyPr/>
          <a:lstStyle/>
          <a:p>
            <a:pPr marL="0" indent="0">
              <a:buNone/>
            </a:pPr>
            <a:r>
              <a:rPr lang="en-GB" dirty="0">
                <a:solidFill>
                  <a:schemeClr val="bg1"/>
                </a:solidFill>
                <a:effectLst>
                  <a:glow rad="228600">
                    <a:schemeClr val="accent3">
                      <a:satMod val="175000"/>
                      <a:alpha val="40000"/>
                    </a:schemeClr>
                  </a:glow>
                </a:effectLst>
              </a:rPr>
              <a:t>Bring the story to life!</a:t>
            </a:r>
          </a:p>
          <a:p>
            <a:pPr marL="0" indent="0">
              <a:buNone/>
            </a:pPr>
            <a:endParaRPr lang="en-GB" dirty="0">
              <a:solidFill>
                <a:schemeClr val="bg1"/>
              </a:solidFill>
              <a:effectLst>
                <a:glow rad="228600">
                  <a:schemeClr val="accent3">
                    <a:satMod val="175000"/>
                    <a:alpha val="40000"/>
                  </a:schemeClr>
                </a:glow>
              </a:effectLst>
            </a:endParaRPr>
          </a:p>
          <a:p>
            <a:pPr marL="0" indent="0">
              <a:buNone/>
            </a:pPr>
            <a:endParaRPr lang="en-GB" dirty="0">
              <a:solidFill>
                <a:schemeClr val="bg1"/>
              </a:solidFill>
              <a:effectLst>
                <a:glow rad="228600">
                  <a:schemeClr val="accent3">
                    <a:satMod val="175000"/>
                    <a:alpha val="40000"/>
                  </a:schemeClr>
                </a:glow>
              </a:effectLst>
            </a:endParaRPr>
          </a:p>
          <a:p>
            <a:pPr marL="0" indent="0">
              <a:buNone/>
            </a:pPr>
            <a:endParaRPr lang="en-GB" dirty="0">
              <a:solidFill>
                <a:schemeClr val="bg1"/>
              </a:solidFill>
              <a:effectLst>
                <a:glow rad="228600">
                  <a:schemeClr val="accent3">
                    <a:satMod val="175000"/>
                    <a:alpha val="40000"/>
                  </a:schemeClr>
                </a:glow>
              </a:effectLst>
            </a:endParaRPr>
          </a:p>
          <a:p>
            <a:pPr marL="0" indent="0">
              <a:buNone/>
            </a:pPr>
            <a:endParaRPr lang="en-GB" dirty="0">
              <a:solidFill>
                <a:schemeClr val="bg1"/>
              </a:solidFill>
              <a:effectLst>
                <a:glow rad="228600">
                  <a:schemeClr val="accent3">
                    <a:satMod val="175000"/>
                    <a:alpha val="40000"/>
                  </a:schemeClr>
                </a:glow>
              </a:effectLst>
            </a:endParaRPr>
          </a:p>
        </p:txBody>
      </p:sp>
      <p:pic>
        <p:nvPicPr>
          <p:cNvPr id="13314" name="Picture 2" descr="http://www.phpwebquest.org/wq25/user_image/tuprjy1363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284984"/>
            <a:ext cx="22860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t3.gstatic.com/images?q=tbn:ANd9GcQaII7Fi7Z2W7704InXB-H-4r6754VAf688EGNrvBgud3NEL48i&amp;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2799208"/>
            <a:ext cx="1743075" cy="26193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563888" y="4108895"/>
            <a:ext cx="2592288" cy="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5674232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ny-image3.etsy.com/il_fullxfull.2154914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GB" b="1" dirty="0">
                <a:solidFill>
                  <a:schemeClr val="bg1"/>
                </a:solidFill>
                <a:effectLst>
                  <a:glow rad="228600">
                    <a:schemeClr val="accent3">
                      <a:satMod val="175000"/>
                      <a:alpha val="40000"/>
                    </a:schemeClr>
                  </a:glow>
                </a:effectLst>
              </a:rPr>
              <a:t>The Athenians</a:t>
            </a:r>
          </a:p>
        </p:txBody>
      </p:sp>
      <p:sp>
        <p:nvSpPr>
          <p:cNvPr id="3" name="Content Placeholder 2"/>
          <p:cNvSpPr>
            <a:spLocks noGrp="1"/>
          </p:cNvSpPr>
          <p:nvPr>
            <p:ph idx="1"/>
          </p:nvPr>
        </p:nvSpPr>
        <p:spPr/>
        <p:txBody>
          <a:bodyPr>
            <a:normAutofit fontScale="92500" lnSpcReduction="20000"/>
          </a:bodyPr>
          <a:lstStyle/>
          <a:p>
            <a:pPr lvl="1"/>
            <a:r>
              <a:rPr lang="en-GB" b="1" dirty="0">
                <a:solidFill>
                  <a:schemeClr val="bg1"/>
                </a:solidFill>
                <a:effectLst>
                  <a:glow rad="228600">
                    <a:schemeClr val="accent3">
                      <a:satMod val="175000"/>
                      <a:alpha val="40000"/>
                    </a:schemeClr>
                  </a:glow>
                </a:effectLst>
                <a:hlinkClick r:id="rId3" action="ppaction://hlinkfile" tooltip="Theseus"/>
              </a:rPr>
              <a:t>Theseus</a:t>
            </a:r>
            <a:r>
              <a:rPr lang="en-GB" dirty="0">
                <a:solidFill>
                  <a:schemeClr val="bg1"/>
                </a:solidFill>
                <a:effectLst>
                  <a:glow rad="228600">
                    <a:schemeClr val="accent3">
                      <a:satMod val="175000"/>
                      <a:alpha val="40000"/>
                    </a:schemeClr>
                  </a:glow>
                </a:effectLst>
              </a:rPr>
              <a:t>, Duke of Athens</a:t>
            </a:r>
          </a:p>
          <a:p>
            <a:pPr lvl="1"/>
            <a:r>
              <a:rPr lang="en-GB" b="1" dirty="0">
                <a:solidFill>
                  <a:schemeClr val="bg1"/>
                </a:solidFill>
                <a:effectLst>
                  <a:glow rad="228600">
                    <a:schemeClr val="accent3">
                      <a:satMod val="175000"/>
                      <a:alpha val="40000"/>
                    </a:schemeClr>
                  </a:glow>
                </a:effectLst>
                <a:hlinkClick r:id="rId4" action="ppaction://hlinkfile" tooltip="Hippolyta"/>
              </a:rPr>
              <a:t>Hippolyta</a:t>
            </a:r>
            <a:r>
              <a:rPr lang="en-GB" dirty="0">
                <a:solidFill>
                  <a:schemeClr val="bg1"/>
                </a:solidFill>
                <a:effectLst>
                  <a:glow rad="228600">
                    <a:schemeClr val="accent3">
                      <a:satMod val="175000"/>
                      <a:alpha val="40000"/>
                    </a:schemeClr>
                  </a:glow>
                </a:effectLst>
              </a:rPr>
              <a:t>, Queen of the Amazons and betrothed of Theseus</a:t>
            </a:r>
          </a:p>
          <a:p>
            <a:pPr lvl="1"/>
            <a:r>
              <a:rPr lang="en-GB" b="1" dirty="0" err="1">
                <a:solidFill>
                  <a:schemeClr val="bg1"/>
                </a:solidFill>
                <a:effectLst>
                  <a:glow rad="228600">
                    <a:schemeClr val="accent3">
                      <a:satMod val="175000"/>
                      <a:alpha val="40000"/>
                    </a:schemeClr>
                  </a:glow>
                </a:effectLst>
                <a:hlinkClick r:id="rId5" action="ppaction://hlinkfile" tooltip="Egeus"/>
              </a:rPr>
              <a:t>Egeus</a:t>
            </a:r>
            <a:r>
              <a:rPr lang="en-GB" dirty="0">
                <a:solidFill>
                  <a:schemeClr val="bg1"/>
                </a:solidFill>
                <a:effectLst>
                  <a:glow rad="228600">
                    <a:schemeClr val="accent3">
                      <a:satMod val="175000"/>
                      <a:alpha val="40000"/>
                    </a:schemeClr>
                  </a:glow>
                </a:effectLst>
              </a:rPr>
              <a:t>, father of </a:t>
            </a:r>
            <a:r>
              <a:rPr lang="en-GB" dirty="0" err="1">
                <a:solidFill>
                  <a:schemeClr val="bg1"/>
                </a:solidFill>
                <a:effectLst>
                  <a:glow rad="228600">
                    <a:schemeClr val="accent3">
                      <a:satMod val="175000"/>
                      <a:alpha val="40000"/>
                    </a:schemeClr>
                  </a:glow>
                </a:effectLst>
              </a:rPr>
              <a:t>Hermia</a:t>
            </a:r>
            <a:r>
              <a:rPr lang="en-GB" dirty="0">
                <a:solidFill>
                  <a:schemeClr val="bg1"/>
                </a:solidFill>
                <a:effectLst>
                  <a:glow rad="228600">
                    <a:schemeClr val="accent3">
                      <a:satMod val="175000"/>
                      <a:alpha val="40000"/>
                    </a:schemeClr>
                  </a:glow>
                </a:effectLst>
              </a:rPr>
              <a:t>, forces </a:t>
            </a:r>
            <a:r>
              <a:rPr lang="en-GB" dirty="0" err="1">
                <a:solidFill>
                  <a:schemeClr val="bg1"/>
                </a:solidFill>
                <a:effectLst>
                  <a:glow rad="228600">
                    <a:schemeClr val="accent3">
                      <a:satMod val="175000"/>
                      <a:alpha val="40000"/>
                    </a:schemeClr>
                  </a:glow>
                </a:effectLst>
              </a:rPr>
              <a:t>Hermia</a:t>
            </a:r>
            <a:r>
              <a:rPr lang="en-GB" dirty="0">
                <a:solidFill>
                  <a:schemeClr val="bg1"/>
                </a:solidFill>
                <a:effectLst>
                  <a:glow rad="228600">
                    <a:schemeClr val="accent3">
                      <a:satMod val="175000"/>
                      <a:alpha val="40000"/>
                    </a:schemeClr>
                  </a:glow>
                </a:effectLst>
              </a:rPr>
              <a:t> to marry Demetrius</a:t>
            </a:r>
          </a:p>
          <a:p>
            <a:pPr lvl="1"/>
            <a:r>
              <a:rPr lang="en-GB" b="1" dirty="0">
                <a:solidFill>
                  <a:schemeClr val="bg1"/>
                </a:solidFill>
                <a:effectLst>
                  <a:glow rad="228600">
                    <a:schemeClr val="accent3">
                      <a:satMod val="175000"/>
                      <a:alpha val="40000"/>
                    </a:schemeClr>
                  </a:glow>
                </a:effectLst>
                <a:hlinkClick r:id="rId6" action="ppaction://hlinkfile" tooltip="Lysander (Shakespeare)"/>
              </a:rPr>
              <a:t>Lysander</a:t>
            </a:r>
            <a:r>
              <a:rPr lang="en-GB" dirty="0">
                <a:solidFill>
                  <a:schemeClr val="bg1"/>
                </a:solidFill>
                <a:effectLst>
                  <a:glow rad="228600">
                    <a:schemeClr val="accent3">
                      <a:satMod val="175000"/>
                      <a:alpha val="40000"/>
                    </a:schemeClr>
                  </a:glow>
                </a:effectLst>
              </a:rPr>
              <a:t>, in love with </a:t>
            </a:r>
            <a:r>
              <a:rPr lang="en-GB" dirty="0" err="1">
                <a:solidFill>
                  <a:schemeClr val="bg1"/>
                </a:solidFill>
                <a:effectLst>
                  <a:glow rad="228600">
                    <a:schemeClr val="accent3">
                      <a:satMod val="175000"/>
                      <a:alpha val="40000"/>
                    </a:schemeClr>
                  </a:glow>
                </a:effectLst>
              </a:rPr>
              <a:t>Hermia</a:t>
            </a:r>
            <a:r>
              <a:rPr lang="en-GB" dirty="0">
                <a:solidFill>
                  <a:schemeClr val="bg1"/>
                </a:solidFill>
                <a:effectLst>
                  <a:glow rad="228600">
                    <a:schemeClr val="accent3">
                      <a:satMod val="175000"/>
                      <a:alpha val="40000"/>
                    </a:schemeClr>
                  </a:glow>
                </a:effectLst>
              </a:rPr>
              <a:t> and Helena at different times of the play.</a:t>
            </a:r>
          </a:p>
          <a:p>
            <a:pPr lvl="1"/>
            <a:r>
              <a:rPr lang="en-GB" b="1" dirty="0">
                <a:solidFill>
                  <a:schemeClr val="bg1"/>
                </a:solidFill>
                <a:effectLst>
                  <a:glow rad="228600">
                    <a:schemeClr val="accent3">
                      <a:satMod val="175000"/>
                      <a:alpha val="40000"/>
                    </a:schemeClr>
                  </a:glow>
                </a:effectLst>
                <a:hlinkClick r:id="rId7" action="ppaction://hlinkfile" tooltip="Helena"/>
              </a:rPr>
              <a:t>Helena</a:t>
            </a:r>
            <a:r>
              <a:rPr lang="en-GB" dirty="0">
                <a:solidFill>
                  <a:schemeClr val="bg1"/>
                </a:solidFill>
                <a:effectLst>
                  <a:glow rad="228600">
                    <a:schemeClr val="accent3">
                      <a:satMod val="175000"/>
                      <a:alpha val="40000"/>
                    </a:schemeClr>
                  </a:glow>
                </a:effectLst>
              </a:rPr>
              <a:t>, in love with Demetrius</a:t>
            </a:r>
          </a:p>
          <a:p>
            <a:pPr lvl="1"/>
            <a:r>
              <a:rPr lang="en-GB" b="1" dirty="0">
                <a:solidFill>
                  <a:schemeClr val="bg1"/>
                </a:solidFill>
                <a:effectLst>
                  <a:glow rad="228600">
                    <a:schemeClr val="accent3">
                      <a:satMod val="175000"/>
                      <a:alpha val="40000"/>
                    </a:schemeClr>
                  </a:glow>
                </a:effectLst>
                <a:hlinkClick r:id="rId8" action="ppaction://hlinkfile" tooltip="Demetrius"/>
              </a:rPr>
              <a:t>Demetrius</a:t>
            </a:r>
            <a:r>
              <a:rPr lang="en-GB" dirty="0">
                <a:solidFill>
                  <a:schemeClr val="bg1"/>
                </a:solidFill>
                <a:effectLst>
                  <a:glow rad="228600">
                    <a:schemeClr val="accent3">
                      <a:satMod val="175000"/>
                      <a:alpha val="40000"/>
                    </a:schemeClr>
                  </a:glow>
                </a:effectLst>
              </a:rPr>
              <a:t>, in love with </a:t>
            </a:r>
            <a:r>
              <a:rPr lang="en-GB" dirty="0" err="1">
                <a:solidFill>
                  <a:schemeClr val="bg1"/>
                </a:solidFill>
                <a:effectLst>
                  <a:glow rad="228600">
                    <a:schemeClr val="accent3">
                      <a:satMod val="175000"/>
                      <a:alpha val="40000"/>
                    </a:schemeClr>
                  </a:glow>
                </a:effectLst>
              </a:rPr>
              <a:t>Hermia</a:t>
            </a:r>
            <a:r>
              <a:rPr lang="en-GB" dirty="0">
                <a:solidFill>
                  <a:schemeClr val="bg1"/>
                </a:solidFill>
                <a:effectLst>
                  <a:glow rad="228600">
                    <a:schemeClr val="accent3">
                      <a:satMod val="175000"/>
                      <a:alpha val="40000"/>
                    </a:schemeClr>
                  </a:glow>
                </a:effectLst>
              </a:rPr>
              <a:t> and Helena at different times of the play.</a:t>
            </a:r>
          </a:p>
          <a:p>
            <a:pPr lvl="1"/>
            <a:r>
              <a:rPr lang="en-GB" b="1" dirty="0" err="1">
                <a:solidFill>
                  <a:schemeClr val="bg1"/>
                </a:solidFill>
                <a:effectLst>
                  <a:glow rad="228600">
                    <a:schemeClr val="accent3">
                      <a:satMod val="175000"/>
                      <a:alpha val="40000"/>
                    </a:schemeClr>
                  </a:glow>
                </a:effectLst>
                <a:hlinkClick r:id="rId9" action="ppaction://hlinkfile" tooltip="Hermia"/>
              </a:rPr>
              <a:t>Hermia</a:t>
            </a:r>
            <a:r>
              <a:rPr lang="en-GB" dirty="0">
                <a:solidFill>
                  <a:schemeClr val="bg1"/>
                </a:solidFill>
                <a:effectLst>
                  <a:glow rad="228600">
                    <a:schemeClr val="accent3">
                      <a:satMod val="175000"/>
                      <a:alpha val="40000"/>
                    </a:schemeClr>
                  </a:glow>
                </a:effectLst>
              </a:rPr>
              <a:t>, in love with Lysander</a:t>
            </a:r>
          </a:p>
          <a:p>
            <a:pPr lvl="1"/>
            <a:r>
              <a:rPr lang="en-GB" b="1" dirty="0" err="1">
                <a:solidFill>
                  <a:schemeClr val="bg1"/>
                </a:solidFill>
                <a:effectLst>
                  <a:glow rad="228600">
                    <a:schemeClr val="accent3">
                      <a:satMod val="175000"/>
                      <a:alpha val="40000"/>
                    </a:schemeClr>
                  </a:glow>
                </a:effectLst>
                <a:hlinkClick r:id="rId10" action="ppaction://hlinkfile" tooltip="Philostrate"/>
              </a:rPr>
              <a:t>Philostrate</a:t>
            </a:r>
            <a:r>
              <a:rPr lang="en-GB" dirty="0">
                <a:solidFill>
                  <a:schemeClr val="bg1"/>
                </a:solidFill>
                <a:effectLst>
                  <a:glow rad="228600">
                    <a:schemeClr val="accent3">
                      <a:satMod val="175000"/>
                      <a:alpha val="40000"/>
                    </a:schemeClr>
                  </a:glow>
                </a:effectLst>
              </a:rPr>
              <a:t>, Master of the Revels for Theseus</a:t>
            </a:r>
          </a:p>
          <a:p>
            <a:pPr marL="0" indent="0">
              <a:buNone/>
            </a:pPr>
            <a:endParaRPr lang="en-GB" dirty="0">
              <a:solidFill>
                <a:schemeClr val="bg1"/>
              </a:solidFill>
              <a:effectLst>
                <a:glow rad="228600">
                  <a:schemeClr val="accent3">
                    <a:satMod val="175000"/>
                    <a:alpha val="40000"/>
                  </a:schemeClr>
                </a:glow>
              </a:effectLst>
            </a:endParaRPr>
          </a:p>
        </p:txBody>
      </p:sp>
    </p:spTree>
    <p:extLst>
      <p:ext uri="{BB962C8B-B14F-4D97-AF65-F5344CB8AC3E}">
        <p14:creationId xmlns:p14="http://schemas.microsoft.com/office/powerpoint/2010/main" val="21768773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ny-image3.etsy.com/il_fullxfull.2154914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The Supernatural Characters</a:t>
            </a:r>
          </a:p>
        </p:txBody>
      </p:sp>
      <p:sp>
        <p:nvSpPr>
          <p:cNvPr id="3" name="Content Placeholder 2"/>
          <p:cNvSpPr>
            <a:spLocks noGrp="1"/>
          </p:cNvSpPr>
          <p:nvPr>
            <p:ph idx="1"/>
          </p:nvPr>
        </p:nvSpPr>
        <p:spPr/>
        <p:txBody>
          <a:bodyPr/>
          <a:lstStyle/>
          <a:p>
            <a:pPr lvl="1"/>
            <a:r>
              <a:rPr lang="en-GB" b="1" dirty="0">
                <a:solidFill>
                  <a:schemeClr val="bg1"/>
                </a:solidFill>
                <a:effectLst>
                  <a:glow rad="228600">
                    <a:schemeClr val="accent3">
                      <a:satMod val="175000"/>
                      <a:alpha val="40000"/>
                    </a:schemeClr>
                  </a:glow>
                </a:effectLst>
                <a:hlinkClick r:id="rId3" action="ppaction://hlinkfile" tooltip="Oberon (Fairy King)"/>
              </a:rPr>
              <a:t>Oberon</a:t>
            </a:r>
            <a:r>
              <a:rPr lang="en-GB" dirty="0">
                <a:solidFill>
                  <a:schemeClr val="bg1"/>
                </a:solidFill>
                <a:effectLst>
                  <a:glow rad="228600">
                    <a:schemeClr val="accent3">
                      <a:satMod val="175000"/>
                      <a:alpha val="40000"/>
                    </a:schemeClr>
                  </a:glow>
                </a:effectLst>
              </a:rPr>
              <a:t>, King of the Fairies</a:t>
            </a:r>
          </a:p>
          <a:p>
            <a:pPr lvl="1"/>
            <a:r>
              <a:rPr lang="en-GB" b="1" dirty="0" err="1">
                <a:solidFill>
                  <a:schemeClr val="bg1"/>
                </a:solidFill>
                <a:effectLst>
                  <a:glow rad="228600">
                    <a:schemeClr val="accent3">
                      <a:satMod val="175000"/>
                      <a:alpha val="40000"/>
                    </a:schemeClr>
                  </a:glow>
                </a:effectLst>
                <a:hlinkClick r:id="rId4" action="ppaction://hlinkfile" tooltip="Titania"/>
              </a:rPr>
              <a:t>Titania</a:t>
            </a:r>
            <a:r>
              <a:rPr lang="en-GB" dirty="0">
                <a:solidFill>
                  <a:schemeClr val="bg1"/>
                </a:solidFill>
                <a:effectLst>
                  <a:glow rad="228600">
                    <a:schemeClr val="accent3">
                      <a:satMod val="175000"/>
                      <a:alpha val="40000"/>
                    </a:schemeClr>
                  </a:glow>
                </a:effectLst>
              </a:rPr>
              <a:t>, Queen of the Fairies</a:t>
            </a:r>
          </a:p>
          <a:p>
            <a:pPr lvl="1"/>
            <a:r>
              <a:rPr lang="en-GB" b="1" dirty="0">
                <a:solidFill>
                  <a:schemeClr val="bg1"/>
                </a:solidFill>
                <a:effectLst>
                  <a:glow rad="228600">
                    <a:schemeClr val="accent3">
                      <a:satMod val="175000"/>
                      <a:alpha val="40000"/>
                    </a:schemeClr>
                  </a:glow>
                </a:effectLst>
                <a:hlinkClick r:id="rId5" action="ppaction://hlinkfile" tooltip="Puck (Shakespeare)"/>
              </a:rPr>
              <a:t>Puck</a:t>
            </a:r>
            <a:r>
              <a:rPr lang="en-GB" dirty="0">
                <a:solidFill>
                  <a:schemeClr val="bg1"/>
                </a:solidFill>
                <a:effectLst>
                  <a:glow rad="228600">
                    <a:schemeClr val="accent3">
                      <a:satMod val="175000"/>
                      <a:alpha val="40000"/>
                    </a:schemeClr>
                  </a:glow>
                </a:effectLst>
              </a:rPr>
              <a:t>, a.k.a. Robin </a:t>
            </a:r>
            <a:r>
              <a:rPr lang="en-GB" dirty="0" err="1">
                <a:solidFill>
                  <a:schemeClr val="bg1"/>
                </a:solidFill>
                <a:effectLst>
                  <a:glow rad="228600">
                    <a:schemeClr val="accent3">
                      <a:satMod val="175000"/>
                      <a:alpha val="40000"/>
                    </a:schemeClr>
                  </a:glow>
                </a:effectLst>
              </a:rPr>
              <a:t>Goodfellow</a:t>
            </a:r>
            <a:r>
              <a:rPr lang="en-GB" dirty="0">
                <a:solidFill>
                  <a:schemeClr val="bg1"/>
                </a:solidFill>
                <a:effectLst>
                  <a:glow rad="228600">
                    <a:schemeClr val="accent3">
                      <a:satMod val="175000"/>
                      <a:alpha val="40000"/>
                    </a:schemeClr>
                  </a:glow>
                </a:effectLst>
              </a:rPr>
              <a:t>, servant to Oberon</a:t>
            </a:r>
          </a:p>
          <a:p>
            <a:pPr lvl="1"/>
            <a:r>
              <a:rPr lang="en-GB" dirty="0" err="1">
                <a:solidFill>
                  <a:schemeClr val="bg1"/>
                </a:solidFill>
                <a:effectLst>
                  <a:glow rad="228600">
                    <a:schemeClr val="accent3">
                      <a:satMod val="175000"/>
                      <a:alpha val="40000"/>
                    </a:schemeClr>
                  </a:glow>
                </a:effectLst>
              </a:rPr>
              <a:t>Titania's</a:t>
            </a:r>
            <a:r>
              <a:rPr lang="en-GB" dirty="0">
                <a:solidFill>
                  <a:schemeClr val="bg1"/>
                </a:solidFill>
                <a:effectLst>
                  <a:glow rad="228600">
                    <a:schemeClr val="accent3">
                      <a:satMod val="175000"/>
                      <a:alpha val="40000"/>
                    </a:schemeClr>
                  </a:glow>
                </a:effectLst>
              </a:rPr>
              <a:t> fairy servants (her "train")(Wait on Bottom): </a:t>
            </a:r>
          </a:p>
          <a:p>
            <a:pPr lvl="2"/>
            <a:r>
              <a:rPr lang="en-GB" b="1" dirty="0" err="1">
                <a:solidFill>
                  <a:schemeClr val="bg1"/>
                </a:solidFill>
                <a:effectLst>
                  <a:glow rad="228600">
                    <a:schemeClr val="accent3">
                      <a:satMod val="175000"/>
                      <a:alpha val="40000"/>
                    </a:schemeClr>
                  </a:glow>
                </a:effectLst>
              </a:rPr>
              <a:t>Peaseblossom</a:t>
            </a:r>
            <a:r>
              <a:rPr lang="en-GB" dirty="0">
                <a:solidFill>
                  <a:schemeClr val="bg1"/>
                </a:solidFill>
                <a:effectLst>
                  <a:glow rad="228600">
                    <a:schemeClr val="accent3">
                      <a:satMod val="175000"/>
                      <a:alpha val="40000"/>
                    </a:schemeClr>
                  </a:glow>
                </a:effectLst>
              </a:rPr>
              <a:t>, fairy</a:t>
            </a:r>
          </a:p>
          <a:p>
            <a:pPr lvl="2"/>
            <a:r>
              <a:rPr lang="en-GB" b="1" dirty="0">
                <a:solidFill>
                  <a:schemeClr val="bg1"/>
                </a:solidFill>
                <a:effectLst>
                  <a:glow rad="228600">
                    <a:schemeClr val="accent3">
                      <a:satMod val="175000"/>
                      <a:alpha val="40000"/>
                    </a:schemeClr>
                  </a:glow>
                </a:effectLst>
              </a:rPr>
              <a:t>Cobweb</a:t>
            </a:r>
            <a:r>
              <a:rPr lang="en-GB" dirty="0">
                <a:solidFill>
                  <a:schemeClr val="bg1"/>
                </a:solidFill>
                <a:effectLst>
                  <a:glow rad="228600">
                    <a:schemeClr val="accent3">
                      <a:satMod val="175000"/>
                      <a:alpha val="40000"/>
                    </a:schemeClr>
                  </a:glow>
                </a:effectLst>
              </a:rPr>
              <a:t>, fairy</a:t>
            </a:r>
          </a:p>
          <a:p>
            <a:pPr lvl="2"/>
            <a:r>
              <a:rPr lang="en-GB" b="1" dirty="0">
                <a:solidFill>
                  <a:schemeClr val="bg1"/>
                </a:solidFill>
                <a:effectLst>
                  <a:glow rad="228600">
                    <a:schemeClr val="accent3">
                      <a:satMod val="175000"/>
                      <a:alpha val="40000"/>
                    </a:schemeClr>
                  </a:glow>
                </a:effectLst>
              </a:rPr>
              <a:t>Moth</a:t>
            </a:r>
            <a:r>
              <a:rPr lang="en-GB" dirty="0">
                <a:solidFill>
                  <a:schemeClr val="bg1"/>
                </a:solidFill>
                <a:effectLst>
                  <a:glow rad="228600">
                    <a:schemeClr val="accent3">
                      <a:satMod val="175000"/>
                      <a:alpha val="40000"/>
                    </a:schemeClr>
                  </a:glow>
                </a:effectLst>
              </a:rPr>
              <a:t>, fairy</a:t>
            </a:r>
          </a:p>
          <a:p>
            <a:pPr lvl="2"/>
            <a:r>
              <a:rPr lang="en-GB" b="1" dirty="0" err="1">
                <a:solidFill>
                  <a:schemeClr val="bg1"/>
                </a:solidFill>
                <a:effectLst>
                  <a:glow rad="228600">
                    <a:schemeClr val="accent3">
                      <a:satMod val="175000"/>
                      <a:alpha val="40000"/>
                    </a:schemeClr>
                  </a:glow>
                </a:effectLst>
              </a:rPr>
              <a:t>Mustardseed</a:t>
            </a:r>
            <a:r>
              <a:rPr lang="en-GB" dirty="0">
                <a:solidFill>
                  <a:schemeClr val="bg1"/>
                </a:solidFill>
                <a:effectLst>
                  <a:glow rad="228600">
                    <a:schemeClr val="accent3">
                      <a:satMod val="175000"/>
                      <a:alpha val="40000"/>
                    </a:schemeClr>
                  </a:glow>
                </a:effectLst>
              </a:rPr>
              <a:t>, fairy</a:t>
            </a:r>
          </a:p>
          <a:p>
            <a:pPr marL="0" indent="0">
              <a:buNone/>
            </a:pPr>
            <a:endParaRPr lang="en-GB" dirty="0">
              <a:solidFill>
                <a:schemeClr val="bg1"/>
              </a:solidFill>
              <a:effectLst>
                <a:glow rad="228600">
                  <a:schemeClr val="accent3">
                    <a:satMod val="175000"/>
                    <a:alpha val="40000"/>
                  </a:schemeClr>
                </a:glow>
              </a:effectLst>
            </a:endParaRPr>
          </a:p>
        </p:txBody>
      </p:sp>
    </p:spTree>
    <p:extLst>
      <p:ext uri="{BB962C8B-B14F-4D97-AF65-F5344CB8AC3E}">
        <p14:creationId xmlns:p14="http://schemas.microsoft.com/office/powerpoint/2010/main" val="7212089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ny-image3.etsy.com/il_fullxfull.2154914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The Actors (also called The Mechanicals)</a:t>
            </a:r>
          </a:p>
        </p:txBody>
      </p:sp>
      <p:sp>
        <p:nvSpPr>
          <p:cNvPr id="3" name="Content Placeholder 2"/>
          <p:cNvSpPr>
            <a:spLocks noGrp="1"/>
          </p:cNvSpPr>
          <p:nvPr>
            <p:ph idx="1"/>
          </p:nvPr>
        </p:nvSpPr>
        <p:spPr/>
        <p:txBody>
          <a:bodyPr>
            <a:normAutofit lnSpcReduction="10000"/>
          </a:bodyPr>
          <a:lstStyle/>
          <a:p>
            <a:pPr lvl="1"/>
            <a:r>
              <a:rPr lang="en-GB" b="1" dirty="0">
                <a:solidFill>
                  <a:schemeClr val="bg1"/>
                </a:solidFill>
                <a:effectLst>
                  <a:glow rad="228600">
                    <a:schemeClr val="accent3">
                      <a:satMod val="175000"/>
                      <a:alpha val="40000"/>
                    </a:schemeClr>
                  </a:glow>
                </a:effectLst>
                <a:hlinkClick r:id="rId3" action="ppaction://hlinkfile" tooltip="Peter Quince"/>
              </a:rPr>
              <a:t>Peter Quince</a:t>
            </a:r>
            <a:r>
              <a:rPr lang="en-GB" dirty="0">
                <a:solidFill>
                  <a:schemeClr val="bg1"/>
                </a:solidFill>
                <a:effectLst>
                  <a:glow rad="228600">
                    <a:schemeClr val="accent3">
                      <a:satMod val="175000"/>
                      <a:alpha val="40000"/>
                    </a:schemeClr>
                  </a:glow>
                </a:effectLst>
              </a:rPr>
              <a:t>, carpenter, who leads the troupe.</a:t>
            </a:r>
          </a:p>
          <a:p>
            <a:pPr lvl="1"/>
            <a:r>
              <a:rPr lang="en-GB" b="1" dirty="0">
                <a:solidFill>
                  <a:schemeClr val="bg1"/>
                </a:solidFill>
                <a:effectLst>
                  <a:glow rad="228600">
                    <a:schemeClr val="accent3">
                      <a:satMod val="175000"/>
                      <a:alpha val="40000"/>
                    </a:schemeClr>
                  </a:glow>
                </a:effectLst>
                <a:hlinkClick r:id="rId4" action="ppaction://hlinkfile" tooltip="Nick Bottom"/>
              </a:rPr>
              <a:t>Nick Bottom</a:t>
            </a:r>
            <a:r>
              <a:rPr lang="en-GB" dirty="0">
                <a:solidFill>
                  <a:schemeClr val="bg1"/>
                </a:solidFill>
                <a:effectLst>
                  <a:glow rad="228600">
                    <a:schemeClr val="accent3">
                      <a:satMod val="175000"/>
                      <a:alpha val="40000"/>
                    </a:schemeClr>
                  </a:glow>
                </a:effectLst>
              </a:rPr>
              <a:t>, weaver; Bottom is turned into a donkey and is loved by </a:t>
            </a:r>
            <a:r>
              <a:rPr lang="en-GB" dirty="0" err="1">
                <a:solidFill>
                  <a:schemeClr val="bg1"/>
                </a:solidFill>
                <a:effectLst>
                  <a:glow rad="228600">
                    <a:schemeClr val="accent3">
                      <a:satMod val="175000"/>
                      <a:alpha val="40000"/>
                    </a:schemeClr>
                  </a:glow>
                </a:effectLst>
              </a:rPr>
              <a:t>Titania</a:t>
            </a:r>
            <a:r>
              <a:rPr lang="en-GB" dirty="0">
                <a:solidFill>
                  <a:schemeClr val="bg1"/>
                </a:solidFill>
                <a:effectLst>
                  <a:glow rad="228600">
                    <a:schemeClr val="accent3">
                      <a:satMod val="175000"/>
                      <a:alpha val="40000"/>
                    </a:schemeClr>
                  </a:glow>
                </a:effectLst>
              </a:rPr>
              <a:t>, he plays </a:t>
            </a:r>
            <a:r>
              <a:rPr lang="en-GB" dirty="0" err="1">
                <a:solidFill>
                  <a:schemeClr val="bg1"/>
                </a:solidFill>
                <a:effectLst>
                  <a:glow rad="228600">
                    <a:schemeClr val="accent3">
                      <a:satMod val="175000"/>
                      <a:alpha val="40000"/>
                    </a:schemeClr>
                  </a:glow>
                </a:effectLst>
              </a:rPr>
              <a:t>Pyramus</a:t>
            </a:r>
            <a:r>
              <a:rPr lang="en-GB" dirty="0">
                <a:solidFill>
                  <a:schemeClr val="bg1"/>
                </a:solidFill>
                <a:effectLst>
                  <a:glow rad="228600">
                    <a:schemeClr val="accent3">
                      <a:satMod val="175000"/>
                      <a:alpha val="40000"/>
                    </a:schemeClr>
                  </a:glow>
                </a:effectLst>
              </a:rPr>
              <a:t> in the troupe's production of "</a:t>
            </a:r>
            <a:r>
              <a:rPr lang="en-GB" dirty="0" err="1">
                <a:solidFill>
                  <a:schemeClr val="bg1"/>
                </a:solidFill>
                <a:effectLst>
                  <a:glow rad="228600">
                    <a:schemeClr val="accent3">
                      <a:satMod val="175000"/>
                      <a:alpha val="40000"/>
                    </a:schemeClr>
                  </a:glow>
                </a:effectLst>
              </a:rPr>
              <a:t>Pyramus</a:t>
            </a:r>
            <a:r>
              <a:rPr lang="en-GB" dirty="0">
                <a:solidFill>
                  <a:schemeClr val="bg1"/>
                </a:solidFill>
                <a:effectLst>
                  <a:glow rad="228600">
                    <a:schemeClr val="accent3">
                      <a:satMod val="175000"/>
                      <a:alpha val="40000"/>
                    </a:schemeClr>
                  </a:glow>
                </a:effectLst>
              </a:rPr>
              <a:t> and </a:t>
            </a:r>
            <a:r>
              <a:rPr lang="en-GB" dirty="0" err="1">
                <a:solidFill>
                  <a:schemeClr val="bg1"/>
                </a:solidFill>
                <a:effectLst>
                  <a:glow rad="228600">
                    <a:schemeClr val="accent3">
                      <a:satMod val="175000"/>
                      <a:alpha val="40000"/>
                    </a:schemeClr>
                  </a:glow>
                </a:effectLst>
              </a:rPr>
              <a:t>Thisbe</a:t>
            </a:r>
            <a:r>
              <a:rPr lang="en-GB" dirty="0">
                <a:solidFill>
                  <a:schemeClr val="bg1"/>
                </a:solidFill>
                <a:effectLst>
                  <a:glow rad="228600">
                    <a:schemeClr val="accent3">
                      <a:satMod val="175000"/>
                      <a:alpha val="40000"/>
                    </a:schemeClr>
                  </a:glow>
                </a:effectLst>
              </a:rPr>
              <a:t>".</a:t>
            </a:r>
          </a:p>
          <a:p>
            <a:pPr lvl="1"/>
            <a:r>
              <a:rPr lang="en-GB" b="1" dirty="0">
                <a:solidFill>
                  <a:schemeClr val="bg1"/>
                </a:solidFill>
                <a:effectLst>
                  <a:glow rad="228600">
                    <a:schemeClr val="accent3">
                      <a:satMod val="175000"/>
                      <a:alpha val="40000"/>
                    </a:schemeClr>
                  </a:glow>
                </a:effectLst>
                <a:hlinkClick r:id="rId5" action="ppaction://hlinkfile" tooltip="Francis Flute"/>
              </a:rPr>
              <a:t>Francis Flute</a:t>
            </a:r>
            <a:r>
              <a:rPr lang="en-GB" dirty="0">
                <a:solidFill>
                  <a:schemeClr val="bg1"/>
                </a:solidFill>
                <a:effectLst>
                  <a:glow rad="228600">
                    <a:schemeClr val="accent3">
                      <a:satMod val="175000"/>
                      <a:alpha val="40000"/>
                    </a:schemeClr>
                  </a:glow>
                </a:effectLst>
              </a:rPr>
              <a:t>, the bellows-mender who plays </a:t>
            </a:r>
            <a:r>
              <a:rPr lang="en-GB" dirty="0" err="1">
                <a:solidFill>
                  <a:schemeClr val="bg1"/>
                </a:solidFill>
                <a:effectLst>
                  <a:glow rad="228600">
                    <a:schemeClr val="accent3">
                      <a:satMod val="175000"/>
                      <a:alpha val="40000"/>
                    </a:schemeClr>
                  </a:glow>
                </a:effectLst>
              </a:rPr>
              <a:t>Thisbe</a:t>
            </a:r>
            <a:r>
              <a:rPr lang="en-GB" dirty="0">
                <a:solidFill>
                  <a:schemeClr val="bg1"/>
                </a:solidFill>
                <a:effectLst>
                  <a:glow rad="228600">
                    <a:schemeClr val="accent3">
                      <a:satMod val="175000"/>
                      <a:alpha val="40000"/>
                    </a:schemeClr>
                  </a:glow>
                </a:effectLst>
              </a:rPr>
              <a:t>.</a:t>
            </a:r>
          </a:p>
          <a:p>
            <a:pPr lvl="1"/>
            <a:r>
              <a:rPr lang="en-GB" b="1" dirty="0">
                <a:solidFill>
                  <a:schemeClr val="bg1"/>
                </a:solidFill>
                <a:effectLst>
                  <a:glow rad="228600">
                    <a:schemeClr val="accent3">
                      <a:satMod val="175000"/>
                      <a:alpha val="40000"/>
                    </a:schemeClr>
                  </a:glow>
                </a:effectLst>
                <a:hlinkClick r:id="rId6" action="ppaction://hlinkfile" tooltip="Robin Starveling"/>
              </a:rPr>
              <a:t>Robin Starveling</a:t>
            </a:r>
            <a:r>
              <a:rPr lang="en-GB" dirty="0">
                <a:solidFill>
                  <a:schemeClr val="bg1"/>
                </a:solidFill>
                <a:effectLst>
                  <a:glow rad="228600">
                    <a:schemeClr val="accent3">
                      <a:satMod val="175000"/>
                      <a:alpha val="40000"/>
                    </a:schemeClr>
                  </a:glow>
                </a:effectLst>
              </a:rPr>
              <a:t>, the tailor who plays Moonshine.</a:t>
            </a:r>
          </a:p>
          <a:p>
            <a:pPr lvl="1"/>
            <a:r>
              <a:rPr lang="en-GB" b="1" dirty="0">
                <a:solidFill>
                  <a:schemeClr val="bg1"/>
                </a:solidFill>
                <a:effectLst>
                  <a:glow rad="228600">
                    <a:schemeClr val="accent3">
                      <a:satMod val="175000"/>
                      <a:alpha val="40000"/>
                    </a:schemeClr>
                  </a:glow>
                </a:effectLst>
                <a:hlinkClick r:id="rId7" action="ppaction://hlinkfile" tooltip="Tom Snout"/>
              </a:rPr>
              <a:t>Tom Snout</a:t>
            </a:r>
            <a:r>
              <a:rPr lang="en-GB" dirty="0">
                <a:solidFill>
                  <a:schemeClr val="bg1"/>
                </a:solidFill>
                <a:effectLst>
                  <a:glow rad="228600">
                    <a:schemeClr val="accent3">
                      <a:satMod val="175000"/>
                      <a:alpha val="40000"/>
                    </a:schemeClr>
                  </a:glow>
                </a:effectLst>
              </a:rPr>
              <a:t>, the tinker who plays Wall.</a:t>
            </a:r>
          </a:p>
          <a:p>
            <a:pPr lvl="1"/>
            <a:r>
              <a:rPr lang="en-GB" b="1" dirty="0">
                <a:solidFill>
                  <a:schemeClr val="bg1"/>
                </a:solidFill>
                <a:effectLst>
                  <a:glow rad="228600">
                    <a:schemeClr val="accent3">
                      <a:satMod val="175000"/>
                      <a:alpha val="40000"/>
                    </a:schemeClr>
                  </a:glow>
                </a:effectLst>
                <a:hlinkClick r:id="rId8" action="ppaction://hlinkfile" tooltip="Snug (A Midsummer Night's Dream)"/>
              </a:rPr>
              <a:t>Snug</a:t>
            </a:r>
            <a:r>
              <a:rPr lang="en-GB" dirty="0">
                <a:solidFill>
                  <a:schemeClr val="bg1"/>
                </a:solidFill>
                <a:effectLst>
                  <a:glow rad="228600">
                    <a:schemeClr val="accent3">
                      <a:satMod val="175000"/>
                      <a:alpha val="40000"/>
                    </a:schemeClr>
                  </a:glow>
                </a:effectLst>
              </a:rPr>
              <a:t>, the </a:t>
            </a:r>
            <a:r>
              <a:rPr lang="en-GB" dirty="0">
                <a:solidFill>
                  <a:schemeClr val="bg1"/>
                </a:solidFill>
                <a:effectLst>
                  <a:glow rad="228600">
                    <a:schemeClr val="accent3">
                      <a:satMod val="175000"/>
                      <a:alpha val="40000"/>
                    </a:schemeClr>
                  </a:glow>
                </a:effectLst>
                <a:hlinkClick r:id="rId9" action="ppaction://hlinkfile" tooltip="Joiner"/>
              </a:rPr>
              <a:t>joiner</a:t>
            </a:r>
            <a:r>
              <a:rPr lang="en-GB" dirty="0">
                <a:solidFill>
                  <a:schemeClr val="bg1"/>
                </a:solidFill>
                <a:effectLst>
                  <a:glow rad="228600">
                    <a:schemeClr val="accent3">
                      <a:satMod val="175000"/>
                      <a:alpha val="40000"/>
                    </a:schemeClr>
                  </a:glow>
                </a:effectLst>
              </a:rPr>
              <a:t> who plays a Lion.</a:t>
            </a:r>
          </a:p>
          <a:p>
            <a:pPr marL="0" indent="0">
              <a:buNone/>
            </a:pPr>
            <a:endParaRPr lang="en-GB" dirty="0">
              <a:solidFill>
                <a:schemeClr val="bg1"/>
              </a:solidFill>
              <a:effectLst>
                <a:glow rad="228600">
                  <a:schemeClr val="accent3">
                    <a:satMod val="175000"/>
                    <a:alpha val="40000"/>
                  </a:schemeClr>
                </a:glow>
              </a:effectLst>
            </a:endParaRPr>
          </a:p>
        </p:txBody>
      </p:sp>
    </p:spTree>
    <p:extLst>
      <p:ext uri="{BB962C8B-B14F-4D97-AF65-F5344CB8AC3E}">
        <p14:creationId xmlns:p14="http://schemas.microsoft.com/office/powerpoint/2010/main" val="1868154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y-image3.etsy.com/il_fullxfull.2154914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146" name="TextBox 1"/>
          <p:cNvSpPr txBox="1">
            <a:spLocks noChangeArrowheads="1"/>
          </p:cNvSpPr>
          <p:nvPr/>
        </p:nvSpPr>
        <p:spPr bwMode="auto">
          <a:xfrm>
            <a:off x="179512" y="785813"/>
            <a:ext cx="352839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2800" b="1" dirty="0">
                <a:solidFill>
                  <a:schemeClr val="bg1"/>
                </a:solidFill>
                <a:effectLst>
                  <a:glow rad="228600">
                    <a:schemeClr val="accent3">
                      <a:satMod val="175000"/>
                      <a:alpha val="40000"/>
                    </a:schemeClr>
                  </a:glow>
                  <a:outerShdw blurRad="38100" dist="38100" dir="2700000" algn="tl">
                    <a:srgbClr val="000000">
                      <a:alpha val="43137"/>
                    </a:srgbClr>
                  </a:outerShdw>
                </a:effectLst>
              </a:rPr>
              <a:t>In your exercise book, write down a dream that you remember. </a:t>
            </a:r>
          </a:p>
          <a:p>
            <a:endParaRPr lang="en-GB" sz="2800" b="1" dirty="0">
              <a:solidFill>
                <a:schemeClr val="bg1"/>
              </a:solidFill>
              <a:effectLst>
                <a:glow rad="228600">
                  <a:schemeClr val="accent3">
                    <a:satMod val="175000"/>
                    <a:alpha val="40000"/>
                  </a:schemeClr>
                </a:glow>
                <a:outerShdw blurRad="38100" dist="38100" dir="2700000" algn="tl">
                  <a:srgbClr val="000000">
                    <a:alpha val="43137"/>
                  </a:srgbClr>
                </a:outerShdw>
              </a:effectLst>
            </a:endParaRPr>
          </a:p>
          <a:p>
            <a:r>
              <a:rPr lang="en-GB" sz="2800" b="1" u="sng" dirty="0">
                <a:solidFill>
                  <a:schemeClr val="bg1"/>
                </a:solidFill>
                <a:effectLst>
                  <a:glow rad="228600">
                    <a:schemeClr val="accent3">
                      <a:satMod val="175000"/>
                      <a:alpha val="40000"/>
                    </a:schemeClr>
                  </a:glow>
                  <a:outerShdw blurRad="38100" dist="38100" dir="2700000" algn="tl">
                    <a:srgbClr val="000000">
                      <a:alpha val="43137"/>
                    </a:srgbClr>
                  </a:outerShdw>
                </a:effectLst>
              </a:rPr>
              <a:t>Give some detail</a:t>
            </a:r>
          </a:p>
          <a:p>
            <a:endParaRPr lang="en-GB" sz="2800" b="1" u="sng" dirty="0">
              <a:solidFill>
                <a:schemeClr val="bg1"/>
              </a:solidFill>
              <a:effectLst>
                <a:glow rad="228600">
                  <a:schemeClr val="accent3">
                    <a:satMod val="175000"/>
                    <a:alpha val="40000"/>
                  </a:schemeClr>
                </a:glow>
                <a:outerShdw blurRad="38100" dist="38100" dir="2700000" algn="tl">
                  <a:srgbClr val="000000">
                    <a:alpha val="43137"/>
                  </a:srgbClr>
                </a:outerShdw>
              </a:effectLst>
            </a:endParaRPr>
          </a:p>
          <a:p>
            <a:r>
              <a:rPr lang="en-GB" sz="2800" b="1" dirty="0">
                <a:solidFill>
                  <a:schemeClr val="bg1"/>
                </a:solidFill>
                <a:effectLst>
                  <a:glow rad="228600">
                    <a:schemeClr val="accent3">
                      <a:satMod val="175000"/>
                      <a:alpha val="40000"/>
                    </a:schemeClr>
                  </a:glow>
                  <a:outerShdw blurRad="38100" dist="38100" dir="2700000" algn="tl">
                    <a:srgbClr val="000000">
                      <a:alpha val="43137"/>
                    </a:srgbClr>
                  </a:outerShdw>
                </a:effectLst>
              </a:rPr>
              <a:t>Is it a reoccurring dream? </a:t>
            </a:r>
          </a:p>
          <a:p>
            <a:r>
              <a:rPr lang="en-GB" sz="2800" b="1" dirty="0">
                <a:solidFill>
                  <a:schemeClr val="bg1"/>
                </a:solidFill>
                <a:effectLst>
                  <a:glow rad="228600">
                    <a:schemeClr val="accent3">
                      <a:satMod val="175000"/>
                      <a:alpha val="40000"/>
                    </a:schemeClr>
                  </a:glow>
                  <a:outerShdw blurRad="38100" dist="38100" dir="2700000" algn="tl">
                    <a:srgbClr val="000000">
                      <a:alpha val="43137"/>
                    </a:srgbClr>
                  </a:outerShdw>
                </a:effectLst>
              </a:rPr>
              <a:t>Have you ever had it before?</a:t>
            </a:r>
          </a:p>
          <a:p>
            <a:r>
              <a:rPr lang="en-GB" sz="2800" b="1" dirty="0">
                <a:solidFill>
                  <a:schemeClr val="bg1"/>
                </a:solidFill>
                <a:effectLst>
                  <a:glow rad="228600">
                    <a:schemeClr val="accent3">
                      <a:satMod val="175000"/>
                      <a:alpha val="40000"/>
                    </a:schemeClr>
                  </a:glow>
                  <a:outerShdw blurRad="38100" dist="38100" dir="2700000" algn="tl">
                    <a:srgbClr val="000000">
                      <a:alpha val="43137"/>
                    </a:srgbClr>
                  </a:outerShdw>
                </a:effectLst>
              </a:rPr>
              <a:t>Why do you think you remembered it?</a:t>
            </a:r>
          </a:p>
        </p:txBody>
      </p:sp>
      <p:pic>
        <p:nvPicPr>
          <p:cNvPr id="3074" name="Picture 2" descr="http://t3.gstatic.com/images?q=tbn:ANd9GcS13TizBZrtUO18a_l1XHWOQWmi6WSRNjRF2uuF8eeJr04PBVvF&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8329" y="1944"/>
            <a:ext cx="5115671" cy="68560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6"/>
          <p:cNvSpPr txBox="1">
            <a:spLocks noChangeArrowheads="1"/>
          </p:cNvSpPr>
          <p:nvPr/>
        </p:nvSpPr>
        <p:spPr bwMode="auto">
          <a:xfrm>
            <a:off x="5695240" y="0"/>
            <a:ext cx="344876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b="1" dirty="0">
                <a:solidFill>
                  <a:schemeClr val="bg1"/>
                </a:solidFill>
                <a:effectLst>
                  <a:outerShdw blurRad="38100" dist="38100" dir="2700000" algn="tl">
                    <a:srgbClr val="000000">
                      <a:alpha val="43137"/>
                    </a:srgbClr>
                  </a:outerShdw>
                </a:effectLst>
              </a:rPr>
              <a:t>LO:</a:t>
            </a:r>
          </a:p>
          <a:p>
            <a:r>
              <a:rPr lang="en-GB" b="1" dirty="0">
                <a:solidFill>
                  <a:schemeClr val="bg1"/>
                </a:solidFill>
                <a:effectLst>
                  <a:outerShdw blurRad="38100" dist="38100" dir="2700000" algn="tl">
                    <a:srgbClr val="000000">
                      <a:alpha val="43137"/>
                    </a:srgbClr>
                  </a:outerShdw>
                </a:effectLst>
              </a:rPr>
              <a:t>An introduction to themes within a Midsummer Night’s Dream and to watch The Animated Tales for a plot overview.</a:t>
            </a:r>
          </a:p>
        </p:txBody>
      </p:sp>
    </p:spTree>
    <p:extLst>
      <p:ext uri="{BB962C8B-B14F-4D97-AF65-F5344CB8AC3E}">
        <p14:creationId xmlns:p14="http://schemas.microsoft.com/office/powerpoint/2010/main" val="1669148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5" name="TextBox 14"/>
          <p:cNvSpPr txBox="1"/>
          <p:nvPr/>
        </p:nvSpPr>
        <p:spPr>
          <a:xfrm>
            <a:off x="467544" y="2204864"/>
            <a:ext cx="8136904" cy="1569660"/>
          </a:xfrm>
          <a:prstGeom prst="rect">
            <a:avLst/>
          </a:prstGeom>
          <a:solidFill>
            <a:schemeClr val="bg1"/>
          </a:solidFill>
        </p:spPr>
        <p:txBody>
          <a:bodyPr wrap="square" rtlCol="0">
            <a:spAutoFit/>
          </a:bodyPr>
          <a:lstStyle/>
          <a:p>
            <a:pPr algn="ctr"/>
            <a:endParaRPr lang="en-GB" sz="9600" dirty="0">
              <a:solidFill>
                <a:srgbClr val="002060"/>
              </a:solidFill>
              <a:latin typeface="Gill Sans MT" pitchFamily="34" charset="0"/>
            </a:endParaRPr>
          </a:p>
        </p:txBody>
      </p:sp>
      <p:sp>
        <p:nvSpPr>
          <p:cNvPr id="17" name="TextBox 16"/>
          <p:cNvSpPr txBox="1"/>
          <p:nvPr/>
        </p:nvSpPr>
        <p:spPr>
          <a:xfrm>
            <a:off x="152400" y="609600"/>
            <a:ext cx="8712968" cy="4893647"/>
          </a:xfrm>
          <a:prstGeom prst="rect">
            <a:avLst/>
          </a:prstGeom>
          <a:solidFill>
            <a:schemeClr val="tx2">
              <a:lumMod val="20000"/>
              <a:lumOff val="80000"/>
            </a:schemeClr>
          </a:solidFill>
        </p:spPr>
        <p:txBody>
          <a:bodyPr wrap="square" rtlCol="0">
            <a:spAutoFit/>
          </a:bodyPr>
          <a:lstStyle/>
          <a:p>
            <a:pPr algn="r"/>
            <a:r>
              <a:rPr lang="en-GB" sz="2400" u="sng" dirty="0">
                <a:solidFill>
                  <a:schemeClr val="tx2"/>
                </a:solidFill>
                <a:latin typeface="+mj-lt"/>
              </a:rPr>
              <a:t>Date</a:t>
            </a:r>
          </a:p>
          <a:p>
            <a:pPr algn="ctr"/>
            <a:r>
              <a:rPr lang="en-GB" sz="2400" u="sng" dirty="0">
                <a:solidFill>
                  <a:schemeClr val="tx2"/>
                </a:solidFill>
                <a:latin typeface="+mj-lt"/>
              </a:rPr>
              <a:t>Bad Leaders</a:t>
            </a:r>
          </a:p>
          <a:p>
            <a:pPr algn="ctr"/>
            <a:endParaRPr lang="en-GB" sz="2400" u="sng" dirty="0">
              <a:solidFill>
                <a:schemeClr val="tx2"/>
              </a:solidFill>
              <a:latin typeface="+mj-lt"/>
            </a:endParaRPr>
          </a:p>
          <a:p>
            <a:pPr fontAlgn="t"/>
            <a:endParaRPr lang="en-GB" sz="2400" dirty="0">
              <a:solidFill>
                <a:schemeClr val="tx2"/>
              </a:solidFill>
              <a:latin typeface="+mj-lt"/>
            </a:endParaRPr>
          </a:p>
          <a:p>
            <a:r>
              <a:rPr lang="en-GB" sz="2400" dirty="0">
                <a:solidFill>
                  <a:schemeClr val="tx2"/>
                </a:solidFill>
                <a:latin typeface="+mj-lt"/>
              </a:rPr>
              <a:t>	</a:t>
            </a:r>
            <a:r>
              <a:rPr lang="en-GB" sz="2400" b="1" u="sng" dirty="0">
                <a:solidFill>
                  <a:schemeClr val="tx2"/>
                </a:solidFill>
                <a:latin typeface="+mj-lt"/>
              </a:rPr>
              <a:t>LO</a:t>
            </a:r>
            <a:r>
              <a:rPr lang="en-GB" sz="2400" dirty="0">
                <a:solidFill>
                  <a:schemeClr val="tx2"/>
                </a:solidFill>
                <a:latin typeface="+mj-lt"/>
              </a:rPr>
              <a:t>: I will evaluate the leadership of a variety of characters.</a:t>
            </a:r>
          </a:p>
          <a:p>
            <a:r>
              <a:rPr lang="en-GB" sz="2400" dirty="0">
                <a:solidFill>
                  <a:schemeClr val="tx2"/>
                </a:solidFill>
                <a:latin typeface="+mj-lt"/>
              </a:rPr>
              <a:t>	</a:t>
            </a:r>
            <a:r>
              <a:rPr lang="en-GB" sz="2400" b="1" u="sng" dirty="0">
                <a:solidFill>
                  <a:schemeClr val="tx2"/>
                </a:solidFill>
                <a:latin typeface="+mj-lt"/>
              </a:rPr>
              <a:t>LO</a:t>
            </a:r>
            <a:r>
              <a:rPr lang="en-GB" sz="2400" b="1" dirty="0">
                <a:solidFill>
                  <a:schemeClr val="tx2"/>
                </a:solidFill>
                <a:latin typeface="+mj-lt"/>
              </a:rPr>
              <a:t>: </a:t>
            </a:r>
            <a:r>
              <a:rPr lang="en-GB" sz="2400" dirty="0">
                <a:solidFill>
                  <a:schemeClr val="tx2"/>
                </a:solidFill>
                <a:latin typeface="+mj-lt"/>
              </a:rPr>
              <a:t>I will develop my own competence in leadership and 	coaching in a group speaking and listening activity.	</a:t>
            </a:r>
          </a:p>
          <a:p>
            <a:endParaRPr lang="en-GB" sz="2400" dirty="0">
              <a:solidFill>
                <a:schemeClr val="tx2"/>
              </a:solidFill>
              <a:latin typeface="+mj-lt"/>
            </a:endParaRPr>
          </a:p>
          <a:p>
            <a:endParaRPr lang="en-GB" sz="2400" dirty="0">
              <a:solidFill>
                <a:schemeClr val="tx2"/>
              </a:solidFill>
              <a:latin typeface="+mj-lt"/>
            </a:endParaRPr>
          </a:p>
          <a:p>
            <a:endParaRPr lang="en-GB" sz="2400" dirty="0">
              <a:solidFill>
                <a:schemeClr val="tx2"/>
              </a:solidFill>
              <a:latin typeface="+mj-lt"/>
            </a:endParaRPr>
          </a:p>
          <a:p>
            <a:pPr fontAlgn="t"/>
            <a:endParaRPr lang="en-GB" sz="2400" dirty="0">
              <a:solidFill>
                <a:schemeClr val="tx2"/>
              </a:solidFill>
              <a:latin typeface="+mj-lt"/>
            </a:endParaRPr>
          </a:p>
          <a:p>
            <a:pPr fontAlgn="t"/>
            <a:endParaRPr lang="en-GB" sz="2400" b="1" dirty="0">
              <a:solidFill>
                <a:schemeClr val="tx2"/>
              </a:solidFill>
              <a:latin typeface="+mj-lt"/>
            </a:endParaRPr>
          </a:p>
          <a:p>
            <a:pPr fontAlgn="t"/>
            <a:r>
              <a:rPr lang="en-GB" sz="2400" b="1" dirty="0">
                <a:solidFill>
                  <a:schemeClr val="tx2"/>
                </a:solidFill>
                <a:latin typeface="+mj-lt"/>
              </a:rPr>
              <a:t>	</a:t>
            </a:r>
            <a:endParaRPr lang="en-GB" sz="2400" dirty="0">
              <a:solidFill>
                <a:schemeClr val="tx2"/>
              </a:solidFill>
              <a:latin typeface="+mj-lt"/>
            </a:endParaRPr>
          </a:p>
        </p:txBody>
      </p:sp>
      <p:cxnSp>
        <p:nvCxnSpPr>
          <p:cNvPr id="10" name="Straight Connector 9"/>
          <p:cNvCxnSpPr/>
          <p:nvPr/>
        </p:nvCxnSpPr>
        <p:spPr>
          <a:xfrm>
            <a:off x="152400" y="10668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14478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7526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2400" y="21336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52400" y="25146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2400" y="28956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99406" y="3276600"/>
            <a:ext cx="5333206" cy="79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637506" y="3237706"/>
            <a:ext cx="52578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2400" y="32004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2400" y="35814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2400" y="39624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52400" y="42672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52400" y="46482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52400" y="50292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52400" y="54102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52400" y="5791200"/>
            <a:ext cx="8686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57200" y="3733800"/>
            <a:ext cx="8229600" cy="281940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GB" sz="3600" b="1" u="sng" dirty="0">
                <a:solidFill>
                  <a:schemeClr val="bg1"/>
                </a:solidFill>
              </a:rPr>
              <a:t>Extension</a:t>
            </a:r>
            <a:r>
              <a:rPr lang="en-GB" sz="3600" b="1" dirty="0">
                <a:solidFill>
                  <a:schemeClr val="bg1"/>
                </a:solidFill>
              </a:rPr>
              <a:t>: Using no more than 50 words, explain what has happened in the story so far.</a:t>
            </a:r>
            <a:endParaRPr lang="en-GB" sz="2000" dirty="0">
              <a:solidFill>
                <a:schemeClr val="bg1"/>
              </a:solidFill>
            </a:endParaRPr>
          </a:p>
        </p:txBody>
      </p:sp>
    </p:spTree>
    <p:extLst>
      <p:ext uri="{BB962C8B-B14F-4D97-AF65-F5344CB8AC3E}">
        <p14:creationId xmlns:p14="http://schemas.microsoft.com/office/powerpoint/2010/main" val="12627568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9" name="Rounded Rectangle 38"/>
          <p:cNvSpPr/>
          <p:nvPr/>
        </p:nvSpPr>
        <p:spPr>
          <a:xfrm>
            <a:off x="304800" y="609600"/>
            <a:ext cx="2590800" cy="7620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Must</a:t>
            </a:r>
          </a:p>
        </p:txBody>
      </p:sp>
      <p:sp>
        <p:nvSpPr>
          <p:cNvPr id="42" name="Rounded Rectangle 41"/>
          <p:cNvSpPr/>
          <p:nvPr/>
        </p:nvSpPr>
        <p:spPr>
          <a:xfrm>
            <a:off x="304800" y="1295400"/>
            <a:ext cx="2590800" cy="44958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can use my competence in leadership to explain how I would direct the scene if I was in charge.</a:t>
            </a:r>
          </a:p>
        </p:txBody>
      </p:sp>
      <p:sp>
        <p:nvSpPr>
          <p:cNvPr id="48" name="Rounded Rectangle 47"/>
          <p:cNvSpPr/>
          <p:nvPr/>
        </p:nvSpPr>
        <p:spPr>
          <a:xfrm>
            <a:off x="3276600" y="609600"/>
            <a:ext cx="2590800" cy="7620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Should</a:t>
            </a:r>
          </a:p>
        </p:txBody>
      </p:sp>
      <p:sp>
        <p:nvSpPr>
          <p:cNvPr id="49" name="Rounded Rectangle 48"/>
          <p:cNvSpPr/>
          <p:nvPr/>
        </p:nvSpPr>
        <p:spPr>
          <a:xfrm>
            <a:off x="3276600" y="1295400"/>
            <a:ext cx="2590800" cy="44958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can </a:t>
            </a:r>
            <a:r>
              <a:rPr lang="en-GB" sz="2400" b="1" dirty="0">
                <a:solidFill>
                  <a:schemeClr val="tx1"/>
                </a:solidFill>
              </a:rPr>
              <a:t>apply</a:t>
            </a:r>
            <a:r>
              <a:rPr lang="en-GB" sz="2400" dirty="0">
                <a:solidFill>
                  <a:schemeClr val="tx1"/>
                </a:solidFill>
              </a:rPr>
              <a:t> my understanding of the scene, and my competence in leadership, to explain how I would direct the scene if I was in charge.</a:t>
            </a:r>
            <a:endParaRPr lang="en-GB" sz="2400" b="1" dirty="0">
              <a:solidFill>
                <a:schemeClr val="tx1"/>
              </a:solidFill>
            </a:endParaRPr>
          </a:p>
        </p:txBody>
      </p:sp>
      <p:sp>
        <p:nvSpPr>
          <p:cNvPr id="50" name="Rounded Rectangle 49"/>
          <p:cNvSpPr/>
          <p:nvPr/>
        </p:nvSpPr>
        <p:spPr>
          <a:xfrm>
            <a:off x="6248400" y="609600"/>
            <a:ext cx="2590800" cy="762000"/>
          </a:xfrm>
          <a:prstGeom prst="round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Could</a:t>
            </a:r>
          </a:p>
        </p:txBody>
      </p:sp>
      <p:sp>
        <p:nvSpPr>
          <p:cNvPr id="51" name="Rounded Rectangle 50"/>
          <p:cNvSpPr/>
          <p:nvPr/>
        </p:nvSpPr>
        <p:spPr>
          <a:xfrm>
            <a:off x="6248400" y="1295400"/>
            <a:ext cx="2590800" cy="4495800"/>
          </a:xfrm>
          <a:prstGeom prst="round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can evaluate, compare and contrast, different ways that you could direct the scene.</a:t>
            </a:r>
          </a:p>
        </p:txBody>
      </p:sp>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competence in leadership to explain how I would direct Act Three Scene Two.</a:t>
            </a:r>
          </a:p>
        </p:txBody>
      </p:sp>
    </p:spTree>
    <p:extLst>
      <p:ext uri="{BB962C8B-B14F-4D97-AF65-F5344CB8AC3E}">
        <p14:creationId xmlns:p14="http://schemas.microsoft.com/office/powerpoint/2010/main" val="27435590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competence in leadership to explain how I would direct Act Three Scene Two.</a:t>
            </a:r>
          </a:p>
        </p:txBody>
      </p:sp>
      <p:sp>
        <p:nvSpPr>
          <p:cNvPr id="13" name="Rectangle 12"/>
          <p:cNvSpPr/>
          <p:nvPr/>
        </p:nvSpPr>
        <p:spPr>
          <a:xfrm>
            <a:off x="609600" y="1219200"/>
            <a:ext cx="7924800" cy="4267200"/>
          </a:xfrm>
          <a:prstGeom prst="rect">
            <a:avLst/>
          </a:prstGeom>
          <a:solidFill>
            <a:schemeClr val="bg1"/>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solidFill>
                  <a:schemeClr val="tx1"/>
                </a:solidFill>
              </a:rPr>
              <a:t>Class Reading</a:t>
            </a:r>
          </a:p>
        </p:txBody>
      </p:sp>
    </p:spTree>
    <p:extLst>
      <p:ext uri="{BB962C8B-B14F-4D97-AF65-F5344CB8AC3E}">
        <p14:creationId xmlns:p14="http://schemas.microsoft.com/office/powerpoint/2010/main" val="9843555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competence in leadership to explain how I would direct Act Three Scene Two.</a:t>
            </a:r>
          </a:p>
        </p:txBody>
      </p:sp>
      <p:sp>
        <p:nvSpPr>
          <p:cNvPr id="13" name="Rectangle 12"/>
          <p:cNvSpPr/>
          <p:nvPr/>
        </p:nvSpPr>
        <p:spPr>
          <a:xfrm>
            <a:off x="609600" y="914400"/>
            <a:ext cx="7924800" cy="4572000"/>
          </a:xfrm>
          <a:prstGeom prst="rect">
            <a:avLst/>
          </a:prstGeom>
          <a:solidFill>
            <a:schemeClr val="bg1"/>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rPr>
              <a:t>For each of the lovers, pick out a key quote that expresses their emotion. Highlight these on your sheet and label them.</a:t>
            </a:r>
          </a:p>
        </p:txBody>
      </p:sp>
    </p:spTree>
    <p:extLst>
      <p:ext uri="{BB962C8B-B14F-4D97-AF65-F5344CB8AC3E}">
        <p14:creationId xmlns:p14="http://schemas.microsoft.com/office/powerpoint/2010/main" val="29153599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competence in leadership to explain how I would direct Act Three Scene Two.</a:t>
            </a:r>
          </a:p>
        </p:txBody>
      </p:sp>
      <p:sp>
        <p:nvSpPr>
          <p:cNvPr id="13" name="Rectangle 12"/>
          <p:cNvSpPr/>
          <p:nvPr/>
        </p:nvSpPr>
        <p:spPr>
          <a:xfrm>
            <a:off x="304800" y="914400"/>
            <a:ext cx="8534400" cy="4572000"/>
          </a:xfrm>
          <a:prstGeom prst="rect">
            <a:avLst/>
          </a:prstGeom>
          <a:solidFill>
            <a:schemeClr val="bg1"/>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dirty="0">
                <a:solidFill>
                  <a:schemeClr val="tx1"/>
                </a:solidFill>
              </a:rPr>
              <a:t>As the director, it would be your job to instruct the actors on the following things:</a:t>
            </a:r>
          </a:p>
          <a:p>
            <a:pPr lvl="0">
              <a:buFont typeface="Arial" pitchFamily="34" charset="0"/>
              <a:buChar char="•"/>
            </a:pPr>
            <a:r>
              <a:rPr lang="en-GB" sz="2800" dirty="0">
                <a:solidFill>
                  <a:schemeClr val="tx1"/>
                </a:solidFill>
              </a:rPr>
              <a:t>Facial expression</a:t>
            </a:r>
          </a:p>
          <a:p>
            <a:pPr lvl="0">
              <a:buFont typeface="Arial" pitchFamily="34" charset="0"/>
              <a:buChar char="•"/>
            </a:pPr>
            <a:r>
              <a:rPr lang="en-GB" sz="2800" dirty="0">
                <a:solidFill>
                  <a:schemeClr val="tx1"/>
                </a:solidFill>
              </a:rPr>
              <a:t>Tone of voice, including volume and pauses</a:t>
            </a:r>
          </a:p>
          <a:p>
            <a:pPr lvl="0">
              <a:buFont typeface="Arial" pitchFamily="34" charset="0"/>
              <a:buChar char="•"/>
            </a:pPr>
            <a:r>
              <a:rPr lang="en-GB" sz="2800" dirty="0">
                <a:solidFill>
                  <a:schemeClr val="tx1"/>
                </a:solidFill>
              </a:rPr>
              <a:t>Body language/gestures</a:t>
            </a:r>
          </a:p>
          <a:p>
            <a:pPr lvl="0">
              <a:buFont typeface="Arial" pitchFamily="34" charset="0"/>
              <a:buChar char="•"/>
            </a:pPr>
            <a:r>
              <a:rPr lang="en-GB" sz="2800" dirty="0">
                <a:solidFill>
                  <a:schemeClr val="tx1"/>
                </a:solidFill>
              </a:rPr>
              <a:t>Props</a:t>
            </a:r>
          </a:p>
          <a:p>
            <a:pPr lvl="0">
              <a:buFont typeface="Arial" pitchFamily="34" charset="0"/>
              <a:buChar char="•"/>
            </a:pPr>
            <a:r>
              <a:rPr lang="en-GB" sz="2800" dirty="0">
                <a:solidFill>
                  <a:schemeClr val="tx1"/>
                </a:solidFill>
              </a:rPr>
              <a:t>Position on stage</a:t>
            </a:r>
          </a:p>
          <a:p>
            <a:pPr lvl="0">
              <a:buFont typeface="Arial" pitchFamily="34" charset="0"/>
              <a:buChar char="•"/>
            </a:pPr>
            <a:r>
              <a:rPr lang="en-GB" sz="2800" dirty="0">
                <a:solidFill>
                  <a:schemeClr val="tx1"/>
                </a:solidFill>
              </a:rPr>
              <a:t>Lighting and sound</a:t>
            </a:r>
            <a:endParaRPr lang="en-GB" sz="4000" dirty="0">
              <a:solidFill>
                <a:schemeClr val="tx1"/>
              </a:solidFill>
            </a:endParaRPr>
          </a:p>
        </p:txBody>
      </p:sp>
    </p:spTree>
    <p:extLst>
      <p:ext uri="{BB962C8B-B14F-4D97-AF65-F5344CB8AC3E}">
        <p14:creationId xmlns:p14="http://schemas.microsoft.com/office/powerpoint/2010/main" val="305298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competence in leadership to explain how I would direct Act Three Scene Two.</a:t>
            </a:r>
          </a:p>
        </p:txBody>
      </p:sp>
      <p:sp>
        <p:nvSpPr>
          <p:cNvPr id="13" name="Rectangle 12"/>
          <p:cNvSpPr/>
          <p:nvPr/>
        </p:nvSpPr>
        <p:spPr>
          <a:xfrm>
            <a:off x="304800" y="914400"/>
            <a:ext cx="8534400" cy="4572000"/>
          </a:xfrm>
          <a:prstGeom prst="rect">
            <a:avLst/>
          </a:prstGeom>
          <a:solidFill>
            <a:schemeClr val="bg1"/>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Fill in the table explaining what your instructions would be for each of the lines the actor has to say.</a:t>
            </a:r>
          </a:p>
        </p:txBody>
      </p:sp>
    </p:spTree>
    <p:extLst>
      <p:ext uri="{BB962C8B-B14F-4D97-AF65-F5344CB8AC3E}">
        <p14:creationId xmlns:p14="http://schemas.microsoft.com/office/powerpoint/2010/main" val="42917081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competence in leadership to explain how I would direct Act Three Scene Two.</a:t>
            </a:r>
          </a:p>
        </p:txBody>
      </p:sp>
      <p:sp>
        <p:nvSpPr>
          <p:cNvPr id="13" name="Rectangle 12"/>
          <p:cNvSpPr/>
          <p:nvPr/>
        </p:nvSpPr>
        <p:spPr>
          <a:xfrm>
            <a:off x="304800" y="914400"/>
            <a:ext cx="8534400" cy="4572000"/>
          </a:xfrm>
          <a:prstGeom prst="rect">
            <a:avLst/>
          </a:prstGeom>
          <a:solidFill>
            <a:schemeClr val="bg1"/>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Use your table as a plan for your reading assessment.</a:t>
            </a:r>
          </a:p>
          <a:p>
            <a:pPr algn="ctr"/>
            <a:endParaRPr lang="en-GB" sz="4000" dirty="0">
              <a:solidFill>
                <a:schemeClr val="tx1"/>
              </a:solidFill>
            </a:endParaRPr>
          </a:p>
          <a:p>
            <a:pPr algn="ctr"/>
            <a:r>
              <a:rPr lang="en-GB" sz="4000" dirty="0">
                <a:solidFill>
                  <a:schemeClr val="tx1"/>
                </a:solidFill>
              </a:rPr>
              <a:t>Title: </a:t>
            </a:r>
            <a:r>
              <a:rPr lang="en-GB" sz="4000" b="1" dirty="0">
                <a:solidFill>
                  <a:schemeClr val="tx1"/>
                </a:solidFill>
              </a:rPr>
              <a:t>How I would direct Act 3 Scene 2</a:t>
            </a:r>
            <a:endParaRPr lang="en-GB" sz="4000" dirty="0">
              <a:solidFill>
                <a:schemeClr val="tx1"/>
              </a:solidFill>
            </a:endParaRPr>
          </a:p>
        </p:txBody>
      </p:sp>
      <p:sp>
        <p:nvSpPr>
          <p:cNvPr id="8" name="Rectangle 7"/>
          <p:cNvSpPr/>
          <p:nvPr/>
        </p:nvSpPr>
        <p:spPr>
          <a:xfrm>
            <a:off x="304800" y="914400"/>
            <a:ext cx="8534400" cy="4572000"/>
          </a:xfrm>
          <a:prstGeom prst="rect">
            <a:avLst/>
          </a:prstGeom>
          <a:solidFill>
            <a:schemeClr val="bg1"/>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Paragraph One: Introduction – A brief description of the scene.</a:t>
            </a:r>
          </a:p>
          <a:p>
            <a:pPr algn="ctr"/>
            <a:r>
              <a:rPr lang="en-GB" sz="4000" dirty="0">
                <a:solidFill>
                  <a:schemeClr val="tx1"/>
                </a:solidFill>
              </a:rPr>
              <a:t>Paragraph Two: </a:t>
            </a:r>
            <a:r>
              <a:rPr lang="en-GB" sz="4000" dirty="0" err="1">
                <a:solidFill>
                  <a:schemeClr val="tx1"/>
                </a:solidFill>
              </a:rPr>
              <a:t>Hermia</a:t>
            </a:r>
            <a:r>
              <a:rPr lang="en-GB" sz="4000" dirty="0">
                <a:solidFill>
                  <a:schemeClr val="tx1"/>
                </a:solidFill>
              </a:rPr>
              <a:t>.</a:t>
            </a:r>
          </a:p>
          <a:p>
            <a:pPr algn="ctr"/>
            <a:r>
              <a:rPr lang="en-GB" sz="4000" dirty="0">
                <a:solidFill>
                  <a:schemeClr val="tx1"/>
                </a:solidFill>
              </a:rPr>
              <a:t>Paragraph Three: Helena.</a:t>
            </a:r>
          </a:p>
          <a:p>
            <a:pPr algn="ctr"/>
            <a:r>
              <a:rPr lang="en-GB" sz="4000" dirty="0">
                <a:solidFill>
                  <a:schemeClr val="tx1"/>
                </a:solidFill>
              </a:rPr>
              <a:t>Paragraph Four: Lysander.</a:t>
            </a:r>
          </a:p>
          <a:p>
            <a:pPr algn="ctr"/>
            <a:r>
              <a:rPr lang="en-GB" sz="4000" dirty="0">
                <a:solidFill>
                  <a:schemeClr val="tx1"/>
                </a:solidFill>
              </a:rPr>
              <a:t>Paragraph Five: Demetrius.</a:t>
            </a:r>
          </a:p>
          <a:p>
            <a:pPr algn="ctr"/>
            <a:r>
              <a:rPr lang="en-GB" sz="4000" dirty="0">
                <a:solidFill>
                  <a:schemeClr val="tx1"/>
                </a:solidFill>
              </a:rPr>
              <a:t>Paragraph Six: Conclusion</a:t>
            </a:r>
          </a:p>
        </p:txBody>
      </p:sp>
      <p:sp>
        <p:nvSpPr>
          <p:cNvPr id="9" name="Rectangle 8"/>
          <p:cNvSpPr/>
          <p:nvPr/>
        </p:nvSpPr>
        <p:spPr>
          <a:xfrm>
            <a:off x="7505700" y="1943100"/>
            <a:ext cx="2667000" cy="2971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Teacher Note: Produce support sheet. Sentence starters, example paragraph etc. </a:t>
            </a:r>
          </a:p>
        </p:txBody>
      </p:sp>
    </p:spTree>
    <p:extLst>
      <p:ext uri="{BB962C8B-B14F-4D97-AF65-F5344CB8AC3E}">
        <p14:creationId xmlns:p14="http://schemas.microsoft.com/office/powerpoint/2010/main" val="13211176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9" name="Rounded Rectangle 38"/>
          <p:cNvSpPr/>
          <p:nvPr/>
        </p:nvSpPr>
        <p:spPr>
          <a:xfrm>
            <a:off x="304800" y="609600"/>
            <a:ext cx="2590800" cy="7620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Must</a:t>
            </a:r>
          </a:p>
        </p:txBody>
      </p:sp>
      <p:sp>
        <p:nvSpPr>
          <p:cNvPr id="42" name="Rounded Rectangle 41"/>
          <p:cNvSpPr/>
          <p:nvPr/>
        </p:nvSpPr>
        <p:spPr>
          <a:xfrm>
            <a:off x="304800" y="1295400"/>
            <a:ext cx="2590800" cy="2362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can use my competence in leadership to explain how I would direct the scene if I was in charge.</a:t>
            </a:r>
          </a:p>
        </p:txBody>
      </p:sp>
      <p:sp>
        <p:nvSpPr>
          <p:cNvPr id="48" name="Rounded Rectangle 47"/>
          <p:cNvSpPr/>
          <p:nvPr/>
        </p:nvSpPr>
        <p:spPr>
          <a:xfrm>
            <a:off x="3276600" y="609600"/>
            <a:ext cx="2590800" cy="7620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Should</a:t>
            </a:r>
          </a:p>
        </p:txBody>
      </p:sp>
      <p:sp>
        <p:nvSpPr>
          <p:cNvPr id="49" name="Rounded Rectangle 48"/>
          <p:cNvSpPr/>
          <p:nvPr/>
        </p:nvSpPr>
        <p:spPr>
          <a:xfrm>
            <a:off x="3276600" y="1295400"/>
            <a:ext cx="2590800" cy="23622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can </a:t>
            </a:r>
            <a:r>
              <a:rPr lang="en-GB" b="1" dirty="0">
                <a:solidFill>
                  <a:schemeClr val="tx1"/>
                </a:solidFill>
              </a:rPr>
              <a:t>apply</a:t>
            </a:r>
            <a:r>
              <a:rPr lang="en-GB" dirty="0">
                <a:solidFill>
                  <a:schemeClr val="tx1"/>
                </a:solidFill>
              </a:rPr>
              <a:t> my understanding of the scene, and my competence in leadership, to explain how I would direct the scene if I was in charge.</a:t>
            </a:r>
            <a:endParaRPr lang="en-GB" b="1" dirty="0">
              <a:solidFill>
                <a:schemeClr val="tx1"/>
              </a:solidFill>
            </a:endParaRPr>
          </a:p>
        </p:txBody>
      </p:sp>
      <p:sp>
        <p:nvSpPr>
          <p:cNvPr id="50" name="Rounded Rectangle 49"/>
          <p:cNvSpPr/>
          <p:nvPr/>
        </p:nvSpPr>
        <p:spPr>
          <a:xfrm>
            <a:off x="6248400" y="609600"/>
            <a:ext cx="2590800" cy="762000"/>
          </a:xfrm>
          <a:prstGeom prst="round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Could</a:t>
            </a:r>
          </a:p>
        </p:txBody>
      </p:sp>
      <p:sp>
        <p:nvSpPr>
          <p:cNvPr id="51" name="Rounded Rectangle 50"/>
          <p:cNvSpPr/>
          <p:nvPr/>
        </p:nvSpPr>
        <p:spPr>
          <a:xfrm>
            <a:off x="6248400" y="1295400"/>
            <a:ext cx="2590800" cy="2362200"/>
          </a:xfrm>
          <a:prstGeom prst="round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can evaluate, compare and contrast, different ways that you could direct the scene.</a:t>
            </a:r>
          </a:p>
        </p:txBody>
      </p:sp>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competence in leadership to explain how I would direct Act Three Scene Two.</a:t>
            </a:r>
          </a:p>
        </p:txBody>
      </p:sp>
      <p:sp>
        <p:nvSpPr>
          <p:cNvPr id="13" name="Rectangle 12"/>
          <p:cNvSpPr/>
          <p:nvPr/>
        </p:nvSpPr>
        <p:spPr>
          <a:xfrm>
            <a:off x="304800" y="3962400"/>
            <a:ext cx="8534400" cy="2057400"/>
          </a:xfrm>
          <a:prstGeom prst="rect">
            <a:avLst/>
          </a:prstGeom>
          <a:solidFill>
            <a:schemeClr val="bg1"/>
          </a:solidFill>
          <a:effectLst>
            <a:glow rad="139700">
              <a:schemeClr val="accent3">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00B050"/>
                </a:solidFill>
              </a:rPr>
              <a:t>WWW</a:t>
            </a:r>
            <a:r>
              <a:rPr lang="en-GB" sz="2400" dirty="0">
                <a:solidFill>
                  <a:srgbClr val="00B050"/>
                </a:solidFill>
              </a:rPr>
              <a:t>: I am a _________ learner because I can ______________.</a:t>
            </a:r>
          </a:p>
          <a:p>
            <a:r>
              <a:rPr lang="en-GB" sz="2400" dirty="0">
                <a:solidFill>
                  <a:srgbClr val="00B050"/>
                </a:solidFill>
              </a:rPr>
              <a:t>I have met my lesson objective by _________________.</a:t>
            </a:r>
          </a:p>
          <a:p>
            <a:endParaRPr lang="en-GB" sz="2400" dirty="0">
              <a:solidFill>
                <a:schemeClr val="tx1"/>
              </a:solidFill>
            </a:endParaRPr>
          </a:p>
          <a:p>
            <a:r>
              <a:rPr lang="en-GB" sz="2400" b="1" dirty="0">
                <a:solidFill>
                  <a:srgbClr val="00B050"/>
                </a:solidFill>
              </a:rPr>
              <a:t>EBI</a:t>
            </a:r>
            <a:r>
              <a:rPr lang="en-GB" sz="2400" dirty="0">
                <a:solidFill>
                  <a:srgbClr val="00B050"/>
                </a:solidFill>
              </a:rPr>
              <a:t>: I developed my competence in positive motivation further by __________________. Next lesson, I am looking forward to_____.</a:t>
            </a:r>
          </a:p>
        </p:txBody>
      </p:sp>
    </p:spTree>
    <p:extLst>
      <p:ext uri="{BB962C8B-B14F-4D97-AF65-F5344CB8AC3E}">
        <p14:creationId xmlns:p14="http://schemas.microsoft.com/office/powerpoint/2010/main" val="29077028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i2.listal.com/image/1579788/500full.jpg"/>
          <p:cNvPicPr>
            <a:picLocks noChangeAspect="1" noChangeArrowheads="1"/>
          </p:cNvPicPr>
          <p:nvPr/>
        </p:nvPicPr>
        <p:blipFill>
          <a:blip r:embed="rId3" cstate="print"/>
          <a:srcRect l="72000" t="38278" r="7200"/>
          <a:stretch>
            <a:fillRect/>
          </a:stretch>
        </p:blipFill>
        <p:spPr bwMode="auto">
          <a:xfrm>
            <a:off x="304800" y="1219200"/>
            <a:ext cx="806302" cy="1000125"/>
          </a:xfrm>
          <a:prstGeom prst="rect">
            <a:avLst/>
          </a:prstGeom>
          <a:noFill/>
        </p:spPr>
      </p:pic>
      <p:pic>
        <p:nvPicPr>
          <p:cNvPr id="6" name="Picture 8" descr="http://t2.gstatic.com/images?q=tbn:ANd9GcToH7C0vpWLMjIp6Pikha4sfc_N4wva7U4N2r3y2gQGDrCAFxx-7g"/>
          <p:cNvPicPr>
            <a:picLocks noChangeAspect="1" noChangeArrowheads="1"/>
          </p:cNvPicPr>
          <p:nvPr/>
        </p:nvPicPr>
        <p:blipFill>
          <a:blip r:embed="rId4" cstate="print"/>
          <a:srcRect/>
          <a:stretch>
            <a:fillRect/>
          </a:stretch>
        </p:blipFill>
        <p:spPr bwMode="auto">
          <a:xfrm>
            <a:off x="228600" y="2590800"/>
            <a:ext cx="914398" cy="914400"/>
          </a:xfrm>
          <a:prstGeom prst="rect">
            <a:avLst/>
          </a:prstGeom>
          <a:noFill/>
        </p:spPr>
      </p:pic>
      <p:pic>
        <p:nvPicPr>
          <p:cNvPr id="7" name="Picture 9"/>
          <p:cNvPicPr>
            <a:picLocks noChangeAspect="1" noChangeArrowheads="1"/>
          </p:cNvPicPr>
          <p:nvPr/>
        </p:nvPicPr>
        <p:blipFill>
          <a:blip r:embed="rId5" cstate="print"/>
          <a:srcRect l="10110" t="11765" r="61397" b="23529"/>
          <a:stretch>
            <a:fillRect/>
          </a:stretch>
        </p:blipFill>
        <p:spPr bwMode="auto">
          <a:xfrm>
            <a:off x="381000" y="5410200"/>
            <a:ext cx="751609" cy="1066800"/>
          </a:xfrm>
          <a:prstGeom prst="rect">
            <a:avLst/>
          </a:prstGeom>
          <a:noFill/>
          <a:ln w="9525">
            <a:noFill/>
            <a:miter lim="800000"/>
            <a:headEnd/>
            <a:tailEnd/>
          </a:ln>
        </p:spPr>
      </p:pic>
      <p:pic>
        <p:nvPicPr>
          <p:cNvPr id="8" name="Picture 11" descr="http://t1.gstatic.com/images?q=tbn:ANd9GcRcvatlqGMURVfZ93pmoBF1rincI8UkzdVMOTX2cJyK4elcpIqcPA"/>
          <p:cNvPicPr>
            <a:picLocks noChangeAspect="1" noChangeArrowheads="1"/>
          </p:cNvPicPr>
          <p:nvPr/>
        </p:nvPicPr>
        <p:blipFill>
          <a:blip r:embed="rId6" cstate="print"/>
          <a:srcRect r="50725"/>
          <a:stretch>
            <a:fillRect/>
          </a:stretch>
        </p:blipFill>
        <p:spPr bwMode="auto">
          <a:xfrm>
            <a:off x="304800" y="4038600"/>
            <a:ext cx="838200" cy="1121710"/>
          </a:xfrm>
          <a:prstGeom prst="rect">
            <a:avLst/>
          </a:prstGeom>
          <a:noFill/>
        </p:spPr>
      </p:pic>
      <p:sp>
        <p:nvSpPr>
          <p:cNvPr id="9" name="TextBox 8"/>
          <p:cNvSpPr txBox="1"/>
          <p:nvPr/>
        </p:nvSpPr>
        <p:spPr>
          <a:xfrm>
            <a:off x="76200" y="2209800"/>
            <a:ext cx="1066800" cy="369332"/>
          </a:xfrm>
          <a:prstGeom prst="rect">
            <a:avLst/>
          </a:prstGeom>
          <a:noFill/>
        </p:spPr>
        <p:txBody>
          <a:bodyPr wrap="square" rtlCol="0">
            <a:spAutoFit/>
          </a:bodyPr>
          <a:lstStyle/>
          <a:p>
            <a:pPr algn="ctr"/>
            <a:r>
              <a:rPr lang="en-GB" b="1" dirty="0" err="1">
                <a:latin typeface="+mj-lt"/>
              </a:rPr>
              <a:t>Hermia</a:t>
            </a:r>
            <a:endParaRPr lang="en-GB" b="1" dirty="0">
              <a:latin typeface="+mj-lt"/>
            </a:endParaRPr>
          </a:p>
        </p:txBody>
      </p:sp>
      <p:sp>
        <p:nvSpPr>
          <p:cNvPr id="10" name="TextBox 9"/>
          <p:cNvSpPr txBox="1"/>
          <p:nvPr/>
        </p:nvSpPr>
        <p:spPr>
          <a:xfrm>
            <a:off x="76200" y="3581400"/>
            <a:ext cx="1066800" cy="369332"/>
          </a:xfrm>
          <a:prstGeom prst="rect">
            <a:avLst/>
          </a:prstGeom>
          <a:noFill/>
        </p:spPr>
        <p:txBody>
          <a:bodyPr wrap="square" rtlCol="0">
            <a:spAutoFit/>
          </a:bodyPr>
          <a:lstStyle/>
          <a:p>
            <a:pPr algn="ctr"/>
            <a:r>
              <a:rPr lang="en-GB" b="1" dirty="0">
                <a:latin typeface="+mj-lt"/>
              </a:rPr>
              <a:t>Helena</a:t>
            </a:r>
          </a:p>
        </p:txBody>
      </p:sp>
      <p:sp>
        <p:nvSpPr>
          <p:cNvPr id="11" name="TextBox 10"/>
          <p:cNvSpPr txBox="1"/>
          <p:nvPr/>
        </p:nvSpPr>
        <p:spPr>
          <a:xfrm>
            <a:off x="0" y="4953000"/>
            <a:ext cx="1295400" cy="369332"/>
          </a:xfrm>
          <a:prstGeom prst="rect">
            <a:avLst/>
          </a:prstGeom>
          <a:solidFill>
            <a:schemeClr val="bg1"/>
          </a:solidFill>
          <a:ln>
            <a:solidFill>
              <a:schemeClr val="bg1"/>
            </a:solidFill>
          </a:ln>
        </p:spPr>
        <p:txBody>
          <a:bodyPr wrap="square" rtlCol="0">
            <a:spAutoFit/>
          </a:bodyPr>
          <a:lstStyle/>
          <a:p>
            <a:pPr algn="ctr"/>
            <a:r>
              <a:rPr lang="en-GB" b="1" dirty="0">
                <a:latin typeface="+mj-lt"/>
              </a:rPr>
              <a:t>Demetrius</a:t>
            </a:r>
          </a:p>
        </p:txBody>
      </p:sp>
      <p:sp>
        <p:nvSpPr>
          <p:cNvPr id="12" name="TextBox 11"/>
          <p:cNvSpPr txBox="1"/>
          <p:nvPr/>
        </p:nvSpPr>
        <p:spPr>
          <a:xfrm>
            <a:off x="228600" y="6324600"/>
            <a:ext cx="1066800" cy="369332"/>
          </a:xfrm>
          <a:prstGeom prst="rect">
            <a:avLst/>
          </a:prstGeom>
          <a:solidFill>
            <a:schemeClr val="bg1"/>
          </a:solidFill>
        </p:spPr>
        <p:txBody>
          <a:bodyPr wrap="square" rtlCol="0">
            <a:spAutoFit/>
          </a:bodyPr>
          <a:lstStyle/>
          <a:p>
            <a:pPr algn="ctr"/>
            <a:r>
              <a:rPr lang="en-GB" b="1" dirty="0">
                <a:latin typeface="+mj-lt"/>
              </a:rPr>
              <a:t>Lysander</a:t>
            </a:r>
          </a:p>
        </p:txBody>
      </p:sp>
      <p:graphicFrame>
        <p:nvGraphicFramePr>
          <p:cNvPr id="4" name="Table 3"/>
          <p:cNvGraphicFramePr>
            <a:graphicFrameLocks noGrp="1"/>
          </p:cNvGraphicFramePr>
          <p:nvPr/>
        </p:nvGraphicFramePr>
        <p:xfrm>
          <a:off x="152400" y="152400"/>
          <a:ext cx="8763000" cy="6581660"/>
        </p:xfrm>
        <a:graphic>
          <a:graphicData uri="http://schemas.openxmlformats.org/drawingml/2006/table">
            <a:tbl>
              <a:tblPr firstRow="1" bandRow="1">
                <a:tableStyleId>{5A111915-BE36-4E01-A7E5-04B1672EAD32}</a:tableStyleId>
              </a:tblPr>
              <a:tblGrid>
                <a:gridCol w="1095375">
                  <a:extLst>
                    <a:ext uri="{9D8B030D-6E8A-4147-A177-3AD203B41FA5}">
                      <a16:colId xmlns:a16="http://schemas.microsoft.com/office/drawing/2014/main" val="20000"/>
                    </a:ext>
                  </a:extLst>
                </a:gridCol>
                <a:gridCol w="1095375">
                  <a:extLst>
                    <a:ext uri="{9D8B030D-6E8A-4147-A177-3AD203B41FA5}">
                      <a16:colId xmlns:a16="http://schemas.microsoft.com/office/drawing/2014/main" val="20001"/>
                    </a:ext>
                  </a:extLst>
                </a:gridCol>
                <a:gridCol w="1095375">
                  <a:extLst>
                    <a:ext uri="{9D8B030D-6E8A-4147-A177-3AD203B41FA5}">
                      <a16:colId xmlns:a16="http://schemas.microsoft.com/office/drawing/2014/main" val="20002"/>
                    </a:ext>
                  </a:extLst>
                </a:gridCol>
                <a:gridCol w="1095375">
                  <a:extLst>
                    <a:ext uri="{9D8B030D-6E8A-4147-A177-3AD203B41FA5}">
                      <a16:colId xmlns:a16="http://schemas.microsoft.com/office/drawing/2014/main" val="20003"/>
                    </a:ext>
                  </a:extLst>
                </a:gridCol>
                <a:gridCol w="1095375">
                  <a:extLst>
                    <a:ext uri="{9D8B030D-6E8A-4147-A177-3AD203B41FA5}">
                      <a16:colId xmlns:a16="http://schemas.microsoft.com/office/drawing/2014/main" val="20004"/>
                    </a:ext>
                  </a:extLst>
                </a:gridCol>
                <a:gridCol w="1095375">
                  <a:extLst>
                    <a:ext uri="{9D8B030D-6E8A-4147-A177-3AD203B41FA5}">
                      <a16:colId xmlns:a16="http://schemas.microsoft.com/office/drawing/2014/main" val="20005"/>
                    </a:ext>
                  </a:extLst>
                </a:gridCol>
                <a:gridCol w="1095375">
                  <a:extLst>
                    <a:ext uri="{9D8B030D-6E8A-4147-A177-3AD203B41FA5}">
                      <a16:colId xmlns:a16="http://schemas.microsoft.com/office/drawing/2014/main" val="20006"/>
                    </a:ext>
                  </a:extLst>
                </a:gridCol>
                <a:gridCol w="1095375">
                  <a:extLst>
                    <a:ext uri="{9D8B030D-6E8A-4147-A177-3AD203B41FA5}">
                      <a16:colId xmlns:a16="http://schemas.microsoft.com/office/drawing/2014/main" val="20007"/>
                    </a:ext>
                  </a:extLst>
                </a:gridCol>
              </a:tblGrid>
              <a:tr h="764021">
                <a:tc>
                  <a:txBody>
                    <a:bodyPr/>
                    <a:lstStyle/>
                    <a:p>
                      <a:r>
                        <a:rPr lang="en-GB" sz="1600" dirty="0">
                          <a:solidFill>
                            <a:schemeClr val="tx1"/>
                          </a:solidFill>
                        </a:rPr>
                        <a:t>Character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rPr>
                        <a:t>Emotion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rPr>
                        <a:t>Quotation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rPr>
                        <a:t>Facial</a:t>
                      </a:r>
                      <a:r>
                        <a:rPr lang="en-GB" sz="1600" baseline="0" dirty="0">
                          <a:solidFill>
                            <a:schemeClr val="tx1"/>
                          </a:solidFill>
                        </a:rPr>
                        <a:t> Expression</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solidFill>
                            <a:schemeClr val="tx1"/>
                          </a:solidFill>
                        </a:rPr>
                        <a:t>Tone</a:t>
                      </a:r>
                      <a:r>
                        <a:rPr lang="en-GB" sz="1400" baseline="0" dirty="0">
                          <a:solidFill>
                            <a:schemeClr val="tx1"/>
                          </a:solidFill>
                        </a:rPr>
                        <a:t> of voice, volume and pauses</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rPr>
                        <a:t>Props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rPr>
                        <a:t>Position</a:t>
                      </a:r>
                      <a:r>
                        <a:rPr lang="en-GB" sz="1600" baseline="0" dirty="0">
                          <a:solidFill>
                            <a:schemeClr val="tx1"/>
                          </a:solidFill>
                        </a:rPr>
                        <a:t> on Stage</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rPr>
                        <a:t>Lighting</a:t>
                      </a:r>
                      <a:r>
                        <a:rPr lang="en-GB" sz="1600" baseline="0" dirty="0">
                          <a:solidFill>
                            <a:schemeClr val="tx1"/>
                          </a:solidFill>
                        </a:rPr>
                        <a:t> and Sound</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0919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0919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0919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09195">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498909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5" name="TextBox 14"/>
          <p:cNvSpPr txBox="1"/>
          <p:nvPr/>
        </p:nvSpPr>
        <p:spPr>
          <a:xfrm>
            <a:off x="467544" y="2204864"/>
            <a:ext cx="8136904" cy="1569660"/>
          </a:xfrm>
          <a:prstGeom prst="rect">
            <a:avLst/>
          </a:prstGeom>
          <a:solidFill>
            <a:schemeClr val="bg1"/>
          </a:solidFill>
        </p:spPr>
        <p:txBody>
          <a:bodyPr wrap="square" rtlCol="0">
            <a:spAutoFit/>
          </a:bodyPr>
          <a:lstStyle/>
          <a:p>
            <a:pPr algn="ctr"/>
            <a:endParaRPr lang="en-GB" sz="9600" dirty="0">
              <a:solidFill>
                <a:srgbClr val="002060"/>
              </a:solidFill>
              <a:latin typeface="Gill Sans MT" pitchFamily="34" charset="0"/>
            </a:endParaRPr>
          </a:p>
        </p:txBody>
      </p:sp>
      <p:sp>
        <p:nvSpPr>
          <p:cNvPr id="17" name="TextBox 16"/>
          <p:cNvSpPr txBox="1"/>
          <p:nvPr/>
        </p:nvSpPr>
        <p:spPr>
          <a:xfrm>
            <a:off x="152400" y="609600"/>
            <a:ext cx="8712968" cy="4893647"/>
          </a:xfrm>
          <a:prstGeom prst="rect">
            <a:avLst/>
          </a:prstGeom>
          <a:solidFill>
            <a:schemeClr val="tx2">
              <a:lumMod val="20000"/>
              <a:lumOff val="80000"/>
            </a:schemeClr>
          </a:solidFill>
        </p:spPr>
        <p:txBody>
          <a:bodyPr wrap="square" rtlCol="0">
            <a:spAutoFit/>
          </a:bodyPr>
          <a:lstStyle/>
          <a:p>
            <a:pPr algn="r"/>
            <a:r>
              <a:rPr lang="en-GB" sz="2400" b="1" u="sng" dirty="0">
                <a:solidFill>
                  <a:schemeClr val="tx2"/>
                </a:solidFill>
                <a:effectLst>
                  <a:outerShdw blurRad="38100" dist="38100" dir="2700000" algn="tl">
                    <a:srgbClr val="000000">
                      <a:alpha val="43137"/>
                    </a:srgbClr>
                  </a:outerShdw>
                </a:effectLst>
                <a:latin typeface="+mj-lt"/>
              </a:rPr>
              <a:t>Date</a:t>
            </a:r>
          </a:p>
          <a:p>
            <a:pPr algn="ctr"/>
            <a:r>
              <a:rPr lang="en-GB" sz="2400" b="1" u="sng" dirty="0">
                <a:solidFill>
                  <a:schemeClr val="tx2"/>
                </a:solidFill>
                <a:effectLst>
                  <a:outerShdw blurRad="38100" dist="38100" dir="2700000" algn="tl">
                    <a:srgbClr val="000000">
                      <a:alpha val="43137"/>
                    </a:srgbClr>
                  </a:outerShdw>
                </a:effectLst>
                <a:latin typeface="+mj-lt"/>
              </a:rPr>
              <a:t>The </a:t>
            </a:r>
            <a:r>
              <a:rPr lang="en-GB" sz="2400" b="1" u="sng" dirty="0" err="1">
                <a:solidFill>
                  <a:schemeClr val="tx2"/>
                </a:solidFill>
                <a:effectLst>
                  <a:outerShdw blurRad="38100" dist="38100" dir="2700000" algn="tl">
                    <a:srgbClr val="000000">
                      <a:alpha val="43137"/>
                    </a:srgbClr>
                  </a:outerShdw>
                </a:effectLst>
                <a:latin typeface="+mj-lt"/>
              </a:rPr>
              <a:t>Athen’s</a:t>
            </a:r>
            <a:r>
              <a:rPr lang="en-GB" sz="2400" b="1" u="sng" dirty="0">
                <a:solidFill>
                  <a:schemeClr val="tx2"/>
                </a:solidFill>
                <a:effectLst>
                  <a:outerShdw blurRad="38100" dist="38100" dir="2700000" algn="tl">
                    <a:srgbClr val="000000">
                      <a:alpha val="43137"/>
                    </a:srgbClr>
                  </a:outerShdw>
                </a:effectLst>
                <a:latin typeface="+mj-lt"/>
              </a:rPr>
              <a:t> Chronicle</a:t>
            </a:r>
          </a:p>
          <a:p>
            <a:pPr algn="ctr"/>
            <a:endParaRPr lang="en-GB" sz="2400" u="sng" dirty="0">
              <a:solidFill>
                <a:schemeClr val="tx2"/>
              </a:solidFill>
              <a:latin typeface="+mj-lt"/>
            </a:endParaRPr>
          </a:p>
          <a:p>
            <a:pPr fontAlgn="t"/>
            <a:endParaRPr lang="en-GB" sz="2400" dirty="0">
              <a:solidFill>
                <a:schemeClr val="tx2"/>
              </a:solidFill>
              <a:latin typeface="+mj-lt"/>
            </a:endParaRPr>
          </a:p>
          <a:p>
            <a:r>
              <a:rPr lang="en-GB" sz="2400" dirty="0">
                <a:solidFill>
                  <a:schemeClr val="tx2"/>
                </a:solidFill>
                <a:latin typeface="+mj-lt"/>
              </a:rPr>
              <a:t>	</a:t>
            </a:r>
            <a:r>
              <a:rPr lang="en-GB" sz="2400" b="1" u="sng" dirty="0">
                <a:solidFill>
                  <a:schemeClr val="tx2"/>
                </a:solidFill>
                <a:latin typeface="+mj-lt"/>
              </a:rPr>
              <a:t>LO</a:t>
            </a:r>
            <a:r>
              <a:rPr lang="en-GB" sz="2400" dirty="0">
                <a:solidFill>
                  <a:schemeClr val="tx2"/>
                </a:solidFill>
                <a:latin typeface="+mj-lt"/>
              </a:rPr>
              <a:t>: I will demonstrate my competence in coaching and 	leadership by working as a group to create </a:t>
            </a:r>
            <a:r>
              <a:rPr lang="en-GB" sz="2400" i="1" dirty="0">
                <a:solidFill>
                  <a:schemeClr val="tx2"/>
                </a:solidFill>
                <a:latin typeface="+mj-lt"/>
              </a:rPr>
              <a:t>The Athens 	Chronicle</a:t>
            </a:r>
            <a:r>
              <a:rPr lang="en-GB" sz="2400" dirty="0">
                <a:solidFill>
                  <a:schemeClr val="tx2"/>
                </a:solidFill>
                <a:latin typeface="+mj-lt"/>
              </a:rPr>
              <a:t>. 	</a:t>
            </a:r>
          </a:p>
          <a:p>
            <a:endParaRPr lang="en-GB" sz="2400" dirty="0">
              <a:solidFill>
                <a:schemeClr val="tx2"/>
              </a:solidFill>
              <a:latin typeface="+mj-lt"/>
            </a:endParaRPr>
          </a:p>
          <a:p>
            <a:endParaRPr lang="en-GB" sz="2400" dirty="0">
              <a:solidFill>
                <a:schemeClr val="tx2"/>
              </a:solidFill>
              <a:latin typeface="+mj-lt"/>
            </a:endParaRPr>
          </a:p>
          <a:p>
            <a:endParaRPr lang="en-GB" sz="2400" dirty="0">
              <a:solidFill>
                <a:schemeClr val="tx2"/>
              </a:solidFill>
              <a:latin typeface="+mj-lt"/>
            </a:endParaRPr>
          </a:p>
          <a:p>
            <a:pPr fontAlgn="t"/>
            <a:endParaRPr lang="en-GB" sz="2400" dirty="0">
              <a:solidFill>
                <a:schemeClr val="tx2"/>
              </a:solidFill>
              <a:latin typeface="+mj-lt"/>
            </a:endParaRPr>
          </a:p>
          <a:p>
            <a:pPr fontAlgn="t"/>
            <a:endParaRPr lang="en-GB" sz="2400" b="1" dirty="0">
              <a:solidFill>
                <a:schemeClr val="tx2"/>
              </a:solidFill>
              <a:latin typeface="+mj-lt"/>
            </a:endParaRPr>
          </a:p>
          <a:p>
            <a:pPr fontAlgn="t"/>
            <a:r>
              <a:rPr lang="en-GB" sz="2400" b="1" dirty="0">
                <a:solidFill>
                  <a:schemeClr val="tx2"/>
                </a:solidFill>
                <a:latin typeface="+mj-lt"/>
              </a:rPr>
              <a:t>	</a:t>
            </a:r>
            <a:endParaRPr lang="en-GB" sz="2400" dirty="0">
              <a:solidFill>
                <a:schemeClr val="tx2"/>
              </a:solidFill>
              <a:latin typeface="+mj-lt"/>
            </a:endParaRPr>
          </a:p>
        </p:txBody>
      </p:sp>
      <p:cxnSp>
        <p:nvCxnSpPr>
          <p:cNvPr id="10" name="Straight Connector 9"/>
          <p:cNvCxnSpPr/>
          <p:nvPr/>
        </p:nvCxnSpPr>
        <p:spPr>
          <a:xfrm>
            <a:off x="152400" y="10668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14478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7526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2400" y="21336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52400" y="25146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2400" y="28956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99406" y="3276600"/>
            <a:ext cx="5333206" cy="79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637506" y="3237706"/>
            <a:ext cx="52578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2400" y="32004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2400" y="35814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2400" y="39624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52400" y="42672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52400" y="46482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52400" y="50292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52400" y="54102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52400" y="5791200"/>
            <a:ext cx="8686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57200" y="3810000"/>
            <a:ext cx="8229600" cy="274320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GB" sz="3600" u="sng" dirty="0">
                <a:solidFill>
                  <a:schemeClr val="bg1"/>
                </a:solidFill>
              </a:rPr>
              <a:t>Extension Task</a:t>
            </a:r>
            <a:r>
              <a:rPr lang="en-GB" sz="3600" dirty="0">
                <a:solidFill>
                  <a:schemeClr val="bg1"/>
                </a:solidFill>
              </a:rPr>
              <a:t>: What would be the headline story for </a:t>
            </a:r>
            <a:r>
              <a:rPr lang="en-GB" sz="3600" i="1" dirty="0">
                <a:solidFill>
                  <a:schemeClr val="bg1"/>
                </a:solidFill>
              </a:rPr>
              <a:t>The Athens Chronicle</a:t>
            </a:r>
            <a:r>
              <a:rPr lang="en-GB" sz="3600" dirty="0">
                <a:solidFill>
                  <a:schemeClr val="bg1"/>
                </a:solidFill>
              </a:rPr>
              <a:t>?</a:t>
            </a:r>
          </a:p>
        </p:txBody>
      </p:sp>
    </p:spTree>
    <p:extLst>
      <p:ext uri="{BB962C8B-B14F-4D97-AF65-F5344CB8AC3E}">
        <p14:creationId xmlns:p14="http://schemas.microsoft.com/office/powerpoint/2010/main" val="3466215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y-image3.etsy.com/il_fullxfull.2154914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7170" name="Picture 2" descr="http://grainedit.com/wp-content/uploads/2010/02/eng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67841"/>
            <a:ext cx="74295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p:cNvSpPr txBox="1">
            <a:spLocks noChangeArrowheads="1"/>
          </p:cNvSpPr>
          <p:nvPr/>
        </p:nvSpPr>
        <p:spPr bwMode="auto">
          <a:xfrm>
            <a:off x="571500" y="5013176"/>
            <a:ext cx="8001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3200" b="1" dirty="0">
                <a:solidFill>
                  <a:schemeClr val="bg1"/>
                </a:solidFill>
                <a:effectLst>
                  <a:glow rad="228600">
                    <a:schemeClr val="accent3">
                      <a:satMod val="175000"/>
                      <a:alpha val="40000"/>
                    </a:schemeClr>
                  </a:glow>
                  <a:outerShdw blurRad="38100" dist="38100" dir="2700000" algn="tl">
                    <a:srgbClr val="000000">
                      <a:alpha val="43137"/>
                    </a:srgbClr>
                  </a:outerShdw>
                </a:effectLst>
              </a:rPr>
              <a:t>Can you make a prediction about what A Midsummer Night’s Dream may be about?</a:t>
            </a:r>
          </a:p>
        </p:txBody>
      </p:sp>
      <p:sp>
        <p:nvSpPr>
          <p:cNvPr id="4" name="TextBox 6"/>
          <p:cNvSpPr txBox="1">
            <a:spLocks noChangeArrowheads="1"/>
          </p:cNvSpPr>
          <p:nvPr/>
        </p:nvSpPr>
        <p:spPr bwMode="auto">
          <a:xfrm>
            <a:off x="29481" y="5922458"/>
            <a:ext cx="76321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LO:</a:t>
            </a:r>
          </a:p>
          <a:p>
            <a:r>
              <a:rPr lang="en-GB" b="1" dirty="0">
                <a:solidFill>
                  <a:schemeClr val="bg1"/>
                </a:solidFill>
                <a:effectLst>
                  <a:glow rad="228600">
                    <a:schemeClr val="accent3">
                      <a:satMod val="175000"/>
                      <a:alpha val="40000"/>
                    </a:schemeClr>
                  </a:glow>
                  <a:outerShdw blurRad="38100" dist="38100" dir="2700000" algn="tl">
                    <a:srgbClr val="000000">
                      <a:alpha val="43137"/>
                    </a:srgbClr>
                  </a:outerShdw>
                </a:effectLst>
              </a:rPr>
              <a:t>An introduction to themes within a Midsummer Night’s Dream and to watch The Animated Tales for a plot overview.</a:t>
            </a:r>
          </a:p>
        </p:txBody>
      </p:sp>
    </p:spTree>
    <p:extLst>
      <p:ext uri="{BB962C8B-B14F-4D97-AF65-F5344CB8AC3E}">
        <p14:creationId xmlns:p14="http://schemas.microsoft.com/office/powerpoint/2010/main" val="31629253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9" name="Rounded Rectangle 38"/>
          <p:cNvSpPr/>
          <p:nvPr/>
        </p:nvSpPr>
        <p:spPr>
          <a:xfrm>
            <a:off x="304800" y="609600"/>
            <a:ext cx="2590800" cy="7620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Must</a:t>
            </a:r>
          </a:p>
        </p:txBody>
      </p:sp>
      <p:sp>
        <p:nvSpPr>
          <p:cNvPr id="42" name="Rounded Rectangle 41"/>
          <p:cNvSpPr/>
          <p:nvPr/>
        </p:nvSpPr>
        <p:spPr>
          <a:xfrm>
            <a:off x="304800" y="1295400"/>
            <a:ext cx="2590800" cy="45720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can show some demonstration of leadership and coaching in a group task.</a:t>
            </a:r>
          </a:p>
        </p:txBody>
      </p:sp>
      <p:sp>
        <p:nvSpPr>
          <p:cNvPr id="48" name="Rounded Rectangle 47"/>
          <p:cNvSpPr/>
          <p:nvPr/>
        </p:nvSpPr>
        <p:spPr>
          <a:xfrm>
            <a:off x="3276600" y="609600"/>
            <a:ext cx="2590800" cy="7620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Should</a:t>
            </a:r>
          </a:p>
        </p:txBody>
      </p:sp>
      <p:sp>
        <p:nvSpPr>
          <p:cNvPr id="49" name="Rounded Rectangle 48"/>
          <p:cNvSpPr/>
          <p:nvPr/>
        </p:nvSpPr>
        <p:spPr>
          <a:xfrm>
            <a:off x="3276600" y="1295400"/>
            <a:ext cx="2590800" cy="45720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can confidently demonstrate leadership and coaching in a group task and reflect on my competence development.</a:t>
            </a:r>
            <a:endParaRPr lang="en-GB" sz="2400" b="1" dirty="0">
              <a:solidFill>
                <a:schemeClr val="tx1"/>
              </a:solidFill>
            </a:endParaRPr>
          </a:p>
        </p:txBody>
      </p:sp>
      <p:sp>
        <p:nvSpPr>
          <p:cNvPr id="50" name="Rounded Rectangle 49"/>
          <p:cNvSpPr/>
          <p:nvPr/>
        </p:nvSpPr>
        <p:spPr>
          <a:xfrm>
            <a:off x="6248400" y="609600"/>
            <a:ext cx="2590800" cy="762000"/>
          </a:xfrm>
          <a:prstGeom prst="round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Could</a:t>
            </a:r>
          </a:p>
        </p:txBody>
      </p:sp>
      <p:sp>
        <p:nvSpPr>
          <p:cNvPr id="51" name="Rounded Rectangle 50"/>
          <p:cNvSpPr/>
          <p:nvPr/>
        </p:nvSpPr>
        <p:spPr>
          <a:xfrm>
            <a:off x="6248400" y="1295400"/>
            <a:ext cx="2590800" cy="4572000"/>
          </a:xfrm>
          <a:prstGeom prst="round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can demonstrate my competence in leadership and coaching in a variety of ways and evaluate my competence development.</a:t>
            </a:r>
          </a:p>
        </p:txBody>
      </p:sp>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demonstrate my competence in coaching and leadership by working as a group to create </a:t>
            </a:r>
            <a:r>
              <a:rPr lang="en-GB" sz="2000" i="1" dirty="0">
                <a:solidFill>
                  <a:schemeClr val="bg1"/>
                </a:solidFill>
              </a:rPr>
              <a:t>The Athens Chronicle</a:t>
            </a:r>
            <a:r>
              <a:rPr lang="en-GB" sz="2000" dirty="0">
                <a:solidFill>
                  <a:schemeClr val="bg1"/>
                </a:solidFill>
              </a:rPr>
              <a:t>.</a:t>
            </a:r>
          </a:p>
        </p:txBody>
      </p:sp>
    </p:spTree>
    <p:extLst>
      <p:ext uri="{BB962C8B-B14F-4D97-AF65-F5344CB8AC3E}">
        <p14:creationId xmlns:p14="http://schemas.microsoft.com/office/powerpoint/2010/main" val="5011288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demonstrate my competence in coaching and leadership by working as a group to create </a:t>
            </a:r>
            <a:r>
              <a:rPr lang="en-GB" sz="2000" i="1" dirty="0">
                <a:solidFill>
                  <a:schemeClr val="bg1"/>
                </a:solidFill>
              </a:rPr>
              <a:t>The Athens Chronicle</a:t>
            </a:r>
            <a:r>
              <a:rPr lang="en-GB" sz="2000" dirty="0">
                <a:solidFill>
                  <a:schemeClr val="bg1"/>
                </a:solidFill>
              </a:rPr>
              <a:t>.</a:t>
            </a:r>
          </a:p>
        </p:txBody>
      </p:sp>
      <p:sp>
        <p:nvSpPr>
          <p:cNvPr id="13" name="TextBox 12"/>
          <p:cNvSpPr txBox="1"/>
          <p:nvPr/>
        </p:nvSpPr>
        <p:spPr>
          <a:xfrm>
            <a:off x="228600" y="533400"/>
            <a:ext cx="8610600" cy="6001643"/>
          </a:xfrm>
          <a:prstGeom prst="rect">
            <a:avLst/>
          </a:prstGeom>
          <a:noFill/>
        </p:spPr>
        <p:txBody>
          <a:bodyPr wrap="square" rtlCol="0">
            <a:spAutoFit/>
          </a:bodyPr>
          <a:lstStyle/>
          <a:p>
            <a:r>
              <a:rPr lang="en-GB" sz="2400" b="1" dirty="0">
                <a:solidFill>
                  <a:schemeClr val="bg1"/>
                </a:solidFill>
                <a:effectLst>
                  <a:glow rad="228600">
                    <a:schemeClr val="accent3">
                      <a:satMod val="175000"/>
                      <a:alpha val="40000"/>
                    </a:schemeClr>
                  </a:glow>
                </a:effectLst>
                <a:latin typeface="+mj-lt"/>
              </a:rPr>
              <a:t>In today’s task, each table will work as a team to produce an edition of </a:t>
            </a:r>
            <a:r>
              <a:rPr lang="en-GB" sz="2400" b="1" i="1" dirty="0">
                <a:solidFill>
                  <a:schemeClr val="bg1"/>
                </a:solidFill>
                <a:effectLst>
                  <a:glow rad="228600">
                    <a:schemeClr val="accent3">
                      <a:satMod val="175000"/>
                      <a:alpha val="40000"/>
                    </a:schemeClr>
                  </a:glow>
                </a:effectLst>
                <a:latin typeface="+mj-lt"/>
              </a:rPr>
              <a:t>The Athens Chronicle</a:t>
            </a:r>
            <a:r>
              <a:rPr lang="en-GB" sz="2400" b="1" dirty="0">
                <a:solidFill>
                  <a:schemeClr val="bg1"/>
                </a:solidFill>
                <a:effectLst>
                  <a:glow rad="228600">
                    <a:schemeClr val="accent3">
                      <a:satMod val="175000"/>
                      <a:alpha val="40000"/>
                    </a:schemeClr>
                  </a:glow>
                </a:effectLst>
                <a:latin typeface="+mj-lt"/>
              </a:rPr>
              <a:t>. You must each produce one article for the newspaper. You must decide as a team what the articles will be about. All of the articles must be about the recent events in Athens as performed in Shakespeare’s play.. Below are some examples you may want to use:</a:t>
            </a:r>
          </a:p>
          <a:p>
            <a:endParaRPr lang="en-GB" sz="2400" b="1" dirty="0">
              <a:solidFill>
                <a:schemeClr val="bg1"/>
              </a:solidFill>
              <a:effectLst>
                <a:glow rad="228600">
                  <a:schemeClr val="accent3">
                    <a:satMod val="175000"/>
                    <a:alpha val="40000"/>
                  </a:schemeClr>
                </a:glow>
              </a:effectLst>
              <a:latin typeface="+mj-lt"/>
            </a:endParaRPr>
          </a:p>
          <a:p>
            <a:pPr>
              <a:buFont typeface="Arial" pitchFamily="34" charset="0"/>
              <a:buChar char="•"/>
            </a:pPr>
            <a:r>
              <a:rPr lang="en-GB" sz="2400" b="1" dirty="0">
                <a:solidFill>
                  <a:schemeClr val="bg1"/>
                </a:solidFill>
                <a:effectLst>
                  <a:glow rad="228600">
                    <a:schemeClr val="accent3">
                      <a:satMod val="175000"/>
                      <a:alpha val="40000"/>
                    </a:schemeClr>
                  </a:glow>
                </a:effectLst>
                <a:latin typeface="+mj-lt"/>
              </a:rPr>
              <a:t> Main story: The Royal Wedding</a:t>
            </a:r>
          </a:p>
          <a:p>
            <a:pPr>
              <a:buFont typeface="Arial" pitchFamily="34" charset="0"/>
              <a:buChar char="•"/>
            </a:pPr>
            <a:r>
              <a:rPr lang="en-GB" sz="2400" b="1" dirty="0">
                <a:solidFill>
                  <a:schemeClr val="bg1"/>
                </a:solidFill>
                <a:effectLst>
                  <a:glow rad="228600">
                    <a:schemeClr val="accent3">
                      <a:satMod val="175000"/>
                      <a:alpha val="40000"/>
                    </a:schemeClr>
                  </a:glow>
                </a:effectLst>
                <a:latin typeface="+mj-lt"/>
              </a:rPr>
              <a:t> Main story: Strange Events in the Weather</a:t>
            </a:r>
          </a:p>
          <a:p>
            <a:pPr>
              <a:buFont typeface="Arial" pitchFamily="34" charset="0"/>
              <a:buChar char="•"/>
            </a:pPr>
            <a:r>
              <a:rPr lang="en-GB" sz="2400" b="1" dirty="0">
                <a:solidFill>
                  <a:schemeClr val="bg1"/>
                </a:solidFill>
                <a:effectLst>
                  <a:glow rad="228600">
                    <a:schemeClr val="accent3">
                      <a:satMod val="175000"/>
                      <a:alpha val="40000"/>
                    </a:schemeClr>
                  </a:glow>
                </a:effectLst>
                <a:latin typeface="+mj-lt"/>
              </a:rPr>
              <a:t> Main story: </a:t>
            </a:r>
            <a:r>
              <a:rPr lang="en-GB" sz="2400" b="1" dirty="0" err="1">
                <a:solidFill>
                  <a:schemeClr val="bg1"/>
                </a:solidFill>
                <a:effectLst>
                  <a:glow rad="228600">
                    <a:schemeClr val="accent3">
                      <a:satMod val="175000"/>
                      <a:alpha val="40000"/>
                    </a:schemeClr>
                  </a:glow>
                </a:effectLst>
                <a:latin typeface="+mj-lt"/>
              </a:rPr>
              <a:t>Egeus’s</a:t>
            </a:r>
            <a:r>
              <a:rPr lang="en-GB" sz="2400" b="1" dirty="0">
                <a:solidFill>
                  <a:schemeClr val="bg1"/>
                </a:solidFill>
                <a:effectLst>
                  <a:glow rad="228600">
                    <a:schemeClr val="accent3">
                      <a:satMod val="175000"/>
                      <a:alpha val="40000"/>
                    </a:schemeClr>
                  </a:glow>
                </a:effectLst>
                <a:latin typeface="+mj-lt"/>
              </a:rPr>
              <a:t> complaint to </a:t>
            </a:r>
            <a:r>
              <a:rPr lang="en-GB" sz="2400" b="1" dirty="0" err="1">
                <a:solidFill>
                  <a:schemeClr val="bg1"/>
                </a:solidFill>
                <a:effectLst>
                  <a:glow rad="228600">
                    <a:schemeClr val="accent3">
                      <a:satMod val="175000"/>
                      <a:alpha val="40000"/>
                    </a:schemeClr>
                  </a:glow>
                </a:effectLst>
                <a:latin typeface="+mj-lt"/>
              </a:rPr>
              <a:t>Theseus</a:t>
            </a:r>
            <a:endParaRPr lang="en-GB" sz="2400" b="1" dirty="0">
              <a:solidFill>
                <a:schemeClr val="bg1"/>
              </a:solidFill>
              <a:effectLst>
                <a:glow rad="228600">
                  <a:schemeClr val="accent3">
                    <a:satMod val="175000"/>
                    <a:alpha val="40000"/>
                  </a:schemeClr>
                </a:glow>
              </a:effectLst>
              <a:latin typeface="+mj-lt"/>
            </a:endParaRPr>
          </a:p>
          <a:p>
            <a:pPr>
              <a:buFont typeface="Arial" pitchFamily="34" charset="0"/>
              <a:buChar char="•"/>
            </a:pPr>
            <a:r>
              <a:rPr lang="en-GB" sz="2400" b="1" dirty="0">
                <a:solidFill>
                  <a:schemeClr val="bg1"/>
                </a:solidFill>
                <a:effectLst>
                  <a:glow rad="228600">
                    <a:schemeClr val="accent3">
                      <a:satMod val="175000"/>
                      <a:alpha val="40000"/>
                    </a:schemeClr>
                  </a:glow>
                </a:effectLst>
                <a:latin typeface="+mj-lt"/>
              </a:rPr>
              <a:t> A gossip column about the lovers</a:t>
            </a:r>
          </a:p>
          <a:p>
            <a:pPr>
              <a:buFont typeface="Arial" pitchFamily="34" charset="0"/>
              <a:buChar char="•"/>
            </a:pPr>
            <a:r>
              <a:rPr lang="en-GB" sz="2400" b="1" dirty="0">
                <a:solidFill>
                  <a:schemeClr val="bg1"/>
                </a:solidFill>
                <a:effectLst>
                  <a:glow rad="228600">
                    <a:schemeClr val="accent3">
                      <a:satMod val="175000"/>
                      <a:alpha val="40000"/>
                    </a:schemeClr>
                  </a:glow>
                </a:effectLst>
                <a:latin typeface="+mj-lt"/>
              </a:rPr>
              <a:t> A gossip column about Bottom and </a:t>
            </a:r>
            <a:r>
              <a:rPr lang="en-GB" sz="2400" b="1" dirty="0" err="1">
                <a:solidFill>
                  <a:schemeClr val="bg1"/>
                </a:solidFill>
                <a:effectLst>
                  <a:glow rad="228600">
                    <a:schemeClr val="accent3">
                      <a:satMod val="175000"/>
                      <a:alpha val="40000"/>
                    </a:schemeClr>
                  </a:glow>
                </a:effectLst>
                <a:latin typeface="+mj-lt"/>
              </a:rPr>
              <a:t>Titania</a:t>
            </a:r>
            <a:endParaRPr lang="en-GB" sz="2400" b="1" dirty="0">
              <a:solidFill>
                <a:schemeClr val="bg1"/>
              </a:solidFill>
              <a:effectLst>
                <a:glow rad="228600">
                  <a:schemeClr val="accent3">
                    <a:satMod val="175000"/>
                    <a:alpha val="40000"/>
                  </a:schemeClr>
                </a:glow>
              </a:effectLst>
              <a:latin typeface="+mj-lt"/>
            </a:endParaRPr>
          </a:p>
          <a:p>
            <a:pPr>
              <a:buFont typeface="Arial" pitchFamily="34" charset="0"/>
              <a:buChar char="•"/>
            </a:pPr>
            <a:r>
              <a:rPr lang="en-GB" sz="2400" b="1" dirty="0">
                <a:solidFill>
                  <a:schemeClr val="bg1"/>
                </a:solidFill>
                <a:effectLst>
                  <a:glow rad="228600">
                    <a:schemeClr val="accent3">
                      <a:satMod val="175000"/>
                      <a:alpha val="40000"/>
                    </a:schemeClr>
                  </a:glow>
                </a:effectLst>
                <a:latin typeface="+mj-lt"/>
              </a:rPr>
              <a:t> Agony Aunt Page</a:t>
            </a:r>
          </a:p>
          <a:p>
            <a:pPr>
              <a:buFont typeface="Arial" pitchFamily="34" charset="0"/>
              <a:buChar char="•"/>
            </a:pPr>
            <a:r>
              <a:rPr lang="en-GB" sz="2400" b="1" dirty="0">
                <a:solidFill>
                  <a:schemeClr val="bg1"/>
                </a:solidFill>
                <a:effectLst>
                  <a:glow rad="228600">
                    <a:schemeClr val="accent3">
                      <a:satMod val="175000"/>
                      <a:alpha val="40000"/>
                    </a:schemeClr>
                  </a:glow>
                </a:effectLst>
                <a:latin typeface="+mj-lt"/>
              </a:rPr>
              <a:t> A review of </a:t>
            </a:r>
            <a:r>
              <a:rPr lang="en-GB" sz="2400" b="1" dirty="0" err="1">
                <a:solidFill>
                  <a:schemeClr val="bg1"/>
                </a:solidFill>
                <a:effectLst>
                  <a:glow rad="228600">
                    <a:schemeClr val="accent3">
                      <a:satMod val="175000"/>
                      <a:alpha val="40000"/>
                    </a:schemeClr>
                  </a:glow>
                </a:effectLst>
                <a:latin typeface="+mj-lt"/>
              </a:rPr>
              <a:t>Pyramus</a:t>
            </a:r>
            <a:r>
              <a:rPr lang="en-GB" sz="2400" b="1" dirty="0">
                <a:solidFill>
                  <a:schemeClr val="bg1"/>
                </a:solidFill>
                <a:effectLst>
                  <a:glow rad="228600">
                    <a:schemeClr val="accent3">
                      <a:satMod val="175000"/>
                      <a:alpha val="40000"/>
                    </a:schemeClr>
                  </a:glow>
                </a:effectLst>
                <a:latin typeface="+mj-lt"/>
              </a:rPr>
              <a:t> and </a:t>
            </a:r>
            <a:r>
              <a:rPr lang="en-GB" sz="2400" b="1" dirty="0" err="1">
                <a:solidFill>
                  <a:schemeClr val="bg1"/>
                </a:solidFill>
                <a:effectLst>
                  <a:glow rad="228600">
                    <a:schemeClr val="accent3">
                      <a:satMod val="175000"/>
                      <a:alpha val="40000"/>
                    </a:schemeClr>
                  </a:glow>
                </a:effectLst>
                <a:latin typeface="+mj-lt"/>
              </a:rPr>
              <a:t>Thisbe</a:t>
            </a:r>
            <a:endParaRPr lang="en-GB" sz="2400" b="1" dirty="0">
              <a:solidFill>
                <a:schemeClr val="bg1"/>
              </a:solidFill>
              <a:effectLst>
                <a:glow rad="228600">
                  <a:schemeClr val="accent3">
                    <a:satMod val="175000"/>
                    <a:alpha val="40000"/>
                  </a:schemeClr>
                </a:glow>
              </a:effectLst>
              <a:latin typeface="+mj-lt"/>
            </a:endParaRPr>
          </a:p>
          <a:p>
            <a:pPr>
              <a:buFont typeface="Arial" pitchFamily="34" charset="0"/>
              <a:buChar char="•"/>
            </a:pPr>
            <a:r>
              <a:rPr lang="en-GB" sz="2400" b="1" dirty="0">
                <a:solidFill>
                  <a:schemeClr val="bg1"/>
                </a:solidFill>
                <a:effectLst>
                  <a:glow rad="228600">
                    <a:schemeClr val="accent3">
                      <a:satMod val="175000"/>
                      <a:alpha val="40000"/>
                    </a:schemeClr>
                  </a:glow>
                </a:effectLst>
                <a:latin typeface="+mj-lt"/>
              </a:rPr>
              <a:t> Bottom’s guide to acting</a:t>
            </a:r>
          </a:p>
          <a:p>
            <a:endParaRPr lang="en-GB" sz="2400" b="1" dirty="0">
              <a:solidFill>
                <a:schemeClr val="bg1"/>
              </a:solidFill>
              <a:effectLst>
                <a:glow rad="228600">
                  <a:schemeClr val="accent3">
                    <a:satMod val="175000"/>
                    <a:alpha val="40000"/>
                  </a:schemeClr>
                </a:glow>
              </a:effectLst>
              <a:latin typeface="+mj-lt"/>
            </a:endParaRPr>
          </a:p>
        </p:txBody>
      </p:sp>
    </p:spTree>
    <p:extLst>
      <p:ext uri="{BB962C8B-B14F-4D97-AF65-F5344CB8AC3E}">
        <p14:creationId xmlns:p14="http://schemas.microsoft.com/office/powerpoint/2010/main" val="14566519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9" name="Rounded Rectangle 38"/>
          <p:cNvSpPr/>
          <p:nvPr/>
        </p:nvSpPr>
        <p:spPr>
          <a:xfrm>
            <a:off x="304800" y="609600"/>
            <a:ext cx="2590800" cy="7620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Must</a:t>
            </a:r>
          </a:p>
        </p:txBody>
      </p:sp>
      <p:sp>
        <p:nvSpPr>
          <p:cNvPr id="42" name="Rounded Rectangle 41"/>
          <p:cNvSpPr/>
          <p:nvPr/>
        </p:nvSpPr>
        <p:spPr>
          <a:xfrm>
            <a:off x="304800" y="1295400"/>
            <a:ext cx="2590800" cy="2362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can use my competence in leadership to explain how I would direct the scene if I was in charge.</a:t>
            </a:r>
          </a:p>
        </p:txBody>
      </p:sp>
      <p:sp>
        <p:nvSpPr>
          <p:cNvPr id="48" name="Rounded Rectangle 47"/>
          <p:cNvSpPr/>
          <p:nvPr/>
        </p:nvSpPr>
        <p:spPr>
          <a:xfrm>
            <a:off x="3276600" y="609600"/>
            <a:ext cx="2590800" cy="7620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Should</a:t>
            </a:r>
          </a:p>
        </p:txBody>
      </p:sp>
      <p:sp>
        <p:nvSpPr>
          <p:cNvPr id="49" name="Rounded Rectangle 48"/>
          <p:cNvSpPr/>
          <p:nvPr/>
        </p:nvSpPr>
        <p:spPr>
          <a:xfrm>
            <a:off x="3276600" y="1295400"/>
            <a:ext cx="2590800" cy="23622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can </a:t>
            </a:r>
            <a:r>
              <a:rPr lang="en-GB" b="1" dirty="0">
                <a:solidFill>
                  <a:schemeClr val="tx1"/>
                </a:solidFill>
              </a:rPr>
              <a:t>apply</a:t>
            </a:r>
            <a:r>
              <a:rPr lang="en-GB" dirty="0">
                <a:solidFill>
                  <a:schemeClr val="tx1"/>
                </a:solidFill>
              </a:rPr>
              <a:t> my understanding of the scene, and my competence in leadership, to explain how I would direct the scene if I was in charge.</a:t>
            </a:r>
            <a:endParaRPr lang="en-GB" b="1" dirty="0">
              <a:solidFill>
                <a:schemeClr val="tx1"/>
              </a:solidFill>
            </a:endParaRPr>
          </a:p>
        </p:txBody>
      </p:sp>
      <p:sp>
        <p:nvSpPr>
          <p:cNvPr id="50" name="Rounded Rectangle 49"/>
          <p:cNvSpPr/>
          <p:nvPr/>
        </p:nvSpPr>
        <p:spPr>
          <a:xfrm>
            <a:off x="6248400" y="609600"/>
            <a:ext cx="2590800" cy="762000"/>
          </a:xfrm>
          <a:prstGeom prst="round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Could</a:t>
            </a:r>
          </a:p>
        </p:txBody>
      </p:sp>
      <p:sp>
        <p:nvSpPr>
          <p:cNvPr id="51" name="Rounded Rectangle 50"/>
          <p:cNvSpPr/>
          <p:nvPr/>
        </p:nvSpPr>
        <p:spPr>
          <a:xfrm>
            <a:off x="6248400" y="1295400"/>
            <a:ext cx="2590800" cy="2362200"/>
          </a:xfrm>
          <a:prstGeom prst="round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can evaluate, compare and contrast, different ways that you could direct the scene.</a:t>
            </a:r>
          </a:p>
        </p:txBody>
      </p:sp>
      <p:sp>
        <p:nvSpPr>
          <p:cNvPr id="13" name="Rectangle 12"/>
          <p:cNvSpPr/>
          <p:nvPr/>
        </p:nvSpPr>
        <p:spPr>
          <a:xfrm>
            <a:off x="304800" y="3962400"/>
            <a:ext cx="8534400" cy="2057400"/>
          </a:xfrm>
          <a:prstGeom prst="rect">
            <a:avLst/>
          </a:prstGeom>
          <a:solidFill>
            <a:schemeClr val="bg1"/>
          </a:solidFill>
          <a:effectLst>
            <a:glow rad="139700">
              <a:schemeClr val="accent3">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00B050"/>
                </a:solidFill>
              </a:rPr>
              <a:t>WWW</a:t>
            </a:r>
            <a:r>
              <a:rPr lang="en-GB" sz="2400" dirty="0">
                <a:solidFill>
                  <a:srgbClr val="00B050"/>
                </a:solidFill>
              </a:rPr>
              <a:t>: I am a _________ learner because I can ______________.</a:t>
            </a:r>
          </a:p>
          <a:p>
            <a:r>
              <a:rPr lang="en-GB" sz="2400" dirty="0">
                <a:solidFill>
                  <a:srgbClr val="00B050"/>
                </a:solidFill>
              </a:rPr>
              <a:t>I have met my lesson objective by _________________.</a:t>
            </a:r>
          </a:p>
          <a:p>
            <a:endParaRPr lang="en-GB" sz="2400" dirty="0">
              <a:solidFill>
                <a:schemeClr val="tx1"/>
              </a:solidFill>
            </a:endParaRPr>
          </a:p>
          <a:p>
            <a:r>
              <a:rPr lang="en-GB" sz="2400" b="1" dirty="0">
                <a:solidFill>
                  <a:srgbClr val="00B050"/>
                </a:solidFill>
              </a:rPr>
              <a:t>EBI</a:t>
            </a:r>
            <a:r>
              <a:rPr lang="en-GB" sz="2400" dirty="0">
                <a:solidFill>
                  <a:srgbClr val="00B050"/>
                </a:solidFill>
              </a:rPr>
              <a:t>: I developed my competence in positive motivation further by __________________. Next lesson, I am looking forward to_____.</a:t>
            </a:r>
          </a:p>
        </p:txBody>
      </p:sp>
      <p:sp>
        <p:nvSpPr>
          <p:cNvPr id="14" name="Rectangle 13"/>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demonstrate my competence in coaching and leadership by working as a group to create </a:t>
            </a:r>
            <a:r>
              <a:rPr lang="en-GB" sz="2000" i="1" dirty="0">
                <a:solidFill>
                  <a:schemeClr val="bg1"/>
                </a:solidFill>
              </a:rPr>
              <a:t>The Athens Chronicle</a:t>
            </a:r>
            <a:r>
              <a:rPr lang="en-GB" sz="2000" dirty="0">
                <a:solidFill>
                  <a:schemeClr val="bg1"/>
                </a:solidFill>
              </a:rPr>
              <a:t>.</a:t>
            </a:r>
          </a:p>
        </p:txBody>
      </p:sp>
    </p:spTree>
    <p:extLst>
      <p:ext uri="{BB962C8B-B14F-4D97-AF65-F5344CB8AC3E}">
        <p14:creationId xmlns:p14="http://schemas.microsoft.com/office/powerpoint/2010/main" val="30676463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43714" name="Picture 2"/>
          <p:cNvPicPr>
            <a:picLocks noChangeAspect="1" noChangeArrowheads="1"/>
          </p:cNvPicPr>
          <p:nvPr/>
        </p:nvPicPr>
        <p:blipFill>
          <a:blip r:embed="rId3" cstate="print"/>
          <a:srcRect/>
          <a:stretch>
            <a:fillRect/>
          </a:stretch>
        </p:blipFill>
        <p:spPr bwMode="auto">
          <a:xfrm rot="16200000">
            <a:off x="1821657" y="-526256"/>
            <a:ext cx="5572125" cy="7996238"/>
          </a:xfrm>
          <a:prstGeom prst="rect">
            <a:avLst/>
          </a:prstGeom>
          <a:noFill/>
          <a:ln w="9525">
            <a:noFill/>
            <a:miter lim="800000"/>
            <a:headEnd/>
            <a:tailEnd/>
          </a:ln>
        </p:spPr>
      </p:pic>
    </p:spTree>
    <p:extLst>
      <p:ext uri="{BB962C8B-B14F-4D97-AF65-F5344CB8AC3E}">
        <p14:creationId xmlns:p14="http://schemas.microsoft.com/office/powerpoint/2010/main" val="23210654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5" name="TextBox 14"/>
          <p:cNvSpPr txBox="1"/>
          <p:nvPr/>
        </p:nvSpPr>
        <p:spPr>
          <a:xfrm>
            <a:off x="467544" y="2204864"/>
            <a:ext cx="8136904" cy="1569660"/>
          </a:xfrm>
          <a:prstGeom prst="rect">
            <a:avLst/>
          </a:prstGeom>
          <a:solidFill>
            <a:schemeClr val="bg1"/>
          </a:solidFill>
        </p:spPr>
        <p:txBody>
          <a:bodyPr wrap="square" rtlCol="0">
            <a:spAutoFit/>
          </a:bodyPr>
          <a:lstStyle/>
          <a:p>
            <a:pPr algn="ctr"/>
            <a:endParaRPr lang="en-GB" sz="9600" dirty="0">
              <a:solidFill>
                <a:srgbClr val="002060"/>
              </a:solidFill>
              <a:latin typeface="Gill Sans MT" pitchFamily="34" charset="0"/>
            </a:endParaRPr>
          </a:p>
        </p:txBody>
      </p:sp>
      <p:sp>
        <p:nvSpPr>
          <p:cNvPr id="17" name="TextBox 16"/>
          <p:cNvSpPr txBox="1"/>
          <p:nvPr/>
        </p:nvSpPr>
        <p:spPr>
          <a:xfrm>
            <a:off x="152400" y="609600"/>
            <a:ext cx="8712968" cy="4893647"/>
          </a:xfrm>
          <a:prstGeom prst="rect">
            <a:avLst/>
          </a:prstGeom>
          <a:solidFill>
            <a:schemeClr val="tx2">
              <a:lumMod val="20000"/>
              <a:lumOff val="80000"/>
            </a:schemeClr>
          </a:solidFill>
        </p:spPr>
        <p:txBody>
          <a:bodyPr wrap="square" rtlCol="0">
            <a:spAutoFit/>
          </a:bodyPr>
          <a:lstStyle/>
          <a:p>
            <a:pPr algn="r"/>
            <a:r>
              <a:rPr lang="en-GB" sz="2400" u="sng" dirty="0">
                <a:solidFill>
                  <a:schemeClr val="tx2"/>
                </a:solidFill>
                <a:latin typeface="+mj-lt"/>
              </a:rPr>
              <a:t>Date</a:t>
            </a:r>
          </a:p>
          <a:p>
            <a:pPr algn="ctr"/>
            <a:r>
              <a:rPr lang="en-GB" sz="2400" u="sng" dirty="0">
                <a:solidFill>
                  <a:schemeClr val="tx2"/>
                </a:solidFill>
                <a:latin typeface="+mj-lt"/>
              </a:rPr>
              <a:t>The </a:t>
            </a:r>
            <a:r>
              <a:rPr lang="en-GB" sz="2400" u="sng" dirty="0" err="1">
                <a:solidFill>
                  <a:schemeClr val="tx2"/>
                </a:solidFill>
                <a:latin typeface="+mj-lt"/>
              </a:rPr>
              <a:t>Athen’s</a:t>
            </a:r>
            <a:r>
              <a:rPr lang="en-GB" sz="2400" u="sng" dirty="0">
                <a:solidFill>
                  <a:schemeClr val="tx2"/>
                </a:solidFill>
                <a:latin typeface="+mj-lt"/>
              </a:rPr>
              <a:t> Chronicle</a:t>
            </a:r>
          </a:p>
          <a:p>
            <a:pPr algn="ctr"/>
            <a:endParaRPr lang="en-GB" sz="2400" u="sng" dirty="0">
              <a:solidFill>
                <a:schemeClr val="tx2"/>
              </a:solidFill>
              <a:latin typeface="+mj-lt"/>
            </a:endParaRPr>
          </a:p>
          <a:p>
            <a:pPr fontAlgn="t"/>
            <a:endParaRPr lang="en-GB" sz="2400" dirty="0">
              <a:solidFill>
                <a:schemeClr val="tx2"/>
              </a:solidFill>
              <a:latin typeface="+mj-lt"/>
            </a:endParaRPr>
          </a:p>
          <a:p>
            <a:r>
              <a:rPr lang="en-GB" sz="2400" dirty="0">
                <a:solidFill>
                  <a:schemeClr val="tx2"/>
                </a:solidFill>
                <a:latin typeface="+mj-lt"/>
              </a:rPr>
              <a:t>	</a:t>
            </a:r>
            <a:r>
              <a:rPr lang="en-GB" sz="2400" b="1" u="sng" dirty="0">
                <a:solidFill>
                  <a:schemeClr val="tx2"/>
                </a:solidFill>
                <a:latin typeface="+mj-lt"/>
              </a:rPr>
              <a:t>LO</a:t>
            </a:r>
            <a:r>
              <a:rPr lang="en-GB" sz="2400" dirty="0">
                <a:solidFill>
                  <a:schemeClr val="tx2"/>
                </a:solidFill>
                <a:latin typeface="+mj-lt"/>
              </a:rPr>
              <a:t>: I will use my competence in </a:t>
            </a:r>
            <a:r>
              <a:rPr lang="en-GB" sz="2400" b="1" dirty="0">
                <a:solidFill>
                  <a:schemeClr val="tx2"/>
                </a:solidFill>
                <a:latin typeface="+mj-lt"/>
              </a:rPr>
              <a:t>positive motivation</a:t>
            </a:r>
            <a:r>
              <a:rPr lang="en-GB" sz="2400" dirty="0">
                <a:solidFill>
                  <a:schemeClr val="tx2"/>
                </a:solidFill>
                <a:latin typeface="+mj-lt"/>
              </a:rPr>
              <a:t> to 		understand why </a:t>
            </a:r>
            <a:r>
              <a:rPr lang="en-GB" sz="2400" i="1" dirty="0">
                <a:solidFill>
                  <a:schemeClr val="tx2"/>
                </a:solidFill>
                <a:latin typeface="+mj-lt"/>
              </a:rPr>
              <a:t>A Midsummer Night’s Dream </a:t>
            </a:r>
            <a:r>
              <a:rPr lang="en-GB" sz="2400" dirty="0">
                <a:solidFill>
                  <a:schemeClr val="tx2"/>
                </a:solidFill>
                <a:latin typeface="+mj-lt"/>
              </a:rPr>
              <a:t>is relevant to 	an audience in 2011. 	</a:t>
            </a:r>
          </a:p>
          <a:p>
            <a:endParaRPr lang="en-GB" sz="2400" dirty="0">
              <a:solidFill>
                <a:schemeClr val="tx2"/>
              </a:solidFill>
              <a:latin typeface="+mj-lt"/>
            </a:endParaRPr>
          </a:p>
          <a:p>
            <a:endParaRPr lang="en-GB" sz="2400" dirty="0">
              <a:solidFill>
                <a:schemeClr val="tx2"/>
              </a:solidFill>
              <a:latin typeface="+mj-lt"/>
            </a:endParaRPr>
          </a:p>
          <a:p>
            <a:endParaRPr lang="en-GB" sz="2400" dirty="0">
              <a:solidFill>
                <a:schemeClr val="tx2"/>
              </a:solidFill>
              <a:latin typeface="+mj-lt"/>
            </a:endParaRPr>
          </a:p>
          <a:p>
            <a:pPr fontAlgn="t"/>
            <a:endParaRPr lang="en-GB" sz="2400" dirty="0">
              <a:solidFill>
                <a:schemeClr val="tx2"/>
              </a:solidFill>
              <a:latin typeface="+mj-lt"/>
            </a:endParaRPr>
          </a:p>
          <a:p>
            <a:pPr fontAlgn="t"/>
            <a:endParaRPr lang="en-GB" sz="2400" b="1" dirty="0">
              <a:solidFill>
                <a:schemeClr val="tx2"/>
              </a:solidFill>
              <a:latin typeface="+mj-lt"/>
            </a:endParaRPr>
          </a:p>
          <a:p>
            <a:pPr fontAlgn="t"/>
            <a:r>
              <a:rPr lang="en-GB" sz="2400" b="1" dirty="0">
                <a:solidFill>
                  <a:schemeClr val="tx2"/>
                </a:solidFill>
                <a:latin typeface="+mj-lt"/>
              </a:rPr>
              <a:t>	</a:t>
            </a:r>
            <a:endParaRPr lang="en-GB" sz="2400" dirty="0">
              <a:solidFill>
                <a:schemeClr val="tx2"/>
              </a:solidFill>
              <a:latin typeface="+mj-lt"/>
            </a:endParaRPr>
          </a:p>
        </p:txBody>
      </p:sp>
      <p:cxnSp>
        <p:nvCxnSpPr>
          <p:cNvPr id="10" name="Straight Connector 9"/>
          <p:cNvCxnSpPr/>
          <p:nvPr/>
        </p:nvCxnSpPr>
        <p:spPr>
          <a:xfrm>
            <a:off x="152400" y="10668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14478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7526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2400" y="21336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52400" y="25146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2400" y="28956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99406" y="3276600"/>
            <a:ext cx="5333206" cy="79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637506" y="3237706"/>
            <a:ext cx="52578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2400" y="32004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2400" y="35814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2400" y="39624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52400" y="42672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52400" y="46482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52400" y="50292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52400" y="541020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52400" y="5791200"/>
            <a:ext cx="8686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57200" y="3810000"/>
            <a:ext cx="8229600" cy="274320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GB" sz="3600" u="sng" dirty="0">
                <a:solidFill>
                  <a:schemeClr val="bg1"/>
                </a:solidFill>
              </a:rPr>
              <a:t>Extension Task</a:t>
            </a:r>
            <a:r>
              <a:rPr lang="en-GB" sz="3600" dirty="0">
                <a:solidFill>
                  <a:schemeClr val="bg1"/>
                </a:solidFill>
              </a:rPr>
              <a:t>: How would the story of </a:t>
            </a:r>
            <a:r>
              <a:rPr lang="en-GB" sz="3600" i="1" dirty="0">
                <a:solidFill>
                  <a:schemeClr val="bg1"/>
                </a:solidFill>
              </a:rPr>
              <a:t>A Midsummer Night’s Dream </a:t>
            </a:r>
            <a:r>
              <a:rPr lang="en-GB" sz="3600" dirty="0">
                <a:solidFill>
                  <a:schemeClr val="bg1"/>
                </a:solidFill>
              </a:rPr>
              <a:t>be different if it was told now?</a:t>
            </a:r>
          </a:p>
        </p:txBody>
      </p:sp>
    </p:spTree>
    <p:extLst>
      <p:ext uri="{BB962C8B-B14F-4D97-AF65-F5344CB8AC3E}">
        <p14:creationId xmlns:p14="http://schemas.microsoft.com/office/powerpoint/2010/main" val="42849213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9" name="Rounded Rectangle 38"/>
          <p:cNvSpPr/>
          <p:nvPr/>
        </p:nvSpPr>
        <p:spPr>
          <a:xfrm>
            <a:off x="304800" y="609600"/>
            <a:ext cx="2590800" cy="7620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Must</a:t>
            </a:r>
          </a:p>
        </p:txBody>
      </p:sp>
      <p:sp>
        <p:nvSpPr>
          <p:cNvPr id="42" name="Rounded Rectangle 41"/>
          <p:cNvSpPr/>
          <p:nvPr/>
        </p:nvSpPr>
        <p:spPr>
          <a:xfrm>
            <a:off x="304800" y="1295400"/>
            <a:ext cx="2590800" cy="45720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Students will be able to identify ways in which studying Shakespeare can be fun and relevant.</a:t>
            </a:r>
          </a:p>
        </p:txBody>
      </p:sp>
      <p:sp>
        <p:nvSpPr>
          <p:cNvPr id="48" name="Rounded Rectangle 47"/>
          <p:cNvSpPr/>
          <p:nvPr/>
        </p:nvSpPr>
        <p:spPr>
          <a:xfrm>
            <a:off x="3276600" y="609600"/>
            <a:ext cx="2590800" cy="7620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Should</a:t>
            </a:r>
          </a:p>
        </p:txBody>
      </p:sp>
      <p:sp>
        <p:nvSpPr>
          <p:cNvPr id="49" name="Rounded Rectangle 48"/>
          <p:cNvSpPr/>
          <p:nvPr/>
        </p:nvSpPr>
        <p:spPr>
          <a:xfrm>
            <a:off x="3276600" y="1295400"/>
            <a:ext cx="2590800" cy="45720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Students will be able to explain why studying Shakespeare can be fun and relevant.</a:t>
            </a:r>
            <a:endParaRPr lang="en-GB" sz="2400" b="1" dirty="0">
              <a:solidFill>
                <a:schemeClr val="tx1"/>
              </a:solidFill>
            </a:endParaRPr>
          </a:p>
        </p:txBody>
      </p:sp>
      <p:sp>
        <p:nvSpPr>
          <p:cNvPr id="50" name="Rounded Rectangle 49"/>
          <p:cNvSpPr/>
          <p:nvPr/>
        </p:nvSpPr>
        <p:spPr>
          <a:xfrm>
            <a:off x="6248400" y="609600"/>
            <a:ext cx="2590800" cy="762000"/>
          </a:xfrm>
          <a:prstGeom prst="round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Could</a:t>
            </a:r>
          </a:p>
        </p:txBody>
      </p:sp>
      <p:sp>
        <p:nvSpPr>
          <p:cNvPr id="51" name="Rounded Rectangle 50"/>
          <p:cNvSpPr/>
          <p:nvPr/>
        </p:nvSpPr>
        <p:spPr>
          <a:xfrm>
            <a:off x="6248400" y="1295400"/>
            <a:ext cx="2590800" cy="4572000"/>
          </a:xfrm>
          <a:prstGeom prst="round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Students will be able to evaluate the extent to which studying Shakespeare is relevant.</a:t>
            </a:r>
          </a:p>
        </p:txBody>
      </p:sp>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competence in </a:t>
            </a:r>
            <a:r>
              <a:rPr lang="en-GB" sz="2000" b="1" dirty="0">
                <a:solidFill>
                  <a:schemeClr val="bg1"/>
                </a:solidFill>
              </a:rPr>
              <a:t>positive motivation</a:t>
            </a:r>
            <a:r>
              <a:rPr lang="en-GB" sz="2000" dirty="0">
                <a:solidFill>
                  <a:schemeClr val="bg1"/>
                </a:solidFill>
              </a:rPr>
              <a:t> to  understand why </a:t>
            </a:r>
            <a:r>
              <a:rPr lang="en-GB" sz="2000" i="1" dirty="0">
                <a:solidFill>
                  <a:schemeClr val="bg1"/>
                </a:solidFill>
              </a:rPr>
              <a:t>A Midsummer Night’s Dream </a:t>
            </a:r>
            <a:r>
              <a:rPr lang="en-GB" sz="2000" dirty="0">
                <a:solidFill>
                  <a:schemeClr val="bg1"/>
                </a:solidFill>
              </a:rPr>
              <a:t>is relevant to an audience in 2011.</a:t>
            </a:r>
          </a:p>
        </p:txBody>
      </p:sp>
    </p:spTree>
    <p:extLst>
      <p:ext uri="{BB962C8B-B14F-4D97-AF65-F5344CB8AC3E}">
        <p14:creationId xmlns:p14="http://schemas.microsoft.com/office/powerpoint/2010/main" val="21223239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competence in </a:t>
            </a:r>
            <a:r>
              <a:rPr lang="en-GB" sz="2000" b="1" dirty="0">
                <a:solidFill>
                  <a:schemeClr val="bg1"/>
                </a:solidFill>
              </a:rPr>
              <a:t>positive motivation</a:t>
            </a:r>
            <a:r>
              <a:rPr lang="en-GB" sz="2000" dirty="0">
                <a:solidFill>
                  <a:schemeClr val="bg1"/>
                </a:solidFill>
              </a:rPr>
              <a:t> to  understand why </a:t>
            </a:r>
            <a:r>
              <a:rPr lang="en-GB" sz="2000" i="1" dirty="0">
                <a:solidFill>
                  <a:schemeClr val="bg1"/>
                </a:solidFill>
              </a:rPr>
              <a:t>A Midsummer Night’s Dream </a:t>
            </a:r>
            <a:r>
              <a:rPr lang="en-GB" sz="2000" dirty="0">
                <a:solidFill>
                  <a:schemeClr val="bg1"/>
                </a:solidFill>
              </a:rPr>
              <a:t>is relevant to an audience in 2011.</a:t>
            </a:r>
          </a:p>
        </p:txBody>
      </p:sp>
      <p:sp>
        <p:nvSpPr>
          <p:cNvPr id="13" name="TextBox 12"/>
          <p:cNvSpPr txBox="1"/>
          <p:nvPr/>
        </p:nvSpPr>
        <p:spPr>
          <a:xfrm>
            <a:off x="228600" y="609600"/>
            <a:ext cx="8686800" cy="1569660"/>
          </a:xfrm>
          <a:prstGeom prst="rect">
            <a:avLst/>
          </a:prstGeom>
          <a:noFill/>
        </p:spPr>
        <p:txBody>
          <a:bodyPr wrap="square" rtlCol="0">
            <a:spAutoFit/>
          </a:bodyPr>
          <a:lstStyle/>
          <a:p>
            <a:r>
              <a:rPr lang="en-GB" sz="3200" dirty="0">
                <a:solidFill>
                  <a:schemeClr val="bg1"/>
                </a:solidFill>
                <a:effectLst>
                  <a:glow rad="228600">
                    <a:schemeClr val="accent3">
                      <a:satMod val="175000"/>
                      <a:alpha val="40000"/>
                    </a:schemeClr>
                  </a:glow>
                </a:effectLst>
                <a:latin typeface="+mj-lt"/>
              </a:rPr>
              <a:t>There are plenty of reasons why </a:t>
            </a:r>
            <a:r>
              <a:rPr lang="en-GB" sz="3200" i="1" dirty="0">
                <a:solidFill>
                  <a:schemeClr val="bg1"/>
                </a:solidFill>
                <a:effectLst>
                  <a:glow rad="228600">
                    <a:schemeClr val="accent3">
                      <a:satMod val="175000"/>
                      <a:alpha val="40000"/>
                    </a:schemeClr>
                  </a:glow>
                </a:effectLst>
                <a:latin typeface="+mj-lt"/>
              </a:rPr>
              <a:t>A Midsummer Night’s Dream</a:t>
            </a:r>
            <a:r>
              <a:rPr lang="en-GB" sz="3200" dirty="0">
                <a:solidFill>
                  <a:schemeClr val="bg1"/>
                </a:solidFill>
                <a:effectLst>
                  <a:glow rad="228600">
                    <a:schemeClr val="accent3">
                      <a:satMod val="175000"/>
                      <a:alpha val="40000"/>
                    </a:schemeClr>
                  </a:glow>
                </a:effectLst>
                <a:latin typeface="+mj-lt"/>
              </a:rPr>
              <a:t> has nothing to do with our lives in 2011!</a:t>
            </a:r>
          </a:p>
        </p:txBody>
      </p:sp>
      <p:sp>
        <p:nvSpPr>
          <p:cNvPr id="14" name="TextBox 13"/>
          <p:cNvSpPr txBox="1"/>
          <p:nvPr/>
        </p:nvSpPr>
        <p:spPr>
          <a:xfrm>
            <a:off x="304800" y="2286000"/>
            <a:ext cx="8686800" cy="2554545"/>
          </a:xfrm>
          <a:prstGeom prst="rect">
            <a:avLst/>
          </a:prstGeom>
          <a:noFill/>
        </p:spPr>
        <p:txBody>
          <a:bodyPr wrap="square" rtlCol="0">
            <a:spAutoFit/>
          </a:bodyPr>
          <a:lstStyle/>
          <a:p>
            <a:pPr algn="ctr"/>
            <a:r>
              <a:rPr lang="en-GB" sz="3200" dirty="0">
                <a:solidFill>
                  <a:schemeClr val="bg1"/>
                </a:solidFill>
                <a:effectLst>
                  <a:glow rad="228600">
                    <a:schemeClr val="accent3">
                      <a:satMod val="175000"/>
                      <a:alpha val="40000"/>
                    </a:schemeClr>
                  </a:glow>
                </a:effectLst>
                <a:latin typeface="+mj-lt"/>
              </a:rPr>
              <a:t>Women are allowed on stage now!</a:t>
            </a:r>
          </a:p>
          <a:p>
            <a:pPr algn="ctr"/>
            <a:endParaRPr lang="en-GB" sz="3200" dirty="0">
              <a:solidFill>
                <a:schemeClr val="bg1"/>
              </a:solidFill>
              <a:effectLst>
                <a:glow rad="228600">
                  <a:schemeClr val="accent3">
                    <a:satMod val="175000"/>
                    <a:alpha val="40000"/>
                  </a:schemeClr>
                </a:glow>
              </a:effectLst>
              <a:latin typeface="+mj-lt"/>
            </a:endParaRPr>
          </a:p>
          <a:p>
            <a:pPr algn="ctr"/>
            <a:r>
              <a:rPr lang="en-GB" sz="3200" dirty="0">
                <a:solidFill>
                  <a:schemeClr val="bg1"/>
                </a:solidFill>
                <a:effectLst>
                  <a:glow rad="228600">
                    <a:schemeClr val="accent3">
                      <a:satMod val="175000"/>
                      <a:alpha val="40000"/>
                    </a:schemeClr>
                  </a:glow>
                </a:effectLst>
                <a:latin typeface="+mj-lt"/>
              </a:rPr>
              <a:t>Fairies don’t exist!</a:t>
            </a:r>
          </a:p>
          <a:p>
            <a:endParaRPr lang="en-GB" sz="3200" dirty="0">
              <a:solidFill>
                <a:schemeClr val="bg1"/>
              </a:solidFill>
              <a:effectLst>
                <a:glow rad="228600">
                  <a:schemeClr val="accent3">
                    <a:satMod val="175000"/>
                    <a:alpha val="40000"/>
                  </a:schemeClr>
                </a:glow>
              </a:effectLst>
              <a:latin typeface="+mj-lt"/>
            </a:endParaRPr>
          </a:p>
          <a:p>
            <a:pPr algn="ctr"/>
            <a:endParaRPr lang="en-GB" sz="3200" dirty="0">
              <a:solidFill>
                <a:schemeClr val="bg1"/>
              </a:solidFill>
              <a:effectLst>
                <a:glow rad="228600">
                  <a:schemeClr val="accent3">
                    <a:satMod val="175000"/>
                    <a:alpha val="40000"/>
                  </a:schemeClr>
                </a:glow>
              </a:effectLst>
              <a:latin typeface="+mj-lt"/>
            </a:endParaRPr>
          </a:p>
        </p:txBody>
      </p:sp>
    </p:spTree>
    <p:extLst>
      <p:ext uri="{BB962C8B-B14F-4D97-AF65-F5344CB8AC3E}">
        <p14:creationId xmlns:p14="http://schemas.microsoft.com/office/powerpoint/2010/main" val="10171323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competence in </a:t>
            </a:r>
            <a:r>
              <a:rPr lang="en-GB" sz="2000" b="1" dirty="0">
                <a:solidFill>
                  <a:schemeClr val="bg1"/>
                </a:solidFill>
              </a:rPr>
              <a:t>positive motivation</a:t>
            </a:r>
            <a:r>
              <a:rPr lang="en-GB" sz="2000" dirty="0">
                <a:solidFill>
                  <a:schemeClr val="bg1"/>
                </a:solidFill>
              </a:rPr>
              <a:t> to  understand why </a:t>
            </a:r>
            <a:r>
              <a:rPr lang="en-GB" sz="2000" i="1" dirty="0">
                <a:solidFill>
                  <a:schemeClr val="bg1"/>
                </a:solidFill>
              </a:rPr>
              <a:t>A Midsummer Night’s Dream </a:t>
            </a:r>
            <a:r>
              <a:rPr lang="en-GB" sz="2000" dirty="0">
                <a:solidFill>
                  <a:schemeClr val="bg1"/>
                </a:solidFill>
              </a:rPr>
              <a:t>is relevant to an audience in 2011.</a:t>
            </a:r>
          </a:p>
        </p:txBody>
      </p:sp>
      <p:sp>
        <p:nvSpPr>
          <p:cNvPr id="13" name="TextBox 12"/>
          <p:cNvSpPr txBox="1"/>
          <p:nvPr/>
        </p:nvSpPr>
        <p:spPr>
          <a:xfrm>
            <a:off x="228600" y="609600"/>
            <a:ext cx="8686800" cy="1569660"/>
          </a:xfrm>
          <a:prstGeom prst="rect">
            <a:avLst/>
          </a:prstGeom>
          <a:noFill/>
        </p:spPr>
        <p:txBody>
          <a:bodyPr wrap="square" rtlCol="0">
            <a:spAutoFit/>
          </a:bodyPr>
          <a:lstStyle/>
          <a:p>
            <a:r>
              <a:rPr lang="en-GB" sz="3200" dirty="0">
                <a:solidFill>
                  <a:schemeClr val="bg1"/>
                </a:solidFill>
                <a:effectLst>
                  <a:glow rad="228600">
                    <a:schemeClr val="accent3">
                      <a:satMod val="175000"/>
                      <a:alpha val="40000"/>
                    </a:schemeClr>
                  </a:glow>
                </a:effectLst>
                <a:latin typeface="+mj-lt"/>
              </a:rPr>
              <a:t>However, there are also plenty of parallels to our lives now. It also makes us think about things that are still relevant to our lives today.</a:t>
            </a:r>
          </a:p>
        </p:txBody>
      </p:sp>
      <p:sp>
        <p:nvSpPr>
          <p:cNvPr id="9" name="Cloud 8"/>
          <p:cNvSpPr/>
          <p:nvPr/>
        </p:nvSpPr>
        <p:spPr>
          <a:xfrm>
            <a:off x="1981200" y="2438400"/>
            <a:ext cx="5029200" cy="2895600"/>
          </a:xfrm>
          <a:prstGeom prst="cloud">
            <a:avLst/>
          </a:prstGeom>
          <a:solidFill>
            <a:schemeClr val="bg1"/>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effectLst>
                  <a:glow rad="228600">
                    <a:schemeClr val="accent3">
                      <a:satMod val="175000"/>
                      <a:alpha val="40000"/>
                    </a:schemeClr>
                  </a:glow>
                </a:effectLst>
              </a:rPr>
              <a:t>A Midsummer Night’s Dream in 2011</a:t>
            </a:r>
          </a:p>
        </p:txBody>
      </p:sp>
    </p:spTree>
    <p:extLst>
      <p:ext uri="{BB962C8B-B14F-4D97-AF65-F5344CB8AC3E}">
        <p14:creationId xmlns:p14="http://schemas.microsoft.com/office/powerpoint/2010/main" val="31405764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competence in </a:t>
            </a:r>
            <a:r>
              <a:rPr lang="en-GB" sz="2000" b="1" dirty="0">
                <a:solidFill>
                  <a:schemeClr val="bg1"/>
                </a:solidFill>
              </a:rPr>
              <a:t>positive motivation</a:t>
            </a:r>
            <a:r>
              <a:rPr lang="en-GB" sz="2000" dirty="0">
                <a:solidFill>
                  <a:schemeClr val="bg1"/>
                </a:solidFill>
              </a:rPr>
              <a:t> to  understand why </a:t>
            </a:r>
            <a:r>
              <a:rPr lang="en-GB" sz="2000" i="1" dirty="0">
                <a:solidFill>
                  <a:schemeClr val="bg1"/>
                </a:solidFill>
              </a:rPr>
              <a:t>A Midsummer Night’s Dream </a:t>
            </a:r>
            <a:r>
              <a:rPr lang="en-GB" sz="2000" dirty="0">
                <a:solidFill>
                  <a:schemeClr val="bg1"/>
                </a:solidFill>
              </a:rPr>
              <a:t>is relevant to an audience in 2011.</a:t>
            </a:r>
          </a:p>
        </p:txBody>
      </p:sp>
      <p:sp>
        <p:nvSpPr>
          <p:cNvPr id="13" name="TextBox 12"/>
          <p:cNvSpPr txBox="1"/>
          <p:nvPr/>
        </p:nvSpPr>
        <p:spPr>
          <a:xfrm>
            <a:off x="228600" y="609600"/>
            <a:ext cx="8686800" cy="1569660"/>
          </a:xfrm>
          <a:prstGeom prst="rect">
            <a:avLst/>
          </a:prstGeom>
          <a:noFill/>
        </p:spPr>
        <p:txBody>
          <a:bodyPr wrap="square" rtlCol="0">
            <a:spAutoFit/>
          </a:bodyPr>
          <a:lstStyle/>
          <a:p>
            <a:r>
              <a:rPr lang="en-GB" sz="3200" dirty="0">
                <a:solidFill>
                  <a:schemeClr val="bg1"/>
                </a:solidFill>
                <a:effectLst>
                  <a:glow rad="228600">
                    <a:schemeClr val="accent3">
                      <a:satMod val="175000"/>
                      <a:alpha val="40000"/>
                    </a:schemeClr>
                  </a:glow>
                </a:effectLst>
                <a:latin typeface="+mj-lt"/>
              </a:rPr>
              <a:t>Let’s read a modern day version together.</a:t>
            </a:r>
          </a:p>
          <a:p>
            <a:endParaRPr lang="en-GB" sz="3200" dirty="0">
              <a:solidFill>
                <a:schemeClr val="bg1"/>
              </a:solidFill>
              <a:effectLst>
                <a:glow rad="228600">
                  <a:schemeClr val="accent3">
                    <a:satMod val="175000"/>
                    <a:alpha val="40000"/>
                  </a:schemeClr>
                </a:glow>
              </a:effectLst>
              <a:latin typeface="+mj-lt"/>
            </a:endParaRPr>
          </a:p>
          <a:p>
            <a:pPr>
              <a:buFont typeface="Arial" pitchFamily="34" charset="0"/>
              <a:buChar char="•"/>
            </a:pPr>
            <a:r>
              <a:rPr lang="en-GB" sz="3200" dirty="0">
                <a:solidFill>
                  <a:schemeClr val="bg1"/>
                </a:solidFill>
                <a:effectLst>
                  <a:glow rad="228600">
                    <a:schemeClr val="accent3">
                      <a:satMod val="175000"/>
                      <a:alpha val="40000"/>
                    </a:schemeClr>
                  </a:glow>
                </a:effectLst>
                <a:latin typeface="+mj-lt"/>
              </a:rPr>
              <a:t> Identify the parallels.</a:t>
            </a:r>
          </a:p>
        </p:txBody>
      </p:sp>
    </p:spTree>
    <p:extLst>
      <p:ext uri="{BB962C8B-B14F-4D97-AF65-F5344CB8AC3E}">
        <p14:creationId xmlns:p14="http://schemas.microsoft.com/office/powerpoint/2010/main" val="2077365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competence in </a:t>
            </a:r>
            <a:r>
              <a:rPr lang="en-GB" sz="2000" b="1" dirty="0">
                <a:solidFill>
                  <a:schemeClr val="bg1"/>
                </a:solidFill>
              </a:rPr>
              <a:t>positive motivation</a:t>
            </a:r>
            <a:r>
              <a:rPr lang="en-GB" sz="2000" dirty="0">
                <a:solidFill>
                  <a:schemeClr val="bg1"/>
                </a:solidFill>
              </a:rPr>
              <a:t> to  understand why </a:t>
            </a:r>
            <a:r>
              <a:rPr lang="en-GB" sz="2000" i="1" dirty="0">
                <a:solidFill>
                  <a:schemeClr val="bg1"/>
                </a:solidFill>
              </a:rPr>
              <a:t>A Midsummer Night’s Dream </a:t>
            </a:r>
            <a:r>
              <a:rPr lang="en-GB" sz="2000" dirty="0">
                <a:solidFill>
                  <a:schemeClr val="bg1"/>
                </a:solidFill>
              </a:rPr>
              <a:t>is relevant to an audience in 2011.</a:t>
            </a:r>
          </a:p>
        </p:txBody>
      </p:sp>
      <p:sp>
        <p:nvSpPr>
          <p:cNvPr id="13" name="TextBox 12"/>
          <p:cNvSpPr txBox="1"/>
          <p:nvPr/>
        </p:nvSpPr>
        <p:spPr>
          <a:xfrm>
            <a:off x="228600" y="609600"/>
            <a:ext cx="8686800" cy="5509200"/>
          </a:xfrm>
          <a:prstGeom prst="rect">
            <a:avLst/>
          </a:prstGeom>
          <a:noFill/>
        </p:spPr>
        <p:txBody>
          <a:bodyPr wrap="square" rtlCol="0">
            <a:spAutoFit/>
          </a:bodyPr>
          <a:lstStyle/>
          <a:p>
            <a:r>
              <a:rPr lang="en-GB" sz="3200" dirty="0">
                <a:solidFill>
                  <a:schemeClr val="bg1"/>
                </a:solidFill>
                <a:effectLst>
                  <a:glow rad="228600">
                    <a:schemeClr val="accent3">
                      <a:satMod val="175000"/>
                      <a:alpha val="40000"/>
                    </a:schemeClr>
                  </a:glow>
                </a:effectLst>
                <a:latin typeface="+mj-lt"/>
              </a:rPr>
              <a:t>Today your task is to produce a </a:t>
            </a:r>
            <a:r>
              <a:rPr lang="en-GB" sz="3200" b="1" dirty="0">
                <a:solidFill>
                  <a:schemeClr val="bg1"/>
                </a:solidFill>
                <a:effectLst>
                  <a:glow rad="228600">
                    <a:schemeClr val="accent3">
                      <a:satMod val="175000"/>
                      <a:alpha val="40000"/>
                    </a:schemeClr>
                  </a:glow>
                </a:effectLst>
                <a:latin typeface="+mj-lt"/>
              </a:rPr>
              <a:t>teaching and learning activity</a:t>
            </a:r>
            <a:r>
              <a:rPr lang="en-GB" sz="3200" dirty="0">
                <a:solidFill>
                  <a:schemeClr val="bg1"/>
                </a:solidFill>
                <a:effectLst>
                  <a:glow rad="228600">
                    <a:schemeClr val="accent3">
                      <a:satMod val="175000"/>
                      <a:alpha val="40000"/>
                    </a:schemeClr>
                  </a:glow>
                </a:effectLst>
                <a:latin typeface="+mj-lt"/>
              </a:rPr>
              <a:t> that would be appropriate for Year 6 students.</a:t>
            </a:r>
          </a:p>
          <a:p>
            <a:endParaRPr lang="en-GB" sz="3200" dirty="0">
              <a:solidFill>
                <a:schemeClr val="bg1"/>
              </a:solidFill>
              <a:effectLst>
                <a:glow rad="228600">
                  <a:schemeClr val="accent3">
                    <a:satMod val="175000"/>
                    <a:alpha val="40000"/>
                  </a:schemeClr>
                </a:glow>
              </a:effectLst>
              <a:latin typeface="+mj-lt"/>
            </a:endParaRPr>
          </a:p>
          <a:p>
            <a:r>
              <a:rPr lang="en-GB" sz="3200" dirty="0">
                <a:solidFill>
                  <a:schemeClr val="bg1"/>
                </a:solidFill>
                <a:effectLst>
                  <a:glow rad="228600">
                    <a:schemeClr val="accent3">
                      <a:satMod val="175000"/>
                      <a:alpha val="40000"/>
                    </a:schemeClr>
                  </a:glow>
                </a:effectLst>
                <a:latin typeface="+mj-lt"/>
              </a:rPr>
              <a:t>The activity should </a:t>
            </a:r>
            <a:r>
              <a:rPr lang="en-GB" sz="3200" b="1" dirty="0">
                <a:solidFill>
                  <a:schemeClr val="bg1"/>
                </a:solidFill>
                <a:effectLst>
                  <a:glow rad="228600">
                    <a:schemeClr val="accent3">
                      <a:satMod val="175000"/>
                      <a:alpha val="40000"/>
                    </a:schemeClr>
                  </a:glow>
                </a:effectLst>
                <a:latin typeface="+mj-lt"/>
              </a:rPr>
              <a:t>coach</a:t>
            </a:r>
            <a:r>
              <a:rPr lang="en-GB" sz="3200" dirty="0">
                <a:solidFill>
                  <a:schemeClr val="bg1"/>
                </a:solidFill>
                <a:effectLst>
                  <a:glow rad="228600">
                    <a:schemeClr val="accent3">
                      <a:satMod val="175000"/>
                      <a:alpha val="40000"/>
                    </a:schemeClr>
                  </a:glow>
                </a:effectLst>
                <a:latin typeface="+mj-lt"/>
              </a:rPr>
              <a:t> younger people. It should teach them about </a:t>
            </a:r>
            <a:r>
              <a:rPr lang="en-GB" sz="3200" i="1" dirty="0">
                <a:solidFill>
                  <a:schemeClr val="bg1"/>
                </a:solidFill>
                <a:effectLst>
                  <a:glow rad="228600">
                    <a:schemeClr val="accent3">
                      <a:satMod val="175000"/>
                      <a:alpha val="40000"/>
                    </a:schemeClr>
                  </a:glow>
                </a:effectLst>
                <a:latin typeface="+mj-lt"/>
              </a:rPr>
              <a:t>A Midsummer Night’s Dream</a:t>
            </a:r>
            <a:r>
              <a:rPr lang="en-GB" sz="3200" dirty="0">
                <a:solidFill>
                  <a:schemeClr val="bg1"/>
                </a:solidFill>
                <a:effectLst>
                  <a:glow rad="228600">
                    <a:schemeClr val="accent3">
                      <a:satMod val="175000"/>
                      <a:alpha val="40000"/>
                    </a:schemeClr>
                  </a:glow>
                </a:effectLst>
                <a:latin typeface="+mj-lt"/>
              </a:rPr>
              <a:t> and why it is still relevant to us today.</a:t>
            </a:r>
          </a:p>
          <a:p>
            <a:endParaRPr lang="en-GB" sz="3200" dirty="0">
              <a:solidFill>
                <a:schemeClr val="bg1"/>
              </a:solidFill>
              <a:effectLst>
                <a:glow rad="228600">
                  <a:schemeClr val="accent3">
                    <a:satMod val="175000"/>
                    <a:alpha val="40000"/>
                  </a:schemeClr>
                </a:glow>
              </a:effectLst>
              <a:latin typeface="+mj-lt"/>
            </a:endParaRPr>
          </a:p>
          <a:p>
            <a:pPr>
              <a:buFont typeface="Arial" pitchFamily="34" charset="0"/>
              <a:buChar char="•"/>
            </a:pPr>
            <a:r>
              <a:rPr lang="en-GB" sz="3200" dirty="0">
                <a:solidFill>
                  <a:schemeClr val="bg1"/>
                </a:solidFill>
                <a:effectLst>
                  <a:glow rad="228600">
                    <a:schemeClr val="accent3">
                      <a:satMod val="175000"/>
                      <a:alpha val="40000"/>
                    </a:schemeClr>
                  </a:glow>
                </a:effectLst>
                <a:latin typeface="+mj-lt"/>
              </a:rPr>
              <a:t> A modern day story</a:t>
            </a:r>
          </a:p>
          <a:p>
            <a:pPr>
              <a:buFont typeface="Arial" pitchFamily="34" charset="0"/>
              <a:buChar char="•"/>
            </a:pPr>
            <a:r>
              <a:rPr lang="en-GB" sz="3200" dirty="0">
                <a:solidFill>
                  <a:schemeClr val="bg1"/>
                </a:solidFill>
                <a:effectLst>
                  <a:glow rad="228600">
                    <a:schemeClr val="accent3">
                      <a:satMod val="175000"/>
                      <a:alpha val="40000"/>
                    </a:schemeClr>
                  </a:glow>
                </a:effectLst>
                <a:latin typeface="+mj-lt"/>
              </a:rPr>
              <a:t> A board game based on the play</a:t>
            </a:r>
          </a:p>
          <a:p>
            <a:pPr>
              <a:buFont typeface="Arial" pitchFamily="34" charset="0"/>
              <a:buChar char="•"/>
            </a:pPr>
            <a:r>
              <a:rPr lang="en-GB" sz="3200" dirty="0">
                <a:solidFill>
                  <a:schemeClr val="bg1"/>
                </a:solidFill>
                <a:effectLst>
                  <a:glow rad="228600">
                    <a:schemeClr val="accent3">
                      <a:satMod val="175000"/>
                      <a:alpha val="40000"/>
                    </a:schemeClr>
                  </a:glow>
                </a:effectLst>
                <a:latin typeface="+mj-lt"/>
              </a:rPr>
              <a:t> A quiz</a:t>
            </a:r>
          </a:p>
        </p:txBody>
      </p:sp>
    </p:spTree>
    <p:extLst>
      <p:ext uri="{BB962C8B-B14F-4D97-AF65-F5344CB8AC3E}">
        <p14:creationId xmlns:p14="http://schemas.microsoft.com/office/powerpoint/2010/main" val="602881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knowledge and understanding of the characters in Act One Scene One to </a:t>
            </a:r>
            <a:r>
              <a:rPr lang="en-GB" sz="2000" b="1" dirty="0">
                <a:solidFill>
                  <a:schemeClr val="bg1"/>
                </a:solidFill>
              </a:rPr>
              <a:t>coach</a:t>
            </a:r>
            <a:r>
              <a:rPr lang="en-GB" sz="2000" dirty="0">
                <a:solidFill>
                  <a:schemeClr val="bg1"/>
                </a:solidFill>
              </a:rPr>
              <a:t> the characters.</a:t>
            </a:r>
          </a:p>
        </p:txBody>
      </p:sp>
      <p:sp>
        <p:nvSpPr>
          <p:cNvPr id="13" name="TextBox 12"/>
          <p:cNvSpPr txBox="1"/>
          <p:nvPr/>
        </p:nvSpPr>
        <p:spPr>
          <a:xfrm>
            <a:off x="381000" y="838200"/>
            <a:ext cx="8534400" cy="4616648"/>
          </a:xfrm>
          <a:prstGeom prst="rect">
            <a:avLst/>
          </a:prstGeom>
          <a:noFill/>
        </p:spPr>
        <p:txBody>
          <a:bodyPr wrap="square" rtlCol="0">
            <a:spAutoFit/>
          </a:bodyPr>
          <a:lstStyle/>
          <a:p>
            <a:pPr algn="ctr"/>
            <a:r>
              <a:rPr lang="en-GB" sz="5400" dirty="0">
                <a:solidFill>
                  <a:schemeClr val="bg1"/>
                </a:solidFill>
                <a:effectLst>
                  <a:glow rad="228600">
                    <a:schemeClr val="accent3">
                      <a:satMod val="175000"/>
                      <a:alpha val="40000"/>
                    </a:schemeClr>
                  </a:glow>
                </a:effectLst>
                <a:latin typeface="+mj-lt"/>
              </a:rPr>
              <a:t>Look at the A3 sheet on your table. </a:t>
            </a:r>
          </a:p>
          <a:p>
            <a:pPr algn="ctr"/>
            <a:endParaRPr lang="en-GB" sz="5400" b="1" dirty="0">
              <a:solidFill>
                <a:schemeClr val="bg1"/>
              </a:solidFill>
              <a:effectLst>
                <a:glow rad="228600">
                  <a:schemeClr val="accent3">
                    <a:satMod val="175000"/>
                    <a:alpha val="40000"/>
                  </a:schemeClr>
                </a:glow>
              </a:effectLst>
              <a:latin typeface="+mj-lt"/>
            </a:endParaRPr>
          </a:p>
          <a:p>
            <a:pPr algn="ctr"/>
            <a:r>
              <a:rPr lang="en-GB" sz="4400" b="1" dirty="0">
                <a:solidFill>
                  <a:schemeClr val="bg1"/>
                </a:solidFill>
                <a:effectLst>
                  <a:glow rad="228600">
                    <a:schemeClr val="accent3">
                      <a:satMod val="175000"/>
                      <a:alpha val="40000"/>
                    </a:schemeClr>
                  </a:glow>
                </a:effectLst>
                <a:latin typeface="+mj-lt"/>
              </a:rPr>
              <a:t>Fill the sheet with as many words as you can that you associate with the words and images on the sheet.</a:t>
            </a:r>
            <a:endParaRPr lang="en-GB" sz="3600" b="1" dirty="0">
              <a:solidFill>
                <a:srgbClr val="FFFF00"/>
              </a:solidFill>
              <a:effectLst>
                <a:glow rad="228600">
                  <a:schemeClr val="accent3">
                    <a:satMod val="175000"/>
                    <a:alpha val="40000"/>
                  </a:schemeClr>
                </a:glow>
              </a:effectLst>
              <a:latin typeface="+mj-lt"/>
            </a:endParaRPr>
          </a:p>
        </p:txBody>
      </p:sp>
      <p:sp>
        <p:nvSpPr>
          <p:cNvPr id="8" name="Rectangle 7"/>
          <p:cNvSpPr/>
          <p:nvPr/>
        </p:nvSpPr>
        <p:spPr>
          <a:xfrm>
            <a:off x="1066800" y="1143000"/>
            <a:ext cx="7010400" cy="411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http://meditation-music.surnsoul.com/wp-content/uploads/2009/12/summer_night_forest_1920x1200.jpg"/>
          <p:cNvPicPr>
            <a:picLocks noChangeAspect="1" noChangeArrowheads="1"/>
          </p:cNvPicPr>
          <p:nvPr/>
        </p:nvPicPr>
        <p:blipFill>
          <a:blip r:embed="rId4" cstate="print"/>
          <a:srcRect/>
          <a:stretch>
            <a:fillRect/>
          </a:stretch>
        </p:blipFill>
        <p:spPr bwMode="auto">
          <a:xfrm rot="632581">
            <a:off x="4835688" y="2564898"/>
            <a:ext cx="2284263" cy="1427181"/>
          </a:xfrm>
          <a:prstGeom prst="rect">
            <a:avLst/>
          </a:prstGeom>
          <a:ln>
            <a:noFill/>
          </a:ln>
          <a:effectLst>
            <a:softEdge rad="112500"/>
          </a:effectLst>
        </p:spPr>
      </p:pic>
      <p:pic>
        <p:nvPicPr>
          <p:cNvPr id="10" name="Picture 4" descr="http://3.bp.blogspot.com/-vdjNlWkbMVw/TWgef7WogRI/AAAAAAAAA88/dZF9QJ-c0DQ/s1600/sue-rundle-hughes-auburn-fairy.jpg"/>
          <p:cNvPicPr>
            <a:picLocks noChangeAspect="1" noChangeArrowheads="1"/>
          </p:cNvPicPr>
          <p:nvPr/>
        </p:nvPicPr>
        <p:blipFill>
          <a:blip r:embed="rId5" cstate="print"/>
          <a:srcRect/>
          <a:stretch>
            <a:fillRect/>
          </a:stretch>
        </p:blipFill>
        <p:spPr bwMode="auto">
          <a:xfrm rot="21229491">
            <a:off x="1689006" y="2662207"/>
            <a:ext cx="1668499" cy="2188921"/>
          </a:xfrm>
          <a:prstGeom prst="rect">
            <a:avLst/>
          </a:prstGeom>
          <a:ln>
            <a:noFill/>
          </a:ln>
          <a:effectLst>
            <a:softEdge rad="112500"/>
          </a:effectLst>
        </p:spPr>
      </p:pic>
      <p:sp>
        <p:nvSpPr>
          <p:cNvPr id="11" name="TextBox 10"/>
          <p:cNvSpPr txBox="1"/>
          <p:nvPr/>
        </p:nvSpPr>
        <p:spPr>
          <a:xfrm rot="20821794">
            <a:off x="1326095" y="1504378"/>
            <a:ext cx="2738191" cy="461665"/>
          </a:xfrm>
          <a:prstGeom prst="rect">
            <a:avLst/>
          </a:prstGeom>
          <a:noFill/>
        </p:spPr>
        <p:txBody>
          <a:bodyPr wrap="square" rtlCol="0">
            <a:spAutoFit/>
          </a:bodyPr>
          <a:lstStyle/>
          <a:p>
            <a:r>
              <a:rPr lang="en-GB" sz="2400" dirty="0"/>
              <a:t>midsummer</a:t>
            </a:r>
          </a:p>
        </p:txBody>
      </p:sp>
      <p:sp>
        <p:nvSpPr>
          <p:cNvPr id="12" name="TextBox 11"/>
          <p:cNvSpPr txBox="1"/>
          <p:nvPr/>
        </p:nvSpPr>
        <p:spPr>
          <a:xfrm rot="468933">
            <a:off x="4980042" y="4283613"/>
            <a:ext cx="2738191" cy="461665"/>
          </a:xfrm>
          <a:prstGeom prst="rect">
            <a:avLst/>
          </a:prstGeom>
          <a:noFill/>
        </p:spPr>
        <p:txBody>
          <a:bodyPr wrap="square" rtlCol="0">
            <a:spAutoFit/>
          </a:bodyPr>
          <a:lstStyle/>
          <a:p>
            <a:r>
              <a:rPr lang="en-GB" sz="2400" dirty="0"/>
              <a:t>night</a:t>
            </a:r>
          </a:p>
        </p:txBody>
      </p:sp>
      <p:sp>
        <p:nvSpPr>
          <p:cNvPr id="14" name="TextBox 13"/>
          <p:cNvSpPr txBox="1"/>
          <p:nvPr/>
        </p:nvSpPr>
        <p:spPr>
          <a:xfrm rot="330527">
            <a:off x="5050946" y="1639434"/>
            <a:ext cx="2738191" cy="461665"/>
          </a:xfrm>
          <a:prstGeom prst="rect">
            <a:avLst/>
          </a:prstGeom>
          <a:noFill/>
        </p:spPr>
        <p:txBody>
          <a:bodyPr wrap="square" rtlCol="0">
            <a:spAutoFit/>
          </a:bodyPr>
          <a:lstStyle/>
          <a:p>
            <a:r>
              <a:rPr lang="en-GB" sz="2400" dirty="0"/>
              <a:t>dream</a:t>
            </a:r>
          </a:p>
        </p:txBody>
      </p:sp>
      <p:sp>
        <p:nvSpPr>
          <p:cNvPr id="15" name="TextBox 14"/>
          <p:cNvSpPr txBox="1"/>
          <p:nvPr/>
        </p:nvSpPr>
        <p:spPr>
          <a:xfrm>
            <a:off x="6248400" y="1447800"/>
            <a:ext cx="1676400" cy="369332"/>
          </a:xfrm>
          <a:prstGeom prst="rect">
            <a:avLst/>
          </a:prstGeom>
          <a:solidFill>
            <a:schemeClr val="bg1"/>
          </a:solidFill>
        </p:spPr>
        <p:txBody>
          <a:bodyPr wrap="square" rtlCol="0">
            <a:spAutoFit/>
          </a:bodyPr>
          <a:lstStyle/>
          <a:p>
            <a:r>
              <a:rPr lang="en-GB" dirty="0">
                <a:solidFill>
                  <a:schemeClr val="tx2">
                    <a:lumMod val="60000"/>
                    <a:lumOff val="40000"/>
                  </a:schemeClr>
                </a:solidFill>
                <a:latin typeface="Lucida Handwriting" pitchFamily="66" charset="0"/>
              </a:rPr>
              <a:t>unrealistic</a:t>
            </a:r>
          </a:p>
        </p:txBody>
      </p:sp>
      <p:sp>
        <p:nvSpPr>
          <p:cNvPr id="16" name="TextBox 15"/>
          <p:cNvSpPr txBox="1"/>
          <p:nvPr/>
        </p:nvSpPr>
        <p:spPr>
          <a:xfrm>
            <a:off x="6019800" y="4343400"/>
            <a:ext cx="1676400" cy="369332"/>
          </a:xfrm>
          <a:prstGeom prst="rect">
            <a:avLst/>
          </a:prstGeom>
          <a:solidFill>
            <a:schemeClr val="bg1"/>
          </a:solidFill>
        </p:spPr>
        <p:txBody>
          <a:bodyPr wrap="square" rtlCol="0">
            <a:spAutoFit/>
          </a:bodyPr>
          <a:lstStyle/>
          <a:p>
            <a:r>
              <a:rPr lang="en-GB" dirty="0">
                <a:solidFill>
                  <a:schemeClr val="tx2">
                    <a:lumMod val="60000"/>
                    <a:lumOff val="40000"/>
                  </a:schemeClr>
                </a:solidFill>
                <a:latin typeface="Lucida Handwriting" pitchFamily="66" charset="0"/>
              </a:rPr>
              <a:t>spooky</a:t>
            </a:r>
          </a:p>
        </p:txBody>
      </p:sp>
    </p:spTree>
    <p:extLst>
      <p:ext uri="{BB962C8B-B14F-4D97-AF65-F5344CB8AC3E}">
        <p14:creationId xmlns:p14="http://schemas.microsoft.com/office/powerpoint/2010/main" val="8978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4" grpId="0"/>
      <p:bldP spid="15" grpId="0" animBg="1"/>
      <p:bldP spid="1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competence in </a:t>
            </a:r>
            <a:r>
              <a:rPr lang="en-GB" sz="2000" b="1" dirty="0">
                <a:solidFill>
                  <a:schemeClr val="bg1"/>
                </a:solidFill>
              </a:rPr>
              <a:t>positive motivation</a:t>
            </a:r>
            <a:r>
              <a:rPr lang="en-GB" sz="2000" dirty="0">
                <a:solidFill>
                  <a:schemeClr val="bg1"/>
                </a:solidFill>
              </a:rPr>
              <a:t> to  understand why </a:t>
            </a:r>
            <a:r>
              <a:rPr lang="en-GB" sz="2000" i="1" dirty="0">
                <a:solidFill>
                  <a:schemeClr val="bg1"/>
                </a:solidFill>
              </a:rPr>
              <a:t>A Midsummer Night’s Dream </a:t>
            </a:r>
            <a:r>
              <a:rPr lang="en-GB" sz="2000" dirty="0">
                <a:solidFill>
                  <a:schemeClr val="bg1"/>
                </a:solidFill>
              </a:rPr>
              <a:t>is relevant to an audience in 2011.</a:t>
            </a:r>
          </a:p>
        </p:txBody>
      </p:sp>
      <p:sp>
        <p:nvSpPr>
          <p:cNvPr id="13" name="TextBox 12"/>
          <p:cNvSpPr txBox="1"/>
          <p:nvPr/>
        </p:nvSpPr>
        <p:spPr>
          <a:xfrm>
            <a:off x="228600" y="609600"/>
            <a:ext cx="8686800" cy="1077218"/>
          </a:xfrm>
          <a:prstGeom prst="rect">
            <a:avLst/>
          </a:prstGeom>
          <a:noFill/>
        </p:spPr>
        <p:txBody>
          <a:bodyPr wrap="square" rtlCol="0">
            <a:spAutoFit/>
          </a:bodyPr>
          <a:lstStyle/>
          <a:p>
            <a:r>
              <a:rPr lang="en-GB" sz="3200" dirty="0">
                <a:solidFill>
                  <a:schemeClr val="bg1"/>
                </a:solidFill>
                <a:effectLst>
                  <a:glow rad="228600">
                    <a:schemeClr val="accent3">
                      <a:satMod val="175000"/>
                      <a:alpha val="40000"/>
                    </a:schemeClr>
                  </a:glow>
                </a:effectLst>
                <a:latin typeface="+mj-lt"/>
              </a:rPr>
              <a:t>Let’s return to Lesson One and your originally ideas about Shakespeare.</a:t>
            </a:r>
          </a:p>
        </p:txBody>
      </p:sp>
    </p:spTree>
    <p:extLst>
      <p:ext uri="{BB962C8B-B14F-4D97-AF65-F5344CB8AC3E}">
        <p14:creationId xmlns:p14="http://schemas.microsoft.com/office/powerpoint/2010/main" val="7566492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ny-image3.etsy.com/il_fullxfull.2154914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9" name="Rounded Rectangle 38"/>
          <p:cNvSpPr/>
          <p:nvPr/>
        </p:nvSpPr>
        <p:spPr>
          <a:xfrm>
            <a:off x="304800" y="609600"/>
            <a:ext cx="2590800" cy="7620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Must</a:t>
            </a:r>
          </a:p>
        </p:txBody>
      </p:sp>
      <p:sp>
        <p:nvSpPr>
          <p:cNvPr id="42" name="Rounded Rectangle 41"/>
          <p:cNvSpPr/>
          <p:nvPr/>
        </p:nvSpPr>
        <p:spPr>
          <a:xfrm>
            <a:off x="304800" y="1295400"/>
            <a:ext cx="2590800" cy="25908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Students will be able to identify ways in which studying Shakespeare can be fun and relevant.</a:t>
            </a:r>
          </a:p>
        </p:txBody>
      </p:sp>
      <p:sp>
        <p:nvSpPr>
          <p:cNvPr id="48" name="Rounded Rectangle 47"/>
          <p:cNvSpPr/>
          <p:nvPr/>
        </p:nvSpPr>
        <p:spPr>
          <a:xfrm>
            <a:off x="3276600" y="609600"/>
            <a:ext cx="2590800" cy="7620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Should</a:t>
            </a:r>
          </a:p>
        </p:txBody>
      </p:sp>
      <p:sp>
        <p:nvSpPr>
          <p:cNvPr id="49" name="Rounded Rectangle 48"/>
          <p:cNvSpPr/>
          <p:nvPr/>
        </p:nvSpPr>
        <p:spPr>
          <a:xfrm>
            <a:off x="3276600" y="1295400"/>
            <a:ext cx="2590800" cy="25908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Students will be able to explain why studying Shakespeare can be fun and relevant.</a:t>
            </a:r>
            <a:endParaRPr lang="en-GB" sz="2400" b="1" dirty="0">
              <a:solidFill>
                <a:schemeClr val="tx1"/>
              </a:solidFill>
            </a:endParaRPr>
          </a:p>
        </p:txBody>
      </p:sp>
      <p:sp>
        <p:nvSpPr>
          <p:cNvPr id="50" name="Rounded Rectangle 49"/>
          <p:cNvSpPr/>
          <p:nvPr/>
        </p:nvSpPr>
        <p:spPr>
          <a:xfrm>
            <a:off x="6248400" y="609600"/>
            <a:ext cx="2590800" cy="762000"/>
          </a:xfrm>
          <a:prstGeom prst="round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Could</a:t>
            </a:r>
          </a:p>
        </p:txBody>
      </p:sp>
      <p:sp>
        <p:nvSpPr>
          <p:cNvPr id="51" name="Rounded Rectangle 50"/>
          <p:cNvSpPr/>
          <p:nvPr/>
        </p:nvSpPr>
        <p:spPr>
          <a:xfrm>
            <a:off x="6248400" y="1295400"/>
            <a:ext cx="2590800" cy="2590800"/>
          </a:xfrm>
          <a:prstGeom prst="round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Students will be able to evaluate the extent to which studying Shakespeare is relevant.</a:t>
            </a:r>
          </a:p>
        </p:txBody>
      </p:sp>
      <p:sp>
        <p:nvSpPr>
          <p:cNvPr id="52" name="Rectangle 51"/>
          <p:cNvSpPr/>
          <p:nvPr/>
        </p:nvSpPr>
        <p:spPr>
          <a:xfrm>
            <a:off x="152400" y="6096000"/>
            <a:ext cx="8839200" cy="609600"/>
          </a:xfrm>
          <a:prstGeom prst="rect">
            <a:avLst/>
          </a:prstGeom>
          <a:solidFill>
            <a:srgbClr val="006600"/>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will use my competence in </a:t>
            </a:r>
            <a:r>
              <a:rPr lang="en-GB" sz="2000" b="1" dirty="0">
                <a:solidFill>
                  <a:schemeClr val="bg1"/>
                </a:solidFill>
              </a:rPr>
              <a:t>positive motivation</a:t>
            </a:r>
            <a:r>
              <a:rPr lang="en-GB" sz="2000" dirty="0">
                <a:solidFill>
                  <a:schemeClr val="bg1"/>
                </a:solidFill>
              </a:rPr>
              <a:t> to  understand why </a:t>
            </a:r>
            <a:r>
              <a:rPr lang="en-GB" sz="2000" i="1" dirty="0">
                <a:solidFill>
                  <a:schemeClr val="bg1"/>
                </a:solidFill>
              </a:rPr>
              <a:t>A Midsummer Night’s Dream </a:t>
            </a:r>
            <a:r>
              <a:rPr lang="en-GB" sz="2000" dirty="0">
                <a:solidFill>
                  <a:schemeClr val="bg1"/>
                </a:solidFill>
              </a:rPr>
              <a:t>is relevant to an audience in 2011.</a:t>
            </a:r>
          </a:p>
        </p:txBody>
      </p:sp>
      <p:sp>
        <p:nvSpPr>
          <p:cNvPr id="13" name="Rectangle 12"/>
          <p:cNvSpPr/>
          <p:nvPr/>
        </p:nvSpPr>
        <p:spPr>
          <a:xfrm>
            <a:off x="304800" y="3962400"/>
            <a:ext cx="8534400" cy="2057400"/>
          </a:xfrm>
          <a:prstGeom prst="rect">
            <a:avLst/>
          </a:prstGeom>
          <a:solidFill>
            <a:schemeClr val="bg1"/>
          </a:solidFill>
          <a:effectLst>
            <a:glow rad="139700">
              <a:schemeClr val="accent3">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00B050"/>
                </a:solidFill>
              </a:rPr>
              <a:t>WWW</a:t>
            </a:r>
            <a:r>
              <a:rPr lang="en-GB" sz="2400" dirty="0">
                <a:solidFill>
                  <a:srgbClr val="00B050"/>
                </a:solidFill>
              </a:rPr>
              <a:t>: I am a _________ learner because I can ______________.</a:t>
            </a:r>
          </a:p>
          <a:p>
            <a:r>
              <a:rPr lang="en-GB" sz="2400" dirty="0">
                <a:solidFill>
                  <a:srgbClr val="00B050"/>
                </a:solidFill>
              </a:rPr>
              <a:t>I have met my lesson objective by _________________.</a:t>
            </a:r>
          </a:p>
          <a:p>
            <a:endParaRPr lang="en-GB" sz="2400" dirty="0">
              <a:solidFill>
                <a:schemeClr val="tx1"/>
              </a:solidFill>
            </a:endParaRPr>
          </a:p>
          <a:p>
            <a:r>
              <a:rPr lang="en-GB" sz="2400" b="1" dirty="0">
                <a:solidFill>
                  <a:srgbClr val="00B050"/>
                </a:solidFill>
              </a:rPr>
              <a:t>EBI</a:t>
            </a:r>
            <a:r>
              <a:rPr lang="en-GB" sz="2400" dirty="0">
                <a:solidFill>
                  <a:srgbClr val="00B050"/>
                </a:solidFill>
              </a:rPr>
              <a:t>: I developed my competence in positive motivation further by __________________. Next lesson, I am looking forward to_____.</a:t>
            </a:r>
          </a:p>
        </p:txBody>
      </p:sp>
    </p:spTree>
    <p:extLst>
      <p:ext uri="{BB962C8B-B14F-4D97-AF65-F5344CB8AC3E}">
        <p14:creationId xmlns:p14="http://schemas.microsoft.com/office/powerpoint/2010/main" val="4759086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4114800" cy="5693866"/>
          </a:xfrm>
          <a:prstGeom prst="rect">
            <a:avLst/>
          </a:prstGeom>
          <a:noFill/>
        </p:spPr>
        <p:txBody>
          <a:bodyPr wrap="square" rtlCol="0">
            <a:spAutoFit/>
          </a:bodyPr>
          <a:lstStyle/>
          <a:p>
            <a:r>
              <a:rPr lang="en-GB" sz="1400" dirty="0">
                <a:latin typeface="+mj-lt"/>
              </a:rPr>
              <a:t>Spring 2011: The royal wedding of Prince William and Kate Middleton approaches. Across the UK, and, indeed, the globe, people are preparing for the celebrations.</a:t>
            </a:r>
          </a:p>
          <a:p>
            <a:endParaRPr lang="en-GB" sz="1400" dirty="0">
              <a:latin typeface="+mj-lt"/>
            </a:endParaRPr>
          </a:p>
          <a:p>
            <a:r>
              <a:rPr lang="en-GB" sz="1400" dirty="0">
                <a:latin typeface="+mj-lt"/>
              </a:rPr>
              <a:t>For four young teenagers in London, however, all is not well. </a:t>
            </a:r>
            <a:r>
              <a:rPr lang="en-GB" sz="1400" dirty="0" err="1">
                <a:latin typeface="+mj-lt"/>
              </a:rPr>
              <a:t>Shakespare</a:t>
            </a:r>
            <a:r>
              <a:rPr lang="en-GB" sz="1400" dirty="0">
                <a:latin typeface="+mj-lt"/>
              </a:rPr>
              <a:t> once wrote, “The course of true love never did run smooth” and he was certainly right! A few months ago Helen had noticed a young man called Jamie. She really fancied him, they flirted all the time at school and would often talk all evening on </a:t>
            </a:r>
            <a:r>
              <a:rPr lang="en-GB" sz="1400" dirty="0" err="1">
                <a:latin typeface="+mj-lt"/>
              </a:rPr>
              <a:t>Facebook</a:t>
            </a:r>
            <a:r>
              <a:rPr lang="en-GB" sz="1400" dirty="0">
                <a:latin typeface="+mj-lt"/>
              </a:rPr>
              <a:t> chat. Things were going well until Helen introduced Jamie to her friend </a:t>
            </a:r>
            <a:r>
              <a:rPr lang="en-GB" sz="1400" dirty="0" err="1">
                <a:latin typeface="+mj-lt"/>
              </a:rPr>
              <a:t>Gemma</a:t>
            </a:r>
            <a:r>
              <a:rPr lang="en-GB" sz="1400" dirty="0">
                <a:latin typeface="+mj-lt"/>
              </a:rPr>
              <a:t>. Jamie fell head over heels for </a:t>
            </a:r>
            <a:r>
              <a:rPr lang="en-GB" sz="1400" dirty="0" err="1">
                <a:latin typeface="+mj-lt"/>
              </a:rPr>
              <a:t>Gemma</a:t>
            </a:r>
            <a:r>
              <a:rPr lang="en-GB" sz="1400" dirty="0">
                <a:latin typeface="+mj-lt"/>
              </a:rPr>
              <a:t>! </a:t>
            </a:r>
            <a:r>
              <a:rPr lang="en-GB" sz="1400" dirty="0" err="1">
                <a:latin typeface="+mj-lt"/>
              </a:rPr>
              <a:t>Gemma’s</a:t>
            </a:r>
            <a:r>
              <a:rPr lang="en-GB" sz="1400" dirty="0">
                <a:latin typeface="+mj-lt"/>
              </a:rPr>
              <a:t> dad, Mr </a:t>
            </a:r>
            <a:r>
              <a:rPr lang="en-GB" sz="1400" dirty="0" err="1">
                <a:latin typeface="+mj-lt"/>
              </a:rPr>
              <a:t>Egeus</a:t>
            </a:r>
            <a:r>
              <a:rPr lang="en-GB" sz="1400" dirty="0">
                <a:latin typeface="+mj-lt"/>
              </a:rPr>
              <a:t>, was one of the teachers at school; as an A* student he liked Jamie a lot. Mr </a:t>
            </a:r>
            <a:r>
              <a:rPr lang="en-GB" sz="1400" dirty="0" err="1">
                <a:latin typeface="+mj-lt"/>
              </a:rPr>
              <a:t>Egeus</a:t>
            </a:r>
            <a:r>
              <a:rPr lang="en-GB" sz="1400" dirty="0">
                <a:latin typeface="+mj-lt"/>
              </a:rPr>
              <a:t> heard that Jamie had a soft spot for </a:t>
            </a:r>
            <a:r>
              <a:rPr lang="en-GB" sz="1400" dirty="0" err="1">
                <a:latin typeface="+mj-lt"/>
              </a:rPr>
              <a:t>Gemma</a:t>
            </a:r>
            <a:r>
              <a:rPr lang="en-GB" sz="1400" dirty="0">
                <a:latin typeface="+mj-lt"/>
              </a:rPr>
              <a:t> and was very pleased. So pleased in fact, that he banned </a:t>
            </a:r>
            <a:r>
              <a:rPr lang="en-GB" sz="1400" dirty="0" err="1">
                <a:latin typeface="+mj-lt"/>
              </a:rPr>
              <a:t>Gemma</a:t>
            </a:r>
            <a:r>
              <a:rPr lang="en-GB" sz="1400" dirty="0">
                <a:latin typeface="+mj-lt"/>
              </a:rPr>
              <a:t> from going out with anyone apart from Jamie. Helen was </a:t>
            </a:r>
            <a:r>
              <a:rPr lang="en-GB" sz="1400" dirty="0" err="1">
                <a:latin typeface="+mj-lt"/>
              </a:rPr>
              <a:t>devestated</a:t>
            </a:r>
            <a:r>
              <a:rPr lang="en-GB" sz="1400" dirty="0">
                <a:latin typeface="+mj-lt"/>
              </a:rPr>
              <a:t>; it looked like </a:t>
            </a:r>
            <a:r>
              <a:rPr lang="en-GB" sz="1400" dirty="0" err="1">
                <a:latin typeface="+mj-lt"/>
              </a:rPr>
              <a:t>Gemma</a:t>
            </a:r>
            <a:r>
              <a:rPr lang="en-GB" sz="1400" dirty="0">
                <a:latin typeface="+mj-lt"/>
              </a:rPr>
              <a:t> and Jamie would be getting together.</a:t>
            </a:r>
          </a:p>
          <a:p>
            <a:endParaRPr lang="en-GB" sz="1400" dirty="0">
              <a:latin typeface="+mj-lt"/>
            </a:endParaRPr>
          </a:p>
          <a:p>
            <a:r>
              <a:rPr lang="en-GB" sz="1400" dirty="0">
                <a:latin typeface="+mj-lt"/>
              </a:rPr>
              <a:t>As it turned out, though, </a:t>
            </a:r>
            <a:r>
              <a:rPr lang="en-GB" sz="1400" dirty="0" err="1">
                <a:latin typeface="+mj-lt"/>
              </a:rPr>
              <a:t>Gemma</a:t>
            </a:r>
            <a:r>
              <a:rPr lang="en-GB" sz="1400" dirty="0">
                <a:latin typeface="+mj-lt"/>
              </a:rPr>
              <a:t> didn’t like Jamie that much</a:t>
            </a:r>
          </a:p>
          <a:p>
            <a:endParaRPr lang="en-GB" sz="1400" dirty="0">
              <a:latin typeface="+mj-lt"/>
            </a:endParaRPr>
          </a:p>
          <a:p>
            <a:r>
              <a:rPr lang="en-GB" sz="1400" b="1" dirty="0">
                <a:latin typeface="+mj-lt"/>
              </a:rPr>
              <a:t>Teacher Note: Finish modern retelling!</a:t>
            </a:r>
          </a:p>
        </p:txBody>
      </p:sp>
    </p:spTree>
    <p:extLst>
      <p:ext uri="{BB962C8B-B14F-4D97-AF65-F5344CB8AC3E}">
        <p14:creationId xmlns:p14="http://schemas.microsoft.com/office/powerpoint/2010/main" val="408637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meditation-music.surnsoul.com/wp-content/uploads/2009/12/summer_night_forest_1920x1200.jpg"/>
          <p:cNvPicPr>
            <a:picLocks noChangeAspect="1" noChangeArrowheads="1"/>
          </p:cNvPicPr>
          <p:nvPr/>
        </p:nvPicPr>
        <p:blipFill>
          <a:blip r:embed="rId2" cstate="print"/>
          <a:srcRect/>
          <a:stretch>
            <a:fillRect/>
          </a:stretch>
        </p:blipFill>
        <p:spPr bwMode="auto">
          <a:xfrm rot="632581">
            <a:off x="4654793" y="2265954"/>
            <a:ext cx="3810898" cy="2381004"/>
          </a:xfrm>
          <a:prstGeom prst="rect">
            <a:avLst/>
          </a:prstGeom>
          <a:ln>
            <a:noFill/>
          </a:ln>
          <a:effectLst>
            <a:softEdge rad="112500"/>
          </a:effectLst>
        </p:spPr>
      </p:pic>
      <p:pic>
        <p:nvPicPr>
          <p:cNvPr id="11268" name="Picture 4" descr="http://3.bp.blogspot.com/-vdjNlWkbMVw/TWgef7WogRI/AAAAAAAAA88/dZF9QJ-c0DQ/s1600/sue-rundle-hughes-auburn-fairy.jpg"/>
          <p:cNvPicPr>
            <a:picLocks noChangeAspect="1" noChangeArrowheads="1"/>
          </p:cNvPicPr>
          <p:nvPr/>
        </p:nvPicPr>
        <p:blipFill>
          <a:blip r:embed="rId3"/>
          <a:srcRect/>
          <a:stretch>
            <a:fillRect/>
          </a:stretch>
        </p:blipFill>
        <p:spPr bwMode="auto">
          <a:xfrm rot="21229491">
            <a:off x="954198" y="2127959"/>
            <a:ext cx="2783601" cy="3651834"/>
          </a:xfrm>
          <a:prstGeom prst="rect">
            <a:avLst/>
          </a:prstGeom>
          <a:ln>
            <a:noFill/>
          </a:ln>
          <a:effectLst>
            <a:softEdge rad="112500"/>
          </a:effectLst>
        </p:spPr>
      </p:pic>
      <p:sp>
        <p:nvSpPr>
          <p:cNvPr id="6" name="TextBox 5"/>
          <p:cNvSpPr txBox="1"/>
          <p:nvPr/>
        </p:nvSpPr>
        <p:spPr>
          <a:xfrm rot="20821794">
            <a:off x="508691" y="527112"/>
            <a:ext cx="3754703" cy="945314"/>
          </a:xfrm>
          <a:prstGeom prst="rect">
            <a:avLst/>
          </a:prstGeom>
          <a:noFill/>
        </p:spPr>
        <p:txBody>
          <a:bodyPr wrap="square" lIns="65306" tIns="32653" rIns="65306" bIns="32653" rtlCol="0">
            <a:spAutoFit/>
          </a:bodyPr>
          <a:lstStyle/>
          <a:p>
            <a:r>
              <a:rPr lang="en-GB" sz="5700" dirty="0"/>
              <a:t>midsummer</a:t>
            </a:r>
          </a:p>
        </p:txBody>
      </p:sp>
      <p:sp>
        <p:nvSpPr>
          <p:cNvPr id="7" name="TextBox 6"/>
          <p:cNvSpPr txBox="1"/>
          <p:nvPr/>
        </p:nvSpPr>
        <p:spPr>
          <a:xfrm rot="468933">
            <a:off x="4800656" y="4997257"/>
            <a:ext cx="3754703" cy="945314"/>
          </a:xfrm>
          <a:prstGeom prst="rect">
            <a:avLst/>
          </a:prstGeom>
          <a:noFill/>
        </p:spPr>
        <p:txBody>
          <a:bodyPr wrap="square" lIns="65306" tIns="32653" rIns="65306" bIns="32653" rtlCol="0">
            <a:spAutoFit/>
          </a:bodyPr>
          <a:lstStyle/>
          <a:p>
            <a:r>
              <a:rPr lang="en-GB" sz="5700" dirty="0"/>
              <a:t>night</a:t>
            </a:r>
          </a:p>
        </p:txBody>
      </p:sp>
      <p:sp>
        <p:nvSpPr>
          <p:cNvPr id="8" name="TextBox 7"/>
          <p:cNvSpPr txBox="1"/>
          <p:nvPr/>
        </p:nvSpPr>
        <p:spPr>
          <a:xfrm rot="330527">
            <a:off x="5569072" y="705964"/>
            <a:ext cx="3754703" cy="945314"/>
          </a:xfrm>
          <a:prstGeom prst="rect">
            <a:avLst/>
          </a:prstGeom>
          <a:noFill/>
        </p:spPr>
        <p:txBody>
          <a:bodyPr wrap="square" lIns="65306" tIns="32653" rIns="65306" bIns="32653" rtlCol="0">
            <a:spAutoFit/>
          </a:bodyPr>
          <a:lstStyle/>
          <a:p>
            <a:r>
              <a:rPr lang="en-GB" sz="5700" dirty="0"/>
              <a:t>dream</a:t>
            </a:r>
          </a:p>
        </p:txBody>
      </p:sp>
    </p:spTree>
    <p:extLst>
      <p:ext uri="{BB962C8B-B14F-4D97-AF65-F5344CB8AC3E}">
        <p14:creationId xmlns:p14="http://schemas.microsoft.com/office/powerpoint/2010/main" val="2506774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ABEFFD93DCD34C9DFD9EDA71363422" ma:contentTypeVersion="9" ma:contentTypeDescription="Create a new document." ma:contentTypeScope="" ma:versionID="74072fa05df56a21de0a5e75b0070cc7">
  <xsd:schema xmlns:xsd="http://www.w3.org/2001/XMLSchema" xmlns:xs="http://www.w3.org/2001/XMLSchema" xmlns:p="http://schemas.microsoft.com/office/2006/metadata/properties" xmlns:ns3="69a525e7-6623-4432-b7e7-3316d4bd21e7" targetNamespace="http://schemas.microsoft.com/office/2006/metadata/properties" ma:root="true" ma:fieldsID="75b7ffd96ee831ce499f2ec05cb94cbf" ns3:_="">
    <xsd:import namespace="69a525e7-6623-4432-b7e7-3316d4bd21e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a525e7-6623-4432-b7e7-3316d4bd21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2EFFDD-19F0-4A9B-9EC4-C98DD002862C}">
  <ds:schemaRefs>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elements/1.1/"/>
    <ds:schemaRef ds:uri="http://www.w3.org/XML/1998/namespace"/>
    <ds:schemaRef ds:uri="69a525e7-6623-4432-b7e7-3316d4bd21e7"/>
    <ds:schemaRef ds:uri="http://purl.org/dc/dcmitype/"/>
  </ds:schemaRefs>
</ds:datastoreItem>
</file>

<file path=customXml/itemProps2.xml><?xml version="1.0" encoding="utf-8"?>
<ds:datastoreItem xmlns:ds="http://schemas.openxmlformats.org/officeDocument/2006/customXml" ds:itemID="{662B2C89-CE4C-4444-B63A-773FF07A8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a525e7-6623-4432-b7e7-3316d4bd21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AD2CB9-18BB-4CB6-B0D4-6F0C394DF4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854</TotalTime>
  <Words>5739</Words>
  <Application>Microsoft Office PowerPoint</Application>
  <PresentationFormat>On-screen Show (4:3)</PresentationFormat>
  <Paragraphs>647</Paragraphs>
  <Slides>82</Slides>
  <Notes>50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82</vt:i4>
      </vt:variant>
    </vt:vector>
  </HeadingPairs>
  <TitlesOfParts>
    <vt:vector size="95" baseType="lpstr">
      <vt:lpstr>Arial</vt:lpstr>
      <vt:lpstr>Calibri</vt:lpstr>
      <vt:lpstr>Gill Sans MT</vt:lpstr>
      <vt:lpstr>Lucida Handwriting</vt:lpstr>
      <vt:lpstr>Segoe Print</vt:lpstr>
      <vt:lpstr>Times New Roman</vt:lpstr>
      <vt:lpstr>Office Theme</vt:lpstr>
      <vt:lpstr>Default Design</vt:lpstr>
      <vt:lpstr>1_Default Design</vt:lpstr>
      <vt:lpstr>2_Default Design</vt:lpstr>
      <vt:lpstr>3_Default Design</vt:lpstr>
      <vt:lpstr>4_Default Design</vt:lpstr>
      <vt:lpstr>5_Default Design</vt:lpstr>
      <vt:lpstr>A Midsummer Night’s Dream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Summary</vt:lpstr>
      <vt:lpstr>Summary</vt:lpstr>
      <vt:lpstr>Summary</vt:lpstr>
      <vt:lpstr>Summary</vt:lpstr>
      <vt:lpstr>PowerPoint Presentation</vt:lpstr>
      <vt:lpstr>http://www.youtube.com/user/shakespeareanimated?gl=GB&amp;hl=en-GB#p/search/1/eCZndWMALOo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http://www.youtube.com/user/shakespeareanimated?gl=GB&amp;hl=en-GB#p/search/1/eCZndWMALOo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http://www.youtube.com/user/shakespeareanimated?gl=GB&amp;hl=en-GB#p/search/1/eCZndWMALOo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Play Dough</vt:lpstr>
      <vt:lpstr>The Athenians</vt:lpstr>
      <vt:lpstr>The Supernatural Characters</vt:lpstr>
      <vt:lpstr>The Actors (also called The Mechanicals)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Park Hall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Midsummer Night’s Dream</dc:title>
  <dc:creator>Heather Doherty</dc:creator>
  <cp:lastModifiedBy>Toni-Louise Younger</cp:lastModifiedBy>
  <cp:revision>38</cp:revision>
  <cp:lastPrinted>2011-06-14T13:31:53Z</cp:lastPrinted>
  <dcterms:created xsi:type="dcterms:W3CDTF">2011-06-10T10:55:44Z</dcterms:created>
  <dcterms:modified xsi:type="dcterms:W3CDTF">2020-05-07T07:17:52Z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0x0101003AABEFFD93DCD34C9DFD9EDA71363422</vt:lpwstr>
  </property>
</Properties>
</file>