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264" r:id="rId5"/>
    <p:sldId id="267" r:id="rId6"/>
    <p:sldId id="258" r:id="rId7"/>
    <p:sldId id="26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D66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294" y="108"/>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7CC218-F303-C44A-8D77-E3EA2C3A452C}" type="datetimeFigureOut">
              <a:rPr lang="en-US" smtClean="0"/>
              <a:t>6/19/2020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DDF4F-6D9F-AF4D-AC5A-5CC2F81C1F56}" type="slidenum">
              <a:rPr lang="en-US" smtClean="0"/>
              <a:t>‹#›</a:t>
            </a:fld>
            <a:endParaRPr lang="en-US"/>
          </a:p>
        </p:txBody>
      </p:sp>
    </p:spTree>
    <p:extLst>
      <p:ext uri="{BB962C8B-B14F-4D97-AF65-F5344CB8AC3E}">
        <p14:creationId xmlns:p14="http://schemas.microsoft.com/office/powerpoint/2010/main" val="89410009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1</a:t>
            </a:fld>
            <a:endParaRPr lang="en-US"/>
          </a:p>
        </p:txBody>
      </p:sp>
    </p:spTree>
    <p:extLst>
      <p:ext uri="{BB962C8B-B14F-4D97-AF65-F5344CB8AC3E}">
        <p14:creationId xmlns:p14="http://schemas.microsoft.com/office/powerpoint/2010/main" val="140640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2</a:t>
            </a:fld>
            <a:endParaRPr lang="en-US"/>
          </a:p>
        </p:txBody>
      </p:sp>
    </p:spTree>
    <p:extLst>
      <p:ext uri="{BB962C8B-B14F-4D97-AF65-F5344CB8AC3E}">
        <p14:creationId xmlns:p14="http://schemas.microsoft.com/office/powerpoint/2010/main" val="4064669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3</a:t>
            </a:fld>
            <a:endParaRPr lang="en-US"/>
          </a:p>
        </p:txBody>
      </p:sp>
    </p:spTree>
    <p:extLst>
      <p:ext uri="{BB962C8B-B14F-4D97-AF65-F5344CB8AC3E}">
        <p14:creationId xmlns:p14="http://schemas.microsoft.com/office/powerpoint/2010/main" val="2404840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4</a:t>
            </a:fld>
            <a:endParaRPr lang="en-US"/>
          </a:p>
        </p:txBody>
      </p:sp>
    </p:spTree>
    <p:extLst>
      <p:ext uri="{BB962C8B-B14F-4D97-AF65-F5344CB8AC3E}">
        <p14:creationId xmlns:p14="http://schemas.microsoft.com/office/powerpoint/2010/main" val="4076915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169090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4705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8008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286289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9A6C99E-2B7D-C345-8665-AD1AB2494B56}" type="datetimeFigureOut">
              <a:rPr lang="en-US" smtClean="0"/>
              <a:t>6/19/2020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637548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F9A6C99E-2B7D-C345-8665-AD1AB2494B56}" type="datetimeFigureOut">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388236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F9A6C99E-2B7D-C345-8665-AD1AB2494B56}" type="datetimeFigureOut">
              <a:rPr lang="en-US" smtClean="0"/>
              <a:t>6/19/2020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36743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F9A6C99E-2B7D-C345-8665-AD1AB2494B56}" type="datetimeFigureOut">
              <a:rPr lang="en-US" smtClean="0"/>
              <a:t>6/19/2020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402183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A6C99E-2B7D-C345-8665-AD1AB2494B56}" type="datetimeFigureOut">
              <a:rPr lang="en-US" smtClean="0"/>
              <a:t>6/19/2020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3894195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F9A6C99E-2B7D-C345-8665-AD1AB2494B56}" type="datetimeFigureOut">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58387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F9A6C99E-2B7D-C345-8665-AD1AB2494B56}" type="datetimeFigureOut">
              <a:rPr lang="en-US" smtClean="0"/>
              <a:t>6/19/2020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424520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A6C99E-2B7D-C345-8665-AD1AB2494B56}" type="datetimeFigureOut">
              <a:rPr lang="en-US" smtClean="0"/>
              <a:t>6/19/2020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599FD-6106-9A46-900F-1007C2E59C2A}" type="slidenum">
              <a:rPr lang="en-US" smtClean="0"/>
              <a:t>‹#›</a:t>
            </a:fld>
            <a:endParaRPr lang="en-US"/>
          </a:p>
        </p:txBody>
      </p:sp>
    </p:spTree>
    <p:extLst>
      <p:ext uri="{BB962C8B-B14F-4D97-AF65-F5344CB8AC3E}">
        <p14:creationId xmlns:p14="http://schemas.microsoft.com/office/powerpoint/2010/main" val="3021784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52400" y="166254"/>
            <a:ext cx="3990109" cy="2862322"/>
          </a:xfrm>
          <a:prstGeom prst="rect">
            <a:avLst/>
          </a:prstGeom>
          <a:solidFill>
            <a:schemeClr val="bg1"/>
          </a:solidFill>
        </p:spPr>
        <p:txBody>
          <a:bodyPr wrap="square" rtlCol="0">
            <a:spAutoFit/>
          </a:bodyPr>
          <a:lstStyle/>
          <a:p>
            <a:r>
              <a:rPr lang="en-US" dirty="0"/>
              <a:t>In the forest outside Athens, a fairy meets with Robin </a:t>
            </a:r>
            <a:r>
              <a:rPr lang="en-US" dirty="0" err="1"/>
              <a:t>Goodfellow</a:t>
            </a:r>
            <a:r>
              <a:rPr lang="en-US" dirty="0"/>
              <a:t>. They discuss the conflict between Oberon, king of the fairies, and </a:t>
            </a:r>
            <a:r>
              <a:rPr lang="en-US" dirty="0" err="1"/>
              <a:t>Titania</a:t>
            </a:r>
            <a:r>
              <a:rPr lang="en-US" dirty="0"/>
              <a:t>, the queen of the fairies, about which of them should get to keep a beautiful Indian changeling boy as their attendant. The boy's mother was a worshipper of </a:t>
            </a:r>
            <a:r>
              <a:rPr lang="en-US" dirty="0" err="1"/>
              <a:t>Titania's</a:t>
            </a:r>
            <a:r>
              <a:rPr lang="en-US" dirty="0"/>
              <a:t>, and died giving birth to him. She raises him for her sake.</a:t>
            </a:r>
            <a:endParaRPr lang="en-GB" dirty="0"/>
          </a:p>
        </p:txBody>
      </p:sp>
      <p:sp>
        <p:nvSpPr>
          <p:cNvPr id="3" name="TextBox 2"/>
          <p:cNvSpPr txBox="1"/>
          <p:nvPr/>
        </p:nvSpPr>
        <p:spPr>
          <a:xfrm>
            <a:off x="692727" y="6012873"/>
            <a:ext cx="7435882" cy="369332"/>
          </a:xfrm>
          <a:prstGeom prst="rect">
            <a:avLst/>
          </a:prstGeom>
          <a:solidFill>
            <a:schemeClr val="bg1"/>
          </a:solidFill>
        </p:spPr>
        <p:txBody>
          <a:bodyPr wrap="none" rtlCol="0">
            <a:spAutoFit/>
          </a:bodyPr>
          <a:lstStyle/>
          <a:p>
            <a:r>
              <a:rPr lang="en-GB" dirty="0"/>
              <a:t>Look at the quote and the translation on the next slide. Answer the questions.</a:t>
            </a:r>
          </a:p>
        </p:txBody>
      </p:sp>
    </p:spTree>
    <p:extLst>
      <p:ext uri="{BB962C8B-B14F-4D97-AF65-F5344CB8AC3E}">
        <p14:creationId xmlns:p14="http://schemas.microsoft.com/office/powerpoint/2010/main" val="1016824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Oval Callout 3"/>
          <p:cNvSpPr/>
          <p:nvPr/>
        </p:nvSpPr>
        <p:spPr>
          <a:xfrm>
            <a:off x="295569" y="537120"/>
            <a:ext cx="4057585" cy="4074385"/>
          </a:xfrm>
          <a:prstGeom prst="wedgeEllipseCallout">
            <a:avLst>
              <a:gd name="adj1" fmla="val 49740"/>
              <a:gd name="adj2" fmla="val 35914"/>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1250" b="1" dirty="0">
                <a:solidFill>
                  <a:srgbClr val="000000"/>
                </a:solidFill>
              </a:rPr>
              <a:t>Shakespeare’s language</a:t>
            </a:r>
          </a:p>
          <a:p>
            <a:r>
              <a:rPr lang="en-US" sz="1250" dirty="0">
                <a:solidFill>
                  <a:srgbClr val="000000"/>
                </a:solidFill>
              </a:rPr>
              <a:t>“The king doth keep his revels here tonight.</a:t>
            </a:r>
          </a:p>
          <a:p>
            <a:r>
              <a:rPr lang="en-US" sz="1250" dirty="0">
                <a:solidFill>
                  <a:srgbClr val="000000"/>
                </a:solidFill>
              </a:rPr>
              <a:t>Take heed the queen come not within his sight.</a:t>
            </a:r>
          </a:p>
          <a:p>
            <a:r>
              <a:rPr lang="en-US" sz="1250" dirty="0">
                <a:solidFill>
                  <a:srgbClr val="000000"/>
                </a:solidFill>
              </a:rPr>
              <a:t>For Oberon is passing fell and wrath</a:t>
            </a:r>
          </a:p>
          <a:p>
            <a:r>
              <a:rPr lang="en-US" sz="1250" dirty="0">
                <a:solidFill>
                  <a:srgbClr val="000000"/>
                </a:solidFill>
              </a:rPr>
              <a:t>Because that she, as her attendant hath</a:t>
            </a:r>
          </a:p>
          <a:p>
            <a:r>
              <a:rPr lang="en-US" sz="1250" dirty="0">
                <a:solidFill>
                  <a:srgbClr val="000000"/>
                </a:solidFill>
              </a:rPr>
              <a:t>A lovely boy stolen from an Indian king.</a:t>
            </a:r>
          </a:p>
          <a:p>
            <a:r>
              <a:rPr lang="en-US" sz="1250" dirty="0">
                <a:solidFill>
                  <a:srgbClr val="000000"/>
                </a:solidFill>
              </a:rPr>
              <a:t>She never had so sweet a changeling.</a:t>
            </a:r>
          </a:p>
          <a:p>
            <a:r>
              <a:rPr lang="en-US" sz="1250" dirty="0">
                <a:solidFill>
                  <a:srgbClr val="000000"/>
                </a:solidFill>
              </a:rPr>
              <a:t>And jealous Oberon would have the child</a:t>
            </a:r>
          </a:p>
          <a:p>
            <a:r>
              <a:rPr lang="en-US" sz="1250" dirty="0">
                <a:solidFill>
                  <a:srgbClr val="000000"/>
                </a:solidFill>
              </a:rPr>
              <a:t>Knight of his train, to trace the forests wild.</a:t>
            </a:r>
          </a:p>
          <a:p>
            <a:r>
              <a:rPr lang="en-US" sz="1250" dirty="0">
                <a:solidFill>
                  <a:srgbClr val="000000"/>
                </a:solidFill>
              </a:rPr>
              <a:t>But she perforce withholds the </a:t>
            </a:r>
            <a:r>
              <a:rPr lang="en-US" sz="1250" dirty="0" err="1">
                <a:solidFill>
                  <a:srgbClr val="000000"/>
                </a:solidFill>
              </a:rPr>
              <a:t>lovèd</a:t>
            </a:r>
            <a:r>
              <a:rPr lang="en-US" sz="1250" dirty="0">
                <a:solidFill>
                  <a:srgbClr val="000000"/>
                </a:solidFill>
              </a:rPr>
              <a:t> boy,</a:t>
            </a:r>
          </a:p>
          <a:p>
            <a:r>
              <a:rPr lang="en-US" sz="1250" dirty="0">
                <a:solidFill>
                  <a:srgbClr val="000000"/>
                </a:solidFill>
              </a:rPr>
              <a:t>Crowns him with flowers, and makes him all her joy.</a:t>
            </a:r>
            <a:r>
              <a:rPr lang="en-US" sz="1400" dirty="0">
                <a:solidFill>
                  <a:srgbClr val="000000"/>
                </a:solidFill>
              </a:rPr>
              <a:t>”</a:t>
            </a:r>
          </a:p>
        </p:txBody>
      </p:sp>
      <p:sp>
        <p:nvSpPr>
          <p:cNvPr id="5" name="Oval Callout 4"/>
          <p:cNvSpPr/>
          <p:nvPr/>
        </p:nvSpPr>
        <p:spPr>
          <a:xfrm>
            <a:off x="4895278" y="162919"/>
            <a:ext cx="4057585" cy="4074385"/>
          </a:xfrm>
          <a:prstGeom prst="wedgeEllipseCallout">
            <a:avLst>
              <a:gd name="adj1" fmla="val 49740"/>
              <a:gd name="adj2" fmla="val 35914"/>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1300" b="1" dirty="0"/>
              <a:t>Modern translation</a:t>
            </a:r>
          </a:p>
          <a:p>
            <a:r>
              <a:rPr lang="en-US" sz="1300" dirty="0"/>
              <a:t>“The king’s having a party here tonight. Just make sure the queen doesn’t come anywhere near him, because King Oberon is extremely angry. He’s furious because she stole an adorable boy from an Indian king. She’s never kidnapped such a darling human child before, and Oberon’s jealous. He wants the child for himself, to accompany him on his wanderings through the wild forests. But the queen refuses to hand the boy over to Oberon. Instead, she puts flowers in the boy’s hair and makes a fuss over him.”</a:t>
            </a:r>
            <a:endParaRPr lang="en-US" sz="1300" dirty="0">
              <a:solidFill>
                <a:srgbClr val="000000"/>
              </a:solidFill>
            </a:endParaRPr>
          </a:p>
        </p:txBody>
      </p:sp>
      <p:sp>
        <p:nvSpPr>
          <p:cNvPr id="6" name="TextBox 5"/>
          <p:cNvSpPr txBox="1"/>
          <p:nvPr/>
        </p:nvSpPr>
        <p:spPr>
          <a:xfrm>
            <a:off x="474133" y="5384800"/>
            <a:ext cx="8128000" cy="1200329"/>
          </a:xfrm>
          <a:prstGeom prst="rect">
            <a:avLst/>
          </a:prstGeom>
          <a:ln w="28575" cmpd="sng"/>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buFont typeface="Wingdings" charset="2"/>
              <a:buChar char=""/>
            </a:pPr>
            <a:r>
              <a:rPr lang="en-US" dirty="0"/>
              <a:t>What impression are we given of the relationship between </a:t>
            </a:r>
            <a:r>
              <a:rPr lang="en-US" dirty="0" err="1"/>
              <a:t>Titania</a:t>
            </a:r>
            <a:r>
              <a:rPr lang="en-US" dirty="0"/>
              <a:t> and</a:t>
            </a:r>
            <a:r>
              <a:rPr lang="en-US" baseline="0" dirty="0"/>
              <a:t> Oberon during this exchange between the fairies?</a:t>
            </a:r>
          </a:p>
          <a:p>
            <a:pPr marL="285750" indent="-285750">
              <a:buFont typeface="Wingdings" charset="2"/>
              <a:buChar char=""/>
            </a:pPr>
            <a:r>
              <a:rPr lang="en-US" baseline="0" dirty="0"/>
              <a:t> This discussion is taking place before we meet the characters, how does this affect our view of them?</a:t>
            </a:r>
            <a:endParaRPr lang="en-US" dirty="0"/>
          </a:p>
        </p:txBody>
      </p:sp>
    </p:spTree>
    <p:extLst>
      <p:ext uri="{BB962C8B-B14F-4D97-AF65-F5344CB8AC3E}">
        <p14:creationId xmlns:p14="http://schemas.microsoft.com/office/powerpoint/2010/main" val="349000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3"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
                                        <p:tgtEl>
                                          <p:spTgt spid="6"/>
                                        </p:tgtEl>
                                      </p:cBhvr>
                                    </p:animEffect>
                                    <p:anim calcmode="lin" valueType="num">
                                      <p:cBhvr>
                                        <p:cTn id="21" dur="400" fill="hold"/>
                                        <p:tgtEl>
                                          <p:spTgt spid="6"/>
                                        </p:tgtEl>
                                        <p:attrNameLst>
                                          <p:attrName>ppt_x</p:attrName>
                                        </p:attrNameLst>
                                      </p:cBhvr>
                                      <p:tavLst>
                                        <p:tav tm="0">
                                          <p:val>
                                            <p:strVal val="#ppt_x"/>
                                          </p:val>
                                        </p:tav>
                                        <p:tav tm="100000">
                                          <p:val>
                                            <p:strVal val="#ppt_x"/>
                                          </p:val>
                                        </p:tav>
                                      </p:tavLst>
                                    </p:anim>
                                    <p:anim calcmode="lin" valueType="num">
                                      <p:cBhvr>
                                        <p:cTn id="22" dur="400" fill="hold"/>
                                        <p:tgtEl>
                                          <p:spTgt spid="6"/>
                                        </p:tgtEl>
                                        <p:attrNameLst>
                                          <p:attrName>ppt_y</p:attrName>
                                        </p:attrNameLst>
                                      </p:cBhvr>
                                      <p:tavLst>
                                        <p:tav tm="0">
                                          <p:val>
                                            <p:strVal val="#ppt_y+0.31"/>
                                          </p:val>
                                        </p:tav>
                                        <p:tav tm="100000">
                                          <p:val>
                                            <p:strVal val="#ppt_y+0.31"/>
                                          </p:val>
                                        </p:tav>
                                      </p:tavLst>
                                    </p:anim>
                                    <p:anim calcmode="lin" valueType="num">
                                      <p:cBhvr>
                                        <p:cTn id="23"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4"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0" name="Oval Callout 9"/>
          <p:cNvSpPr/>
          <p:nvPr/>
        </p:nvSpPr>
        <p:spPr>
          <a:xfrm>
            <a:off x="5223409" y="264283"/>
            <a:ext cx="3552449" cy="1523370"/>
          </a:xfrm>
          <a:prstGeom prst="wedgeEllipseCallout">
            <a:avLst>
              <a:gd name="adj1" fmla="val -46370"/>
              <a:gd name="adj2" fmla="val 150208"/>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“Ill met by moonlight, proud </a:t>
            </a:r>
            <a:r>
              <a:rPr lang="en-US" dirty="0" err="1"/>
              <a:t>Titania</a:t>
            </a:r>
            <a:r>
              <a:rPr lang="en-US" dirty="0"/>
              <a:t>!”</a:t>
            </a:r>
          </a:p>
        </p:txBody>
      </p:sp>
      <p:sp>
        <p:nvSpPr>
          <p:cNvPr id="3" name="TextBox 2"/>
          <p:cNvSpPr txBox="1"/>
          <p:nvPr/>
        </p:nvSpPr>
        <p:spPr>
          <a:xfrm>
            <a:off x="215900" y="4635500"/>
            <a:ext cx="8821710" cy="2031325"/>
          </a:xfrm>
          <a:prstGeom prst="rect">
            <a:avLst/>
          </a:prstGeom>
          <a:solidFill>
            <a:schemeClr val="bg1"/>
          </a:solidFill>
        </p:spPr>
        <p:txBody>
          <a:bodyPr wrap="none" rtlCol="0">
            <a:spAutoFit/>
          </a:bodyPr>
          <a:lstStyle/>
          <a:p>
            <a:r>
              <a:rPr lang="en-US" dirty="0"/>
              <a:t>What do you think is the significance of the word ‘proud’ – how does this fit with the gender</a:t>
            </a:r>
          </a:p>
          <a:p>
            <a:r>
              <a:rPr lang="en-US" dirty="0"/>
              <a:t>hierarchy?</a:t>
            </a:r>
          </a:p>
          <a:p>
            <a:endParaRPr lang="en-US" dirty="0"/>
          </a:p>
          <a:p>
            <a:r>
              <a:rPr lang="en-US" dirty="0"/>
              <a:t>It is important to note that </a:t>
            </a:r>
            <a:r>
              <a:rPr lang="en-US" dirty="0" err="1"/>
              <a:t>Titania</a:t>
            </a:r>
            <a:r>
              <a:rPr lang="en-US" dirty="0"/>
              <a:t> humiliates Oberon here by emasculating him by declaring</a:t>
            </a:r>
          </a:p>
          <a:p>
            <a:r>
              <a:rPr lang="en-US" dirty="0"/>
              <a:t>she will not share his bed or talk to him. </a:t>
            </a:r>
          </a:p>
          <a:p>
            <a:endParaRPr lang="en-US" dirty="0"/>
          </a:p>
          <a:p>
            <a:r>
              <a:rPr lang="en-US" dirty="0"/>
              <a:t>How does this differ from the social order of this time?</a:t>
            </a:r>
          </a:p>
        </p:txBody>
      </p:sp>
    </p:spTree>
    <p:extLst>
      <p:ext uri="{BB962C8B-B14F-4D97-AF65-F5344CB8AC3E}">
        <p14:creationId xmlns:p14="http://schemas.microsoft.com/office/powerpoint/2010/main" val="355788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7" name="Explosion 2 6"/>
          <p:cNvSpPr/>
          <p:nvPr/>
        </p:nvSpPr>
        <p:spPr>
          <a:xfrm>
            <a:off x="0" y="-181450"/>
            <a:ext cx="5067300" cy="4767196"/>
          </a:xfrm>
          <a:prstGeom prst="irregularSeal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000000"/>
                </a:solidFill>
              </a:rPr>
              <a:t>In a few sentences - Describe the mood and tone as Oberon and </a:t>
            </a:r>
            <a:r>
              <a:rPr lang="en-US" dirty="0" err="1">
                <a:solidFill>
                  <a:srgbClr val="000000"/>
                </a:solidFill>
              </a:rPr>
              <a:t>Titania</a:t>
            </a:r>
            <a:r>
              <a:rPr lang="en-US" dirty="0">
                <a:solidFill>
                  <a:srgbClr val="000000"/>
                </a:solidFill>
              </a:rPr>
              <a:t> are introduced to the audience. Use the quotes below to help you. </a:t>
            </a:r>
          </a:p>
        </p:txBody>
      </p:sp>
      <p:sp>
        <p:nvSpPr>
          <p:cNvPr id="11" name="Oval Callout 10"/>
          <p:cNvSpPr/>
          <p:nvPr/>
        </p:nvSpPr>
        <p:spPr>
          <a:xfrm>
            <a:off x="0" y="3694990"/>
            <a:ext cx="3414310" cy="1418612"/>
          </a:xfrm>
          <a:prstGeom prst="wedgeEllipseCallout">
            <a:avLst>
              <a:gd name="adj1" fmla="val 69505"/>
              <a:gd name="adj2" fmla="val -5029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700" dirty="0"/>
              <a:t>“What, jealous Oberon? Fairies, skip hence.</a:t>
            </a:r>
          </a:p>
          <a:p>
            <a:pPr algn="ctr"/>
            <a:r>
              <a:rPr lang="en-US" sz="1700" dirty="0"/>
              <a:t>I have foresworn his bed and company.”</a:t>
            </a:r>
          </a:p>
        </p:txBody>
      </p:sp>
      <p:sp>
        <p:nvSpPr>
          <p:cNvPr id="12" name="Oval Callout 11"/>
          <p:cNvSpPr/>
          <p:nvPr/>
        </p:nvSpPr>
        <p:spPr>
          <a:xfrm>
            <a:off x="5426609" y="3365080"/>
            <a:ext cx="3552449" cy="1220666"/>
          </a:xfrm>
          <a:prstGeom prst="wedgeEllipseCallout">
            <a:avLst>
              <a:gd name="adj1" fmla="val -54727"/>
              <a:gd name="adj2" fmla="val -4831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“Tarry, Rash wanton! Am not I thy Lord?”</a:t>
            </a:r>
          </a:p>
        </p:txBody>
      </p:sp>
      <p:sp>
        <p:nvSpPr>
          <p:cNvPr id="13" name="Oval Callout 12"/>
          <p:cNvSpPr/>
          <p:nvPr/>
        </p:nvSpPr>
        <p:spPr>
          <a:xfrm>
            <a:off x="5591551" y="4768460"/>
            <a:ext cx="3552449" cy="1220666"/>
          </a:xfrm>
          <a:prstGeom prst="wedgeEllipseCallout">
            <a:avLst>
              <a:gd name="adj1" fmla="val -54727"/>
              <a:gd name="adj2" fmla="val -4831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a:t>Translation - “Wait just a minute, you brazen hussy. Aren’t you supposed to obey me, your lord and husband?”</a:t>
            </a:r>
          </a:p>
        </p:txBody>
      </p:sp>
      <p:sp>
        <p:nvSpPr>
          <p:cNvPr id="14" name="Oval Callout 13"/>
          <p:cNvSpPr/>
          <p:nvPr/>
        </p:nvSpPr>
        <p:spPr>
          <a:xfrm>
            <a:off x="0" y="5279820"/>
            <a:ext cx="3414310" cy="1418612"/>
          </a:xfrm>
          <a:prstGeom prst="wedgeEllipseCallout">
            <a:avLst>
              <a:gd name="adj1" fmla="val 69505"/>
              <a:gd name="adj2" fmla="val -5029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Translation - “What, are you jealous, Oberon?—Fairies, let’s get out of here. I’ve sworn I’ll never sleep with him or talk to him again.”</a:t>
            </a:r>
          </a:p>
        </p:txBody>
      </p:sp>
    </p:spTree>
    <p:extLst>
      <p:ext uri="{BB962C8B-B14F-4D97-AF65-F5344CB8AC3E}">
        <p14:creationId xmlns:p14="http://schemas.microsoft.com/office/powerpoint/2010/main" val="89578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AC50187DA21247A7B24ECA537634D0" ma:contentTypeVersion="2" ma:contentTypeDescription="Create a new document." ma:contentTypeScope="" ma:versionID="3478feb737c87534290fde7ed845d150">
  <xsd:schema xmlns:xsd="http://www.w3.org/2001/XMLSchema" xmlns:xs="http://www.w3.org/2001/XMLSchema" xmlns:p="http://schemas.microsoft.com/office/2006/metadata/properties" xmlns:ns2="9f08339c-1af5-4440-8204-bcba6d0c14c2" targetNamespace="http://schemas.microsoft.com/office/2006/metadata/properties" ma:root="true" ma:fieldsID="4f1aac77169e2c941cf061ede64fa308" ns2:_="">
    <xsd:import namespace="9f08339c-1af5-4440-8204-bcba6d0c14c2"/>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08339c-1af5-4440-8204-bcba6d0c14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A9F5BE-5264-4C0A-9355-67B8D899D5F8}">
  <ds:schemaRefs>
    <ds:schemaRef ds:uri="http://www.w3.org/XML/1998/namespace"/>
    <ds:schemaRef ds:uri="http://purl.org/dc/elements/1.1/"/>
    <ds:schemaRef ds:uri="http://purl.org/dc/dcmitype/"/>
    <ds:schemaRef ds:uri="9f08339c-1af5-4440-8204-bcba6d0c14c2"/>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985EF14E-97BA-4928-8AB5-DC21A3681F90}">
  <ds:schemaRefs>
    <ds:schemaRef ds:uri="http://schemas.microsoft.com/sharepoint/v3/contenttype/forms"/>
  </ds:schemaRefs>
</ds:datastoreItem>
</file>

<file path=customXml/itemProps3.xml><?xml version="1.0" encoding="utf-8"?>
<ds:datastoreItem xmlns:ds="http://schemas.openxmlformats.org/officeDocument/2006/customXml" ds:itemID="{60875124-6765-4F39-A854-5EC365FC7A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08339c-1af5-4440-8204-bcba6d0c14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202</TotalTime>
  <Words>513</Words>
  <Application>Microsoft Office PowerPoint</Application>
  <PresentationFormat>On-screen Show (4:3)</PresentationFormat>
  <Paragraphs>35</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Uffendell</dc:creator>
  <cp:lastModifiedBy>Toni-Louise Younger</cp:lastModifiedBy>
  <cp:revision>23</cp:revision>
  <dcterms:created xsi:type="dcterms:W3CDTF">2015-04-01T18:41:25Z</dcterms:created>
  <dcterms:modified xsi:type="dcterms:W3CDTF">2020-06-19T06:57:41Z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0x01010070AC50187DA21247A7B24ECA537634D0</vt:lpwstr>
  </property>
</Properties>
</file>