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6"/>
  </p:notesMasterIdLst>
  <p:sldIdLst>
    <p:sldId id="256" r:id="rId4"/>
    <p:sldId id="267" r:id="rId5"/>
    <p:sldId id="268" r:id="rId6"/>
    <p:sldId id="257" r:id="rId7"/>
    <p:sldId id="258" r:id="rId8"/>
    <p:sldId id="259" r:id="rId9"/>
    <p:sldId id="265" r:id="rId10"/>
    <p:sldId id="260" r:id="rId11"/>
    <p:sldId id="261" r:id="rId12"/>
    <p:sldId id="263" r:id="rId13"/>
    <p:sldId id="264"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F1EA4-08E6-8E46-9538-9EB2B3453402}" type="datetimeFigureOut">
              <a:rPr lang="en-US" smtClean="0"/>
              <a:t>5/11/2020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E5FD7-52DA-0A44-804B-884BE0E065A8}" type="slidenum">
              <a:rPr lang="en-US" smtClean="0"/>
              <a:t>‹#›</a:t>
            </a:fld>
            <a:endParaRPr lang="en-US"/>
          </a:p>
        </p:txBody>
      </p:sp>
    </p:spTree>
    <p:extLst>
      <p:ext uri="{BB962C8B-B14F-4D97-AF65-F5344CB8AC3E}">
        <p14:creationId xmlns:p14="http://schemas.microsoft.com/office/powerpoint/2010/main" val="3237487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to draw up their design of interior and exterior</a:t>
            </a:r>
            <a:r>
              <a:rPr lang="en-US" baseline="0" dirty="0"/>
              <a:t> with annotations to show thoughtful consideration of the questions. This should be drawn up on A3 or sugar paper and be ready for presentation to the class with justification for their choices. </a:t>
            </a:r>
            <a:endParaRPr lang="en-US" dirty="0"/>
          </a:p>
        </p:txBody>
      </p:sp>
      <p:sp>
        <p:nvSpPr>
          <p:cNvPr id="4" name="Slide Number Placeholder 3"/>
          <p:cNvSpPr>
            <a:spLocks noGrp="1"/>
          </p:cNvSpPr>
          <p:nvPr>
            <p:ph type="sldNum" sz="quarter" idx="10"/>
          </p:nvPr>
        </p:nvSpPr>
        <p:spPr/>
        <p:txBody>
          <a:bodyPr/>
          <a:lstStyle/>
          <a:p>
            <a:fld id="{C26E5FD7-52DA-0A44-804B-884BE0E065A8}"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88533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present their builds and explain</a:t>
            </a:r>
            <a:r>
              <a:rPr lang="en-US" baseline="0" dirty="0"/>
              <a:t> their choices to the class – each presentation should last a few minutes.</a:t>
            </a:r>
            <a:endParaRPr lang="en-US" dirty="0"/>
          </a:p>
        </p:txBody>
      </p:sp>
      <p:sp>
        <p:nvSpPr>
          <p:cNvPr id="4" name="Slide Number Placeholder 3"/>
          <p:cNvSpPr>
            <a:spLocks noGrp="1"/>
          </p:cNvSpPr>
          <p:nvPr>
            <p:ph type="sldNum" sz="quarter" idx="10"/>
          </p:nvPr>
        </p:nvSpPr>
        <p:spPr/>
        <p:txBody>
          <a:bodyPr/>
          <a:lstStyle/>
          <a:p>
            <a:fld id="{C26E5FD7-52DA-0A44-804B-884BE0E065A8}" type="slidenum">
              <a:rPr lang="en-US" smtClean="0"/>
              <a:t>3</a:t>
            </a:fld>
            <a:endParaRPr lang="en-US"/>
          </a:p>
        </p:txBody>
      </p:sp>
    </p:spTree>
    <p:extLst>
      <p:ext uri="{BB962C8B-B14F-4D97-AF65-F5344CB8AC3E}">
        <p14:creationId xmlns:p14="http://schemas.microsoft.com/office/powerpoint/2010/main" val="54399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E5FD7-52DA-0A44-804B-884BE0E065A8}" type="slidenum">
              <a:rPr lang="en-US" smtClean="0"/>
              <a:t>4</a:t>
            </a:fld>
            <a:endParaRPr lang="en-US"/>
          </a:p>
        </p:txBody>
      </p:sp>
    </p:spTree>
    <p:extLst>
      <p:ext uri="{BB962C8B-B14F-4D97-AF65-F5344CB8AC3E}">
        <p14:creationId xmlns:p14="http://schemas.microsoft.com/office/powerpoint/2010/main" val="388533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E5FD7-52DA-0A44-804B-884BE0E065A8}" type="slidenum">
              <a:rPr lang="en-US" smtClean="0"/>
              <a:t>5</a:t>
            </a:fld>
            <a:endParaRPr lang="en-US"/>
          </a:p>
        </p:txBody>
      </p:sp>
    </p:spTree>
    <p:extLst>
      <p:ext uri="{BB962C8B-B14F-4D97-AF65-F5344CB8AC3E}">
        <p14:creationId xmlns:p14="http://schemas.microsoft.com/office/powerpoint/2010/main" val="358724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think</a:t>
            </a:r>
            <a:r>
              <a:rPr lang="en-US" baseline="0" dirty="0"/>
              <a:t> about the theatre being open air and the duration of performances.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http://</a:t>
            </a:r>
            <a:r>
              <a:rPr lang="en-US" dirty="0" err="1"/>
              <a:t>www.shakespearesglobe.com</a:t>
            </a:r>
            <a:r>
              <a:rPr lang="en-US" dirty="0"/>
              <a:t>/about-us/virtual-tour</a:t>
            </a:r>
          </a:p>
          <a:p>
            <a:endParaRPr lang="en-US" dirty="0"/>
          </a:p>
        </p:txBody>
      </p:sp>
      <p:sp>
        <p:nvSpPr>
          <p:cNvPr id="4" name="Slide Number Placeholder 3"/>
          <p:cNvSpPr>
            <a:spLocks noGrp="1"/>
          </p:cNvSpPr>
          <p:nvPr>
            <p:ph type="sldNum" sz="quarter" idx="10"/>
          </p:nvPr>
        </p:nvSpPr>
        <p:spPr/>
        <p:txBody>
          <a:bodyPr/>
          <a:lstStyle/>
          <a:p>
            <a:fld id="{C26E5FD7-52DA-0A44-804B-884BE0E065A8}" type="slidenum">
              <a:rPr lang="en-US" smtClean="0"/>
              <a:t>6</a:t>
            </a:fld>
            <a:endParaRPr lang="en-US"/>
          </a:p>
        </p:txBody>
      </p:sp>
    </p:spTree>
    <p:extLst>
      <p:ext uri="{BB962C8B-B14F-4D97-AF65-F5344CB8AC3E}">
        <p14:creationId xmlns:p14="http://schemas.microsoft.com/office/powerpoint/2010/main" val="121059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link from the movie ‘Shakespeare in Love’ to demonstrate the Globe</a:t>
            </a:r>
            <a:r>
              <a:rPr lang="en-US" baseline="0" dirty="0"/>
              <a:t> experience for a theatre-goer. The Globe would have held 2000 – 3000 audience members.</a:t>
            </a:r>
          </a:p>
          <a:p>
            <a:endParaRPr lang="en-US" dirty="0"/>
          </a:p>
          <a:p>
            <a:r>
              <a:rPr lang="en-US" dirty="0"/>
              <a:t>https://</a:t>
            </a:r>
            <a:r>
              <a:rPr lang="en-US" dirty="0" err="1"/>
              <a:t>www.youtube.com</a:t>
            </a:r>
            <a:r>
              <a:rPr lang="en-US" dirty="0"/>
              <a:t>/</a:t>
            </a:r>
            <a:r>
              <a:rPr lang="en-US" dirty="0" err="1"/>
              <a:t>watch?v</a:t>
            </a:r>
            <a:r>
              <a:rPr lang="en-US" dirty="0"/>
              <a:t>=3Ii5PLxnNpk</a:t>
            </a:r>
          </a:p>
          <a:p>
            <a:endParaRPr lang="en-US" dirty="0"/>
          </a:p>
        </p:txBody>
      </p:sp>
      <p:sp>
        <p:nvSpPr>
          <p:cNvPr id="4" name="Slide Number Placeholder 3"/>
          <p:cNvSpPr>
            <a:spLocks noGrp="1"/>
          </p:cNvSpPr>
          <p:nvPr>
            <p:ph type="sldNum" sz="quarter" idx="10"/>
          </p:nvPr>
        </p:nvSpPr>
        <p:spPr/>
        <p:txBody>
          <a:bodyPr/>
          <a:lstStyle/>
          <a:p>
            <a:fld id="{C26E5FD7-52DA-0A44-804B-884BE0E065A8}" type="slidenum">
              <a:rPr lang="en-US" smtClean="0"/>
              <a:t>8</a:t>
            </a:fld>
            <a:endParaRPr lang="en-US"/>
          </a:p>
        </p:txBody>
      </p:sp>
    </p:spTree>
    <p:extLst>
      <p:ext uri="{BB962C8B-B14F-4D97-AF65-F5344CB8AC3E}">
        <p14:creationId xmlns:p14="http://schemas.microsoft.com/office/powerpoint/2010/main" val="340507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63ED74-C004-4B99-A6C7-9C0CA57A3717}" type="slidenum">
              <a:rPr lang="en-GB"/>
              <a:pPr fontAlgn="base">
                <a:spcBef>
                  <a:spcPct val="0"/>
                </a:spcBef>
                <a:spcAft>
                  <a:spcPct val="0"/>
                </a:spcAft>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146224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4409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406970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621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326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8586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138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9723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663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4074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547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398669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2244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3307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8381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8991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5804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6244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9366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9910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06797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146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2E9D66-180B-704F-B25F-B1ED9F8CEB63}"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405715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244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1941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575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03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12E9D66-180B-704F-B25F-B1ED9F8CEB63}"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75454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12E9D66-180B-704F-B25F-B1ED9F8CEB63}"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407718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12E9D66-180B-704F-B25F-B1ED9F8CEB63}"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86578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E9D66-180B-704F-B25F-B1ED9F8CEB63}"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323694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2E9D66-180B-704F-B25F-B1ED9F8CEB63}"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296919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2E9D66-180B-704F-B25F-B1ED9F8CEB63}"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0974B-C866-B54A-B97D-F94163021342}" type="slidenum">
              <a:rPr lang="en-US" smtClean="0"/>
              <a:t>‹#›</a:t>
            </a:fld>
            <a:endParaRPr lang="en-US"/>
          </a:p>
        </p:txBody>
      </p:sp>
    </p:spTree>
    <p:extLst>
      <p:ext uri="{BB962C8B-B14F-4D97-AF65-F5344CB8AC3E}">
        <p14:creationId xmlns:p14="http://schemas.microsoft.com/office/powerpoint/2010/main" val="83923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E9D66-180B-704F-B25F-B1ED9F8CEB63}" type="datetimeFigureOut">
              <a:rPr lang="en-US" smtClean="0"/>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0974B-C866-B54A-B97D-F94163021342}" type="slidenum">
              <a:rPr lang="en-US" smtClean="0"/>
              <a:t>‹#›</a:t>
            </a:fld>
            <a:endParaRPr lang="en-US"/>
          </a:p>
        </p:txBody>
      </p:sp>
    </p:spTree>
    <p:extLst>
      <p:ext uri="{BB962C8B-B14F-4D97-AF65-F5344CB8AC3E}">
        <p14:creationId xmlns:p14="http://schemas.microsoft.com/office/powerpoint/2010/main" val="420832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0615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E9D66-180B-704F-B25F-B1ED9F8CEB63}" type="datetimeFigureOut">
              <a:rPr lang="en-US" smtClean="0">
                <a:solidFill>
                  <a:prstClr val="black">
                    <a:tint val="75000"/>
                  </a:prstClr>
                </a:solidFill>
                <a:latin typeface="Calibri"/>
              </a:rPr>
              <a:pPr/>
              <a:t>5/11/2020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0974B-C866-B54A-B97D-F941630213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6150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9923"/>
            <a:ext cx="7772400" cy="1470025"/>
          </a:xfrm>
          <a:solidFill>
            <a:schemeClr val="bg1"/>
          </a:solidFill>
        </p:spPr>
        <p:txBody>
          <a:bodyPr>
            <a:normAutofit/>
          </a:bodyPr>
          <a:lstStyle/>
          <a:p>
            <a:r>
              <a:rPr lang="en-US" dirty="0">
                <a:latin typeface="KG Next to Me Sketched"/>
                <a:cs typeface="KG Next to Me Sketched"/>
              </a:rPr>
              <a:t>Shakespeare in Production</a:t>
            </a:r>
          </a:p>
        </p:txBody>
      </p:sp>
      <p:sp>
        <p:nvSpPr>
          <p:cNvPr id="4" name="Subtitle 3"/>
          <p:cNvSpPr>
            <a:spLocks noGrp="1"/>
          </p:cNvSpPr>
          <p:nvPr>
            <p:ph type="subTitle" idx="1"/>
          </p:nvPr>
        </p:nvSpPr>
        <p:spPr>
          <a:xfrm>
            <a:off x="1233895" y="2292794"/>
            <a:ext cx="6400800" cy="1752600"/>
          </a:xfrm>
        </p:spPr>
        <p:txBody>
          <a:bodyPr>
            <a:normAutofit fontScale="47500" lnSpcReduction="20000"/>
          </a:bodyPr>
          <a:lstStyle/>
          <a:p>
            <a:r>
              <a:rPr lang="en-US" sz="4200" dirty="0"/>
              <a:t>Learning Objectives</a:t>
            </a:r>
          </a:p>
          <a:p>
            <a:r>
              <a:rPr lang="en-US" dirty="0">
                <a:solidFill>
                  <a:srgbClr val="008000"/>
                </a:solidFill>
              </a:rPr>
              <a:t>CORE: Identify the distinctive features of the theater experience during Shakespeare’s time, including the structural features of the theater itself, the actors’ performance, and the audience.</a:t>
            </a:r>
          </a:p>
          <a:p>
            <a:endParaRPr lang="en-US" dirty="0">
              <a:solidFill>
                <a:srgbClr val="008000"/>
              </a:solidFill>
            </a:endParaRPr>
          </a:p>
          <a:p>
            <a:r>
              <a:rPr lang="en-US" dirty="0">
                <a:solidFill>
                  <a:srgbClr val="008000"/>
                </a:solidFill>
              </a:rPr>
              <a:t> </a:t>
            </a:r>
            <a:r>
              <a:rPr lang="en-US" dirty="0">
                <a:solidFill>
                  <a:srgbClr val="0000FF"/>
                </a:solidFill>
              </a:rPr>
              <a:t>CHALLENGE: To make thoughtful comment on social factors that influence theatre production in the Elizabethan era.</a:t>
            </a:r>
          </a:p>
          <a:p>
            <a:endParaRPr lang="en-US" dirty="0">
              <a:solidFill>
                <a:srgbClr val="0000FF"/>
              </a:solidFill>
            </a:endParaRPr>
          </a:p>
        </p:txBody>
      </p:sp>
      <p:pic>
        <p:nvPicPr>
          <p:cNvPr id="5" name="Picture 4" descr="Screen Shot 2015-03-09 at 23.2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530" y="4045394"/>
            <a:ext cx="1874531" cy="2539080"/>
          </a:xfrm>
          <a:prstGeom prst="rect">
            <a:avLst/>
          </a:prstGeom>
        </p:spPr>
      </p:pic>
    </p:spTree>
    <p:extLst>
      <p:ext uri="{BB962C8B-B14F-4D97-AF65-F5344CB8AC3E}">
        <p14:creationId xmlns:p14="http://schemas.microsoft.com/office/powerpoint/2010/main" val="212160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7163" y="188913"/>
            <a:ext cx="8785225" cy="6480175"/>
          </a:xfrm>
          <a:prstGeom prst="rect">
            <a:avLst/>
          </a:prstGeom>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GB" dirty="0"/>
              <a:t> </a:t>
            </a:r>
          </a:p>
        </p:txBody>
      </p:sp>
      <p:sp>
        <p:nvSpPr>
          <p:cNvPr id="9" name="Rounded Rectangle 8"/>
          <p:cNvSpPr/>
          <p:nvPr/>
        </p:nvSpPr>
        <p:spPr>
          <a:xfrm>
            <a:off x="369888" y="404813"/>
            <a:ext cx="2833687" cy="50323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400" b="1" dirty="0">
                <a:latin typeface="KG Somebody That I Used to Know"/>
                <a:cs typeface="KG Somebody That I Used to Know"/>
              </a:rPr>
              <a:t>Costume</a:t>
            </a:r>
          </a:p>
        </p:txBody>
      </p:sp>
      <p:sp>
        <p:nvSpPr>
          <p:cNvPr id="10" name="TextBox 9"/>
          <p:cNvSpPr txBox="1"/>
          <p:nvPr/>
        </p:nvSpPr>
        <p:spPr>
          <a:xfrm>
            <a:off x="323850" y="981075"/>
            <a:ext cx="4760913" cy="5035550"/>
          </a:xfrm>
          <a:prstGeom prst="rect">
            <a:avLst/>
          </a:prstGeom>
          <a:noFill/>
        </p:spPr>
        <p:txBody>
          <a:bodyPr>
            <a:spAutoFit/>
          </a:bodyPr>
          <a:lstStyle/>
          <a:p>
            <a:r>
              <a:rPr lang="en-GB">
                <a:latin typeface="Calibri" pitchFamily="34" charset="0"/>
              </a:rPr>
              <a:t>Clothes help us to express who we are. Directors and costume designers think carefully about how to interpret a character. Costume is used to help communicate that interpretation to the audience. </a:t>
            </a:r>
          </a:p>
          <a:p>
            <a:endParaRPr lang="en-GB">
              <a:latin typeface="Calibri" pitchFamily="34" charset="0"/>
            </a:endParaRPr>
          </a:p>
          <a:p>
            <a:r>
              <a:rPr lang="en-GB">
                <a:latin typeface="Calibri" pitchFamily="34" charset="0"/>
              </a:rPr>
              <a:t>When talking about costume, it can be useful to consider some of the following things:</a:t>
            </a:r>
          </a:p>
          <a:p>
            <a:endParaRPr lang="en-GB">
              <a:latin typeface="Calibri" pitchFamily="34" charset="0"/>
            </a:endParaRPr>
          </a:p>
          <a:p>
            <a:pPr>
              <a:buFont typeface="Arial" charset="0"/>
              <a:buChar char="•"/>
            </a:pPr>
            <a:r>
              <a:rPr lang="en-GB">
                <a:latin typeface="Calibri" pitchFamily="34" charset="0"/>
              </a:rPr>
              <a:t> Is the design </a:t>
            </a:r>
            <a:r>
              <a:rPr lang="en-GB" b="1">
                <a:solidFill>
                  <a:srgbClr val="FF0000"/>
                </a:solidFill>
                <a:latin typeface="Calibri" pitchFamily="34" charset="0"/>
              </a:rPr>
              <a:t>traditional</a:t>
            </a:r>
            <a:r>
              <a:rPr lang="en-GB">
                <a:latin typeface="Calibri" pitchFamily="34" charset="0"/>
              </a:rPr>
              <a:t> or </a:t>
            </a:r>
            <a:r>
              <a:rPr lang="en-GB" b="1">
                <a:solidFill>
                  <a:srgbClr val="FF0000"/>
                </a:solidFill>
                <a:latin typeface="Calibri" pitchFamily="34" charset="0"/>
              </a:rPr>
              <a:t>modern</a:t>
            </a:r>
            <a:r>
              <a:rPr lang="en-GB">
                <a:latin typeface="Calibri" pitchFamily="34" charset="0"/>
              </a:rPr>
              <a:t>? Do the clothes evoke a certain </a:t>
            </a:r>
            <a:r>
              <a:rPr lang="en-GB" b="1">
                <a:solidFill>
                  <a:srgbClr val="FF0000"/>
                </a:solidFill>
                <a:latin typeface="Calibri" pitchFamily="34" charset="0"/>
              </a:rPr>
              <a:t>time period</a:t>
            </a:r>
            <a:r>
              <a:rPr lang="en-GB">
                <a:latin typeface="Calibri" pitchFamily="34" charset="0"/>
              </a:rPr>
              <a:t>?</a:t>
            </a:r>
          </a:p>
          <a:p>
            <a:pPr>
              <a:buFont typeface="Arial" charset="0"/>
              <a:buChar char="•"/>
            </a:pPr>
            <a:r>
              <a:rPr lang="en-GB">
                <a:latin typeface="Calibri" pitchFamily="34" charset="0"/>
              </a:rPr>
              <a:t> What </a:t>
            </a:r>
            <a:r>
              <a:rPr lang="en-GB" b="1">
                <a:solidFill>
                  <a:srgbClr val="FF0000"/>
                </a:solidFill>
                <a:latin typeface="Calibri" pitchFamily="34" charset="0"/>
              </a:rPr>
              <a:t>colours</a:t>
            </a:r>
            <a:r>
              <a:rPr lang="en-GB">
                <a:latin typeface="Calibri" pitchFamily="34" charset="0"/>
              </a:rPr>
              <a:t> are used? What do these colours make you think of?</a:t>
            </a:r>
          </a:p>
          <a:p>
            <a:pPr>
              <a:buFont typeface="Arial" charset="0"/>
              <a:buChar char="•"/>
            </a:pPr>
            <a:r>
              <a:rPr lang="en-GB">
                <a:latin typeface="Calibri" pitchFamily="34" charset="0"/>
              </a:rPr>
              <a:t> Is the character in </a:t>
            </a:r>
            <a:r>
              <a:rPr lang="en-GB" b="1">
                <a:solidFill>
                  <a:srgbClr val="FF0000"/>
                </a:solidFill>
                <a:latin typeface="Calibri" pitchFamily="34" charset="0"/>
              </a:rPr>
              <a:t>uniform</a:t>
            </a:r>
            <a:r>
              <a:rPr lang="en-GB">
                <a:latin typeface="Calibri" pitchFamily="34" charset="0"/>
              </a:rPr>
              <a:t> or wearing their own clothes? Are they in </a:t>
            </a:r>
            <a:r>
              <a:rPr lang="en-GB" b="1">
                <a:solidFill>
                  <a:srgbClr val="FF0000"/>
                </a:solidFill>
                <a:latin typeface="Calibri" pitchFamily="34" charset="0"/>
              </a:rPr>
              <a:t>disguise</a:t>
            </a:r>
            <a:r>
              <a:rPr lang="en-GB">
                <a:latin typeface="Calibri" pitchFamily="34" charset="0"/>
              </a:rPr>
              <a:t>?</a:t>
            </a:r>
          </a:p>
          <a:p>
            <a:pPr>
              <a:buFont typeface="Arial" charset="0"/>
              <a:buChar char="•"/>
            </a:pPr>
            <a:r>
              <a:rPr lang="en-GB">
                <a:latin typeface="Calibri" pitchFamily="34" charset="0"/>
              </a:rPr>
              <a:t> Are two or more characters dressed similarly? If so, what else might they have in common?</a:t>
            </a:r>
          </a:p>
          <a:p>
            <a:pPr>
              <a:buFont typeface="Arial" charset="0"/>
              <a:buChar char="•"/>
            </a:pPr>
            <a:endParaRPr lang="en-GB">
              <a:latin typeface="Calibri" pitchFamily="34" charset="0"/>
            </a:endParaRPr>
          </a:p>
        </p:txBody>
      </p:sp>
      <p:sp>
        <p:nvSpPr>
          <p:cNvPr id="21" name="TextBox 20"/>
          <p:cNvSpPr txBox="1"/>
          <p:nvPr/>
        </p:nvSpPr>
        <p:spPr>
          <a:xfrm>
            <a:off x="5220072" y="406203"/>
            <a:ext cx="3508443" cy="5355312"/>
          </a:xfrm>
          <a:prstGeom prst="rect">
            <a:avLst/>
          </a:prstGeom>
          <a:noFill/>
          <a:ln w="38100">
            <a:solidFill>
              <a:srgbClr val="FF0000"/>
            </a:solidFill>
            <a:prstDash val="sysDash"/>
          </a:ln>
        </p:spPr>
        <p:txBody>
          <a:bodyPr>
            <a:spAutoFit/>
          </a:bodyPr>
          <a:lstStyle/>
          <a:p>
            <a:pPr algn="ctr" fontAlgn="auto">
              <a:spcBef>
                <a:spcPts val="0"/>
              </a:spcBef>
              <a:spcAft>
                <a:spcPts val="0"/>
              </a:spcAft>
              <a:defRPr/>
            </a:pPr>
            <a:r>
              <a:rPr lang="en-GB" b="1" u="sng" dirty="0">
                <a:latin typeface="KG Somebody That I Used to Know"/>
                <a:cs typeface="KG Somebody That I Used to Know"/>
              </a:rPr>
              <a:t>Colour symbolism</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Colour can be used to make powerful statements. Certain colours evoke characteristics or emotions and can be used to give clues about a character. </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For example, the colour </a:t>
            </a:r>
            <a:r>
              <a:rPr lang="en-GB" b="1" dirty="0">
                <a:ln>
                  <a:solidFill>
                    <a:schemeClr val="tx1"/>
                  </a:solidFill>
                </a:ln>
                <a:solidFill>
                  <a:schemeClr val="bg1"/>
                </a:solidFill>
                <a:latin typeface="+mn-lt"/>
              </a:rPr>
              <a:t>white</a:t>
            </a:r>
            <a:r>
              <a:rPr lang="en-GB" dirty="0">
                <a:latin typeface="+mn-lt"/>
              </a:rPr>
              <a:t> is widely associated with purity, innocence, and goodness. The colour </a:t>
            </a:r>
            <a:r>
              <a:rPr lang="en-GB" b="1" dirty="0">
                <a:solidFill>
                  <a:srgbClr val="FF0000"/>
                </a:solidFill>
                <a:latin typeface="+mn-lt"/>
              </a:rPr>
              <a:t>red</a:t>
            </a:r>
            <a:r>
              <a:rPr lang="en-GB" dirty="0">
                <a:latin typeface="+mn-lt"/>
              </a:rPr>
              <a:t> often symbolises passion or confidence. </a:t>
            </a:r>
            <a:r>
              <a:rPr lang="en-GB" b="1" dirty="0">
                <a:latin typeface="+mn-lt"/>
              </a:rPr>
              <a:t>Black</a:t>
            </a:r>
            <a:r>
              <a:rPr lang="en-GB" dirty="0">
                <a:latin typeface="+mn-lt"/>
              </a:rPr>
              <a:t> is worn for mourning and may be associated with evil. </a:t>
            </a:r>
            <a:r>
              <a:rPr lang="en-GB" b="1" dirty="0">
                <a:solidFill>
                  <a:srgbClr val="00B050"/>
                </a:solidFill>
                <a:latin typeface="+mn-lt"/>
              </a:rPr>
              <a:t>Green</a:t>
            </a:r>
            <a:r>
              <a:rPr lang="en-GB" dirty="0">
                <a:latin typeface="+mn-lt"/>
              </a:rPr>
              <a:t> and </a:t>
            </a:r>
            <a:r>
              <a:rPr lang="en-GB" b="1" dirty="0">
                <a:solidFill>
                  <a:schemeClr val="accent6">
                    <a:lumMod val="50000"/>
                  </a:schemeClr>
                </a:solidFill>
                <a:latin typeface="+mn-lt"/>
              </a:rPr>
              <a:t>brown</a:t>
            </a:r>
            <a:r>
              <a:rPr lang="en-GB" dirty="0">
                <a:latin typeface="+mn-lt"/>
              </a:rPr>
              <a:t> can be used to emphasise a connection to nature, while </a:t>
            </a:r>
            <a:r>
              <a:rPr lang="en-GB" b="1" dirty="0">
                <a:solidFill>
                  <a:srgbClr val="0070C0"/>
                </a:solidFill>
                <a:latin typeface="+mn-lt"/>
              </a:rPr>
              <a:t>blue</a:t>
            </a:r>
            <a:r>
              <a:rPr lang="en-GB" dirty="0">
                <a:latin typeface="+mn-lt"/>
              </a:rPr>
              <a:t> might connect a character to water or air.</a:t>
            </a:r>
          </a:p>
          <a:p>
            <a:pPr fontAlgn="auto">
              <a:spcBef>
                <a:spcPts val="0"/>
              </a:spcBef>
              <a:spcAft>
                <a:spcPts val="0"/>
              </a:spcAft>
              <a:defRPr/>
            </a:pPr>
            <a:endParaRPr lang="en-GB" dirty="0">
              <a:latin typeface="+mn-lt"/>
            </a:endParaRPr>
          </a:p>
        </p:txBody>
      </p:sp>
    </p:spTree>
    <p:extLst>
      <p:ext uri="{BB962C8B-B14F-4D97-AF65-F5344CB8AC3E}">
        <p14:creationId xmlns:p14="http://schemas.microsoft.com/office/powerpoint/2010/main" val="319191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09 at 22.21.48.png"/>
          <p:cNvPicPr>
            <a:picLocks noGrp="1" noChangeAspect="1"/>
          </p:cNvPicPr>
          <p:nvPr>
            <p:ph idx="1"/>
          </p:nvPr>
        </p:nvPicPr>
        <p:blipFill>
          <a:blip r:embed="rId2">
            <a:extLst>
              <a:ext uri="{28A0092B-C50C-407E-A947-70E740481C1C}">
                <a14:useLocalDpi xmlns:a14="http://schemas.microsoft.com/office/drawing/2010/main" val="0"/>
              </a:ext>
            </a:extLst>
          </a:blip>
          <a:srcRect l="-95943" r="-95943"/>
          <a:stretch>
            <a:fillRect/>
          </a:stretch>
        </p:blipFill>
        <p:spPr>
          <a:xfrm>
            <a:off x="-1964646" y="125219"/>
            <a:ext cx="6875354" cy="3781180"/>
          </a:xfrm>
        </p:spPr>
      </p:pic>
      <p:pic>
        <p:nvPicPr>
          <p:cNvPr id="5" name="Picture 4" descr="Screen Shot 2015-03-09 at 22.2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646" y="125220"/>
            <a:ext cx="1427080" cy="3781180"/>
          </a:xfrm>
          <a:prstGeom prst="rect">
            <a:avLst/>
          </a:prstGeom>
        </p:spPr>
      </p:pic>
      <p:pic>
        <p:nvPicPr>
          <p:cNvPr id="6" name="Picture 5" descr="Screen Shot 2015-03-09 at 22.19.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712" y="125219"/>
            <a:ext cx="2734816" cy="3781180"/>
          </a:xfrm>
          <a:prstGeom prst="rect">
            <a:avLst/>
          </a:prstGeom>
        </p:spPr>
      </p:pic>
      <p:pic>
        <p:nvPicPr>
          <p:cNvPr id="7" name="Picture 6" descr="Screen Shot 2015-03-09 at 22.13.3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54" y="4135771"/>
            <a:ext cx="3373527" cy="1869892"/>
          </a:xfrm>
          <a:prstGeom prst="rect">
            <a:avLst/>
          </a:prstGeom>
        </p:spPr>
      </p:pic>
      <p:pic>
        <p:nvPicPr>
          <p:cNvPr id="8" name="Picture 7" descr="Screen Shot 2015-03-09 at 22.33.1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9558" y="-1"/>
            <a:ext cx="1638167" cy="3906400"/>
          </a:xfrm>
          <a:prstGeom prst="rect">
            <a:avLst/>
          </a:prstGeom>
        </p:spPr>
      </p:pic>
      <p:pic>
        <p:nvPicPr>
          <p:cNvPr id="9" name="Picture 8" descr="Screen Shot 2015-03-09 at 22.32.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7727" y="3906399"/>
            <a:ext cx="1656770" cy="2951600"/>
          </a:xfrm>
          <a:prstGeom prst="rect">
            <a:avLst/>
          </a:prstGeom>
        </p:spPr>
      </p:pic>
      <p:sp>
        <p:nvSpPr>
          <p:cNvPr id="10" name="TextBox 9"/>
          <p:cNvSpPr txBox="1"/>
          <p:nvPr/>
        </p:nvSpPr>
        <p:spPr>
          <a:xfrm>
            <a:off x="3809627" y="4135771"/>
            <a:ext cx="3312901" cy="2308324"/>
          </a:xfrm>
          <a:prstGeom prst="rect">
            <a:avLst/>
          </a:prstGeom>
          <a:solidFill>
            <a:srgbClr val="CCC1DA"/>
          </a:solidFill>
          <a:ln>
            <a:solidFill>
              <a:srgbClr val="8064A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These costumes are from a production of the play you will be studying. </a:t>
            </a:r>
          </a:p>
          <a:p>
            <a:endParaRPr lang="en-US" dirty="0"/>
          </a:p>
          <a:p>
            <a:pPr algn="ctr"/>
            <a:r>
              <a:rPr lang="en-US" dirty="0"/>
              <a:t>🎭 What predictions can you make about A Midsummer Night’s Dream on the basis of costume?</a:t>
            </a:r>
          </a:p>
        </p:txBody>
      </p:sp>
    </p:spTree>
    <p:extLst>
      <p:ext uri="{BB962C8B-B14F-4D97-AF65-F5344CB8AC3E}">
        <p14:creationId xmlns:p14="http://schemas.microsoft.com/office/powerpoint/2010/main" val="118806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5-03-09 at 23.14.38.png"/>
          <p:cNvPicPr>
            <a:picLocks noGrp="1" noChangeAspect="1"/>
          </p:cNvPicPr>
          <p:nvPr>
            <p:ph idx="1"/>
          </p:nvPr>
        </p:nvPicPr>
        <p:blipFill>
          <a:blip r:embed="rId2">
            <a:extLst>
              <a:ext uri="{28A0092B-C50C-407E-A947-70E740481C1C}">
                <a14:useLocalDpi xmlns:a14="http://schemas.microsoft.com/office/drawing/2010/main" val="0"/>
              </a:ext>
            </a:extLst>
          </a:blip>
          <a:srcRect l="-60324" r="-60324"/>
          <a:stretch>
            <a:fillRect/>
          </a:stretch>
        </p:blipFill>
        <p:spPr>
          <a:xfrm>
            <a:off x="-625318" y="3571386"/>
            <a:ext cx="5680015" cy="3123789"/>
          </a:xfrm>
        </p:spPr>
      </p:pic>
      <p:pic>
        <p:nvPicPr>
          <p:cNvPr id="6" name="Picture 5" descr="Screen Shot 2015-03-09 at 23.13.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82" y="203398"/>
            <a:ext cx="2019447" cy="3153877"/>
          </a:xfrm>
          <a:prstGeom prst="rect">
            <a:avLst/>
          </a:prstGeom>
        </p:spPr>
      </p:pic>
      <p:pic>
        <p:nvPicPr>
          <p:cNvPr id="7" name="Picture 6" descr="Screen Shot 2015-03-09 at 23.1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197" y="203398"/>
            <a:ext cx="2164264" cy="3019187"/>
          </a:xfrm>
          <a:prstGeom prst="rect">
            <a:avLst/>
          </a:prstGeom>
        </p:spPr>
      </p:pic>
      <p:pic>
        <p:nvPicPr>
          <p:cNvPr id="8" name="Picture 7" descr="Screen Shot 2015-03-09 at 23.12.3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1032" y="3450907"/>
            <a:ext cx="2515963" cy="3244268"/>
          </a:xfrm>
          <a:prstGeom prst="rect">
            <a:avLst/>
          </a:prstGeom>
        </p:spPr>
      </p:pic>
      <p:sp>
        <p:nvSpPr>
          <p:cNvPr id="9" name="TextBox 8"/>
          <p:cNvSpPr txBox="1"/>
          <p:nvPr/>
        </p:nvSpPr>
        <p:spPr>
          <a:xfrm>
            <a:off x="2621464" y="2206922"/>
            <a:ext cx="4046760" cy="2031325"/>
          </a:xfrm>
          <a:prstGeom prst="rect">
            <a:avLst/>
          </a:prstGeom>
          <a:solidFill>
            <a:srgbClr val="CCC1DA"/>
          </a:solidFill>
          <a:ln>
            <a:solidFill>
              <a:srgbClr val="8064A2"/>
            </a:solidFill>
          </a:ln>
        </p:spPr>
        <p:txBody>
          <a:bodyPr wrap="square" rtlCol="0">
            <a:spAutoFit/>
          </a:bodyPr>
          <a:lstStyle/>
          <a:p>
            <a:r>
              <a:rPr lang="en-US" dirty="0"/>
              <a:t>Elizabeth I was the reigning monarch at this time in Britain. </a:t>
            </a:r>
          </a:p>
          <a:p>
            <a:endParaRPr lang="en-US" dirty="0"/>
          </a:p>
          <a:p>
            <a:pPr algn="ctr"/>
            <a:r>
              <a:rPr lang="en-US" dirty="0"/>
              <a:t>♕What do these portraits suggest about her ‘role’ as monarch? Reflect upon your knowledge of social hierarchy and costume in your answer.</a:t>
            </a:r>
          </a:p>
        </p:txBody>
      </p:sp>
    </p:spTree>
    <p:extLst>
      <p:ext uri="{BB962C8B-B14F-4D97-AF65-F5344CB8AC3E}">
        <p14:creationId xmlns:p14="http://schemas.microsoft.com/office/powerpoint/2010/main" val="16760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7932" y="240375"/>
            <a:ext cx="8038868" cy="6192866"/>
          </a:xfr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0" indent="0" algn="ctr">
              <a:buNone/>
            </a:pPr>
            <a:endParaRPr lang="en-US" dirty="0">
              <a:latin typeface="KG Next to Me Sketched"/>
              <a:cs typeface="KG Next to Me Sketched"/>
            </a:endParaRPr>
          </a:p>
          <a:p>
            <a:pPr marL="0" indent="0" algn="ctr">
              <a:buNone/>
            </a:pPr>
            <a:r>
              <a:rPr lang="en-US" dirty="0">
                <a:latin typeface="KG Next to Me Sketched"/>
                <a:cs typeface="KG Next to Me Sketched"/>
              </a:rPr>
              <a:t>Build an Elizabethan Theatre!</a:t>
            </a:r>
          </a:p>
          <a:p>
            <a:pPr marL="0" indent="0">
              <a:buNone/>
            </a:pPr>
            <a:endParaRPr lang="en-US" sz="2400" dirty="0"/>
          </a:p>
          <a:p>
            <a:pPr marL="0" indent="0">
              <a:buNone/>
            </a:pPr>
            <a:r>
              <a:rPr lang="en-US" sz="2400" dirty="0"/>
              <a:t>Your group has been enlisted by a wealthy patron to build a theatre. The year is 1599:</a:t>
            </a:r>
          </a:p>
          <a:p>
            <a:pPr marL="0" indent="0">
              <a:buNone/>
            </a:pPr>
            <a:endParaRPr lang="en-US" sz="2400" dirty="0"/>
          </a:p>
          <a:p>
            <a:pPr marL="0" indent="0">
              <a:spcAft>
                <a:spcPts val="1200"/>
              </a:spcAft>
              <a:buNone/>
            </a:pPr>
            <a:r>
              <a:rPr lang="en-US" sz="2400" dirty="0"/>
              <a:t>🎭 Who will help you?</a:t>
            </a:r>
          </a:p>
          <a:p>
            <a:pPr marL="0" indent="0">
              <a:spcAft>
                <a:spcPts val="1200"/>
              </a:spcAft>
              <a:buNone/>
            </a:pPr>
            <a:r>
              <a:rPr lang="en-US" sz="2400" dirty="0"/>
              <a:t>🎭 What will it look like? Layout inside? Exterior appearance?</a:t>
            </a:r>
          </a:p>
          <a:p>
            <a:pPr marL="0" indent="0">
              <a:spcAft>
                <a:spcPts val="1200"/>
              </a:spcAft>
              <a:buNone/>
            </a:pPr>
            <a:r>
              <a:rPr lang="en-US" sz="2400" dirty="0"/>
              <a:t>🎭 What do you need?</a:t>
            </a:r>
          </a:p>
          <a:p>
            <a:pPr marL="0" indent="0">
              <a:spcAft>
                <a:spcPts val="1200"/>
              </a:spcAft>
              <a:buNone/>
            </a:pPr>
            <a:r>
              <a:rPr lang="en-US" sz="2400" dirty="0"/>
              <a:t>🎭 Where will you build? Why?</a:t>
            </a:r>
          </a:p>
          <a:p>
            <a:pPr marL="0" indent="0">
              <a:spcAft>
                <a:spcPts val="1200"/>
              </a:spcAft>
              <a:buNone/>
            </a:pPr>
            <a:r>
              <a:rPr lang="en-US" sz="2400" dirty="0"/>
              <a:t>🎭 When will it be ready?</a:t>
            </a:r>
          </a:p>
          <a:p>
            <a:pPr marL="0" indent="0">
              <a:spcAft>
                <a:spcPts val="1200"/>
              </a:spcAft>
              <a:buNone/>
            </a:pPr>
            <a:r>
              <a:rPr lang="en-US" sz="2400" dirty="0"/>
              <a:t>🎭 Why are you building it? What is its purpose?</a:t>
            </a:r>
          </a:p>
          <a:p>
            <a:pPr marL="0" indent="0">
              <a:spcAft>
                <a:spcPts val="1200"/>
              </a:spcAft>
              <a:buNone/>
            </a:pPr>
            <a:r>
              <a:rPr lang="en-US" sz="2400" dirty="0"/>
              <a:t>🎭 How many patrons could you welcome to your theatre?</a:t>
            </a:r>
          </a:p>
          <a:p>
            <a:pPr marL="0" indent="0">
              <a:spcAft>
                <a:spcPts val="1200"/>
              </a:spcAft>
              <a:buNone/>
            </a:pPr>
            <a:r>
              <a:rPr lang="en-US" sz="2400" dirty="0"/>
              <a:t>🎭 How might the process be difficult compared to building a theatre today?</a:t>
            </a:r>
          </a:p>
          <a:p>
            <a:pPr marL="0" indent="0">
              <a:spcAft>
                <a:spcPts val="1200"/>
              </a:spcAft>
              <a:buNone/>
            </a:pPr>
            <a:r>
              <a:rPr lang="en-US" sz="2400" dirty="0"/>
              <a:t>🎭 What will it be called?</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57755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9923"/>
            <a:ext cx="7772400" cy="1470025"/>
          </a:xfrm>
          <a:solidFill>
            <a:schemeClr val="bg1"/>
          </a:solidFill>
        </p:spPr>
        <p:txBody>
          <a:bodyPr>
            <a:normAutofit/>
          </a:bodyPr>
          <a:lstStyle/>
          <a:p>
            <a:r>
              <a:rPr lang="en-US" dirty="0">
                <a:latin typeface="KG Next to Me Sketched"/>
                <a:cs typeface="KG Next to Me Sketched"/>
              </a:rPr>
              <a:t>Introducing…</a:t>
            </a:r>
          </a:p>
        </p:txBody>
      </p:sp>
      <p:sp>
        <p:nvSpPr>
          <p:cNvPr id="4" name="Subtitle 3"/>
          <p:cNvSpPr>
            <a:spLocks noGrp="1"/>
          </p:cNvSpPr>
          <p:nvPr>
            <p:ph type="subTitle" idx="1"/>
          </p:nvPr>
        </p:nvSpPr>
        <p:spPr>
          <a:xfrm>
            <a:off x="1371600" y="2408243"/>
            <a:ext cx="6400800" cy="1752600"/>
          </a:xfrm>
        </p:spPr>
        <p:txBody>
          <a:bodyPr>
            <a:normAutofit/>
          </a:bodyPr>
          <a:lstStyle/>
          <a:p>
            <a:endParaRPr lang="en-US" dirty="0">
              <a:solidFill>
                <a:srgbClr val="0000FF"/>
              </a:solidFill>
            </a:endParaRPr>
          </a:p>
        </p:txBody>
      </p:sp>
    </p:spTree>
    <p:extLst>
      <p:ext uri="{BB962C8B-B14F-4D97-AF65-F5344CB8AC3E}">
        <p14:creationId xmlns:p14="http://schemas.microsoft.com/office/powerpoint/2010/main" val="119531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7932" y="240375"/>
            <a:ext cx="8038868" cy="1664626"/>
          </a:xfr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0" indent="0">
              <a:buNone/>
            </a:pPr>
            <a:r>
              <a:rPr lang="en-US" sz="2400" dirty="0"/>
              <a:t>There is little evidence about when and where A Midsummer Night’s Dream was originally performed. Shakespeare’s plays were originally performed at The Theatre, an open-air playhouse in </a:t>
            </a:r>
            <a:r>
              <a:rPr lang="en-US" sz="2400" dirty="0" err="1"/>
              <a:t>Shoreditch</a:t>
            </a:r>
            <a:r>
              <a:rPr lang="en-US" sz="2400" dirty="0"/>
              <a:t>, London. After a dispute with the landlord, the theatre was dismantled and the timber used in the construction of the Globe.</a:t>
            </a:r>
          </a:p>
        </p:txBody>
      </p:sp>
    </p:spTree>
    <p:extLst>
      <p:ext uri="{BB962C8B-B14F-4D97-AF65-F5344CB8AC3E}">
        <p14:creationId xmlns:p14="http://schemas.microsoft.com/office/powerpoint/2010/main" val="1788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20731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1547" y="278858"/>
            <a:ext cx="8521002" cy="4768694"/>
          </a:xfrm>
          <a:solidFill>
            <a:srgbClr val="CCC1DA"/>
          </a:solidFill>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0" indent="0" algn="ctr">
              <a:buNone/>
            </a:pPr>
            <a:endParaRPr lang="en-US" dirty="0">
              <a:latin typeface="KG Next to Me Sketched"/>
              <a:cs typeface="KG Next to Me Sketched"/>
            </a:endParaRPr>
          </a:p>
          <a:p>
            <a:pPr marL="0" indent="0" algn="ctr">
              <a:buNone/>
            </a:pPr>
            <a:r>
              <a:rPr lang="en-US" dirty="0">
                <a:latin typeface="KG Next to Me Sketched"/>
                <a:cs typeface="KG Next to Me Sketched"/>
              </a:rPr>
              <a:t>Fat Questions!</a:t>
            </a:r>
          </a:p>
          <a:p>
            <a:pPr marL="0" indent="0" algn="ctr">
              <a:buNone/>
            </a:pPr>
            <a:endParaRPr lang="en-US" dirty="0">
              <a:latin typeface="KG Next to Me Sketched"/>
              <a:cs typeface="KG Next to Me Sketched"/>
            </a:endParaRPr>
          </a:p>
          <a:p>
            <a:pPr marL="0" indent="0" algn="ctr">
              <a:buNone/>
            </a:pPr>
            <a:r>
              <a:rPr lang="en-US" dirty="0"/>
              <a:t> </a:t>
            </a:r>
          </a:p>
          <a:p>
            <a:pPr marL="0" indent="0" algn="ctr">
              <a:spcBef>
                <a:spcPts val="600"/>
              </a:spcBef>
              <a:spcAft>
                <a:spcPts val="600"/>
              </a:spcAft>
              <a:buNone/>
            </a:pPr>
            <a:r>
              <a:rPr lang="en-US" dirty="0"/>
              <a:t>🎭 What do you notice about the building, the staging and the audience? </a:t>
            </a:r>
          </a:p>
          <a:p>
            <a:pPr marL="0" indent="0" algn="ctr">
              <a:spcBef>
                <a:spcPts val="600"/>
              </a:spcBef>
              <a:spcAft>
                <a:spcPts val="600"/>
              </a:spcAft>
              <a:buNone/>
            </a:pPr>
            <a:r>
              <a:rPr lang="en-US" dirty="0"/>
              <a:t>🎭How is it different from other theatres you may have attended? </a:t>
            </a:r>
          </a:p>
          <a:p>
            <a:pPr marL="0" indent="0" algn="ctr">
              <a:spcBef>
                <a:spcPts val="600"/>
              </a:spcBef>
              <a:spcAft>
                <a:spcPts val="600"/>
              </a:spcAft>
              <a:buNone/>
            </a:pPr>
            <a:r>
              <a:rPr lang="en-US" dirty="0"/>
              <a:t>🎭How might the audience experience differ?</a:t>
            </a:r>
          </a:p>
          <a:p>
            <a:pPr marL="0" indent="0" algn="ctr">
              <a:buNone/>
            </a:pPr>
            <a:endParaRPr lang="en-US" dirty="0"/>
          </a:p>
          <a:p>
            <a:pPr marL="0" indent="0" algn="ctr">
              <a:buNone/>
            </a:pPr>
            <a:r>
              <a:rPr lang="en-US" dirty="0"/>
              <a:t>Your responses should be no fewer than 15 words!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900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388" y="188913"/>
            <a:ext cx="8785225" cy="6480175"/>
          </a:xfrm>
          <a:prstGeom prst="rect">
            <a:avLst/>
          </a:prstGeom>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GB" dirty="0"/>
              <a:t> </a:t>
            </a:r>
          </a:p>
        </p:txBody>
      </p:sp>
      <p:sp>
        <p:nvSpPr>
          <p:cNvPr id="13" name="Rounded Rectangle 12"/>
          <p:cNvSpPr/>
          <p:nvPr/>
        </p:nvSpPr>
        <p:spPr>
          <a:xfrm>
            <a:off x="369888" y="404813"/>
            <a:ext cx="3122612" cy="50323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400" b="1" dirty="0">
                <a:latin typeface="KG Somebody That I Used to Know"/>
                <a:cs typeface="KG Somebody That I Used to Know"/>
              </a:rPr>
              <a:t>The Globe Theatre</a:t>
            </a:r>
          </a:p>
        </p:txBody>
      </p:sp>
      <p:sp>
        <p:nvSpPr>
          <p:cNvPr id="20486" name="TextBox 14"/>
          <p:cNvSpPr txBox="1">
            <a:spLocks noChangeArrowheads="1"/>
          </p:cNvSpPr>
          <p:nvPr/>
        </p:nvSpPr>
        <p:spPr bwMode="auto">
          <a:xfrm>
            <a:off x="369888" y="1055688"/>
            <a:ext cx="4778375" cy="4491037"/>
          </a:xfrm>
          <a:prstGeom prst="rect">
            <a:avLst/>
          </a:prstGeom>
          <a:noFill/>
          <a:ln w="9525">
            <a:noFill/>
            <a:miter lim="800000"/>
            <a:headEnd/>
            <a:tailEnd/>
          </a:ln>
        </p:spPr>
        <p:txBody>
          <a:bodyPr>
            <a:spAutoFit/>
          </a:bodyPr>
          <a:lstStyle/>
          <a:p>
            <a:r>
              <a:rPr lang="en-GB" sz="1700">
                <a:latin typeface="Calibri" pitchFamily="34" charset="0"/>
              </a:rPr>
              <a:t>Many of Shakespeare’s plays were first performed at </a:t>
            </a:r>
            <a:r>
              <a:rPr lang="en-GB" sz="1700" b="1">
                <a:solidFill>
                  <a:srgbClr val="7030A0"/>
                </a:solidFill>
                <a:latin typeface="Calibri" pitchFamily="34" charset="0"/>
              </a:rPr>
              <a:t>The Globe Theatre</a:t>
            </a:r>
            <a:r>
              <a:rPr lang="en-GB" sz="1700">
                <a:latin typeface="Calibri" pitchFamily="34" charset="0"/>
              </a:rPr>
              <a:t>, which was built in 1599 on the bank of the Thames in London.</a:t>
            </a:r>
          </a:p>
          <a:p>
            <a:endParaRPr lang="en-GB" sz="1700">
              <a:latin typeface="Calibri" pitchFamily="34" charset="0"/>
            </a:endParaRPr>
          </a:p>
          <a:p>
            <a:r>
              <a:rPr lang="en-GB" sz="1700">
                <a:latin typeface="Calibri" pitchFamily="34" charset="0"/>
              </a:rPr>
              <a:t>This theatre could hold around 3,000 people and staged two performances a day. It was built out of wood, with a thatched roof covering the more expensive seats. </a:t>
            </a:r>
          </a:p>
          <a:p>
            <a:endParaRPr lang="en-GB" sz="1700">
              <a:latin typeface="Calibri" pitchFamily="34" charset="0"/>
            </a:endParaRPr>
          </a:p>
          <a:p>
            <a:r>
              <a:rPr lang="en-GB" sz="1700">
                <a:latin typeface="Calibri" pitchFamily="34" charset="0"/>
              </a:rPr>
              <a:t>The original Globe burnt down in 1613 after a spark from a cannon fired during a performance set fire to the roof. The theatre was rebuilt and stayed standing until it was torn down by </a:t>
            </a:r>
            <a:r>
              <a:rPr lang="en-GB" sz="1700" b="1">
                <a:solidFill>
                  <a:srgbClr val="7030A0"/>
                </a:solidFill>
                <a:latin typeface="Calibri" pitchFamily="34" charset="0"/>
              </a:rPr>
              <a:t>Puritans</a:t>
            </a:r>
            <a:r>
              <a:rPr lang="en-GB" sz="1700">
                <a:latin typeface="Calibri" pitchFamily="34" charset="0"/>
              </a:rPr>
              <a:t> during the</a:t>
            </a:r>
            <a:r>
              <a:rPr lang="en-GB" sz="1700" b="1">
                <a:solidFill>
                  <a:srgbClr val="7030A0"/>
                </a:solidFill>
                <a:latin typeface="Calibri" pitchFamily="34" charset="0"/>
              </a:rPr>
              <a:t> Civil War</a:t>
            </a:r>
            <a:r>
              <a:rPr lang="en-GB" sz="1700">
                <a:latin typeface="Calibri" pitchFamily="34" charset="0"/>
              </a:rPr>
              <a:t>. </a:t>
            </a:r>
          </a:p>
          <a:p>
            <a:endParaRPr lang="en-GB" sz="1700">
              <a:latin typeface="Calibri" pitchFamily="34" charset="0"/>
            </a:endParaRPr>
          </a:p>
          <a:p>
            <a:r>
              <a:rPr lang="en-GB" sz="1700">
                <a:latin typeface="Calibri" pitchFamily="34" charset="0"/>
              </a:rPr>
              <a:t>Today, a working replica stands in the place of the original Globe.</a:t>
            </a:r>
          </a:p>
        </p:txBody>
      </p:sp>
      <p:sp>
        <p:nvSpPr>
          <p:cNvPr id="20487" name="TextBox 1"/>
          <p:cNvSpPr txBox="1">
            <a:spLocks noChangeArrowheads="1"/>
          </p:cNvSpPr>
          <p:nvPr/>
        </p:nvSpPr>
        <p:spPr bwMode="auto">
          <a:xfrm>
            <a:off x="5148263" y="549275"/>
            <a:ext cx="3579812" cy="5355313"/>
          </a:xfrm>
          <a:prstGeom prst="rect">
            <a:avLst/>
          </a:prstGeom>
          <a:noFill/>
          <a:ln w="38100">
            <a:solidFill>
              <a:srgbClr val="7030A0"/>
            </a:solidFill>
            <a:prstDash val="sysDash"/>
            <a:miter lim="800000"/>
            <a:headEnd/>
            <a:tailEnd/>
          </a:ln>
        </p:spPr>
        <p:txBody>
          <a:bodyPr>
            <a:spAutoFit/>
          </a:bodyPr>
          <a:lstStyle/>
          <a:p>
            <a:pPr algn="ctr"/>
            <a:r>
              <a:rPr lang="en-GB" b="1" u="sng" dirty="0">
                <a:latin typeface="KG Somebody That I Used to Know"/>
                <a:cs typeface="KG Somebody That I Used to Know"/>
              </a:rPr>
              <a:t>Visiting The Globe</a:t>
            </a:r>
          </a:p>
          <a:p>
            <a:endParaRPr lang="en-GB" dirty="0">
              <a:latin typeface="Calibri" pitchFamily="34" charset="0"/>
            </a:endParaRPr>
          </a:p>
          <a:p>
            <a:r>
              <a:rPr lang="en-GB" dirty="0">
                <a:latin typeface="Calibri" pitchFamily="34" charset="0"/>
              </a:rPr>
              <a:t>Elizabethan theatre was a popular form of entertainment that even poorer people could enjoy. The cheapest tickets allowed you to stand in the yard in front of the stage – these tickets cost one penny. People with these tickets were called </a:t>
            </a:r>
            <a:r>
              <a:rPr lang="en-GB" b="1" dirty="0">
                <a:solidFill>
                  <a:srgbClr val="7030A0"/>
                </a:solidFill>
                <a:latin typeface="Calibri" pitchFamily="34" charset="0"/>
              </a:rPr>
              <a:t>groundlings</a:t>
            </a:r>
            <a:r>
              <a:rPr lang="en-GB" dirty="0">
                <a:latin typeface="Calibri" pitchFamily="34" charset="0"/>
              </a:rPr>
              <a:t>.</a:t>
            </a:r>
          </a:p>
          <a:p>
            <a:endParaRPr lang="en-GB" dirty="0">
              <a:latin typeface="Calibri" pitchFamily="34" charset="0"/>
            </a:endParaRPr>
          </a:p>
          <a:p>
            <a:r>
              <a:rPr lang="en-GB" dirty="0">
                <a:latin typeface="Calibri" pitchFamily="34" charset="0"/>
              </a:rPr>
              <a:t>Special effects and scenery were limited, but there was always music and beautiful costumes. </a:t>
            </a:r>
          </a:p>
          <a:p>
            <a:endParaRPr lang="en-GB" dirty="0">
              <a:latin typeface="Calibri" pitchFamily="34" charset="0"/>
            </a:endParaRPr>
          </a:p>
          <a:p>
            <a:r>
              <a:rPr lang="en-GB" dirty="0">
                <a:latin typeface="Calibri" pitchFamily="34" charset="0"/>
              </a:rPr>
              <a:t>Audiences were encouraged to interact with the actors. This created a rowdy and exciting atmosphere.</a:t>
            </a:r>
          </a:p>
        </p:txBody>
      </p:sp>
    </p:spTree>
    <p:extLst>
      <p:ext uri="{BB962C8B-B14F-4D97-AF65-F5344CB8AC3E}">
        <p14:creationId xmlns:p14="http://schemas.microsoft.com/office/powerpoint/2010/main" val="95338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creen Shot 2015-03-09 at 20.38.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644" y="2895601"/>
            <a:ext cx="5092700" cy="3810000"/>
          </a:xfrm>
          <a:prstGeom prst="rect">
            <a:avLst/>
          </a:prstGeom>
        </p:spPr>
      </p:pic>
      <p:sp>
        <p:nvSpPr>
          <p:cNvPr id="6" name="TextBox 5"/>
          <p:cNvSpPr txBox="1"/>
          <p:nvPr/>
        </p:nvSpPr>
        <p:spPr>
          <a:xfrm>
            <a:off x="4526421" y="287213"/>
            <a:ext cx="4009498" cy="2308324"/>
          </a:xfrm>
          <a:prstGeom prst="rect">
            <a:avLst/>
          </a:prstGeom>
          <a:solidFill>
            <a:srgbClr val="CCC1DA"/>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Nobles</a:t>
            </a:r>
          </a:p>
          <a:p>
            <a:endParaRPr lang="en-US" dirty="0"/>
          </a:p>
          <a:p>
            <a:r>
              <a:rPr lang="en-US" dirty="0"/>
              <a:t>For around five pennies, nobles and the upper classes could watch from the balcony seats. The highest of nobility could pay to sit in the seats directly above the stage.</a:t>
            </a:r>
          </a:p>
          <a:p>
            <a:endParaRPr lang="en-US" dirty="0"/>
          </a:p>
        </p:txBody>
      </p:sp>
      <p:pic>
        <p:nvPicPr>
          <p:cNvPr id="8" name="Content Placeholder 3" descr="Screen Shot 2015-03-09 at 20.38.50.png"/>
          <p:cNvPicPr>
            <a:picLocks noGrp="1" noChangeAspect="1"/>
          </p:cNvPicPr>
          <p:nvPr>
            <p:ph idx="1"/>
          </p:nvPr>
        </p:nvPicPr>
        <p:blipFill>
          <a:blip r:embed="rId4">
            <a:extLst>
              <a:ext uri="{28A0092B-C50C-407E-A947-70E740481C1C}">
                <a14:useLocalDpi xmlns:a14="http://schemas.microsoft.com/office/drawing/2010/main" val="0"/>
              </a:ext>
            </a:extLst>
          </a:blip>
          <a:srcRect l="-61702" r="-61702"/>
          <a:stretch>
            <a:fillRect/>
          </a:stretch>
        </p:blipFill>
        <p:spPr>
          <a:xfrm>
            <a:off x="-1761129" y="258102"/>
            <a:ext cx="8229600" cy="4525963"/>
          </a:xfrm>
        </p:spPr>
      </p:pic>
    </p:spTree>
    <p:extLst>
      <p:ext uri="{BB962C8B-B14F-4D97-AF65-F5344CB8AC3E}">
        <p14:creationId xmlns:p14="http://schemas.microsoft.com/office/powerpoint/2010/main" val="17181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09 at 21.32.14.png"/>
          <p:cNvPicPr>
            <a:picLocks noGrp="1" noChangeAspect="1"/>
          </p:cNvPicPr>
          <p:nvPr>
            <p:ph idx="1"/>
          </p:nvPr>
        </p:nvPicPr>
        <p:blipFill>
          <a:blip r:embed="rId3">
            <a:extLst>
              <a:ext uri="{28A0092B-C50C-407E-A947-70E740481C1C}">
                <a14:useLocalDpi xmlns:a14="http://schemas.microsoft.com/office/drawing/2010/main" val="0"/>
              </a:ext>
            </a:extLst>
          </a:blip>
          <a:srcRect l="-19168" r="-19168"/>
          <a:stretch>
            <a:fillRect/>
          </a:stretch>
        </p:blipFill>
        <p:spPr>
          <a:xfrm>
            <a:off x="-707023" y="274639"/>
            <a:ext cx="6656521" cy="3660830"/>
          </a:xfrm>
        </p:spPr>
      </p:pic>
      <p:pic>
        <p:nvPicPr>
          <p:cNvPr id="6" name="Picture 5" descr="Screen Shot 2015-03-09 at 21.30.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053" y="3545790"/>
            <a:ext cx="4728747" cy="3144617"/>
          </a:xfrm>
          <a:prstGeom prst="rect">
            <a:avLst/>
          </a:prstGeom>
        </p:spPr>
      </p:pic>
      <p:sp>
        <p:nvSpPr>
          <p:cNvPr id="7" name="TextBox 6"/>
          <p:cNvSpPr txBox="1"/>
          <p:nvPr/>
        </p:nvSpPr>
        <p:spPr>
          <a:xfrm>
            <a:off x="160970" y="3424441"/>
            <a:ext cx="4763961" cy="2585323"/>
          </a:xfrm>
          <a:prstGeom prst="rect">
            <a:avLst/>
          </a:prstGeom>
          <a:solidFill>
            <a:srgbClr val="CCC1DA"/>
          </a:solidFill>
          <a:ln>
            <a:solidFill>
              <a:schemeClr val="accent4"/>
            </a:solidFill>
          </a:ln>
        </p:spPr>
        <p:txBody>
          <a:bodyPr wrap="square" rtlCol="0">
            <a:spAutoFit/>
          </a:bodyPr>
          <a:lstStyle/>
          <a:p>
            <a:pPr algn="ctr"/>
            <a:r>
              <a:rPr lang="en-US" dirty="0"/>
              <a:t>🎭 Reflecting on previous learning, why do you think women were not permitted on stage? </a:t>
            </a:r>
          </a:p>
          <a:p>
            <a:pPr marL="285750" indent="-285750" algn="ctr">
              <a:buFont typeface="Lucida Grande"/>
              <a:buChar char=""/>
            </a:pPr>
            <a:endParaRPr lang="en-US" dirty="0"/>
          </a:p>
          <a:p>
            <a:pPr algn="ctr"/>
            <a:r>
              <a:rPr lang="en-US" dirty="0"/>
              <a:t>🎭 Who do you think may have played the parts of the young ladies? Explain.</a:t>
            </a:r>
          </a:p>
          <a:p>
            <a:pPr marL="285750" indent="-285750" algn="ctr">
              <a:buFont typeface="Lucida Grande"/>
              <a:buChar char=""/>
            </a:pPr>
            <a:endParaRPr lang="en-US" dirty="0"/>
          </a:p>
          <a:p>
            <a:pPr algn="ctr"/>
            <a:r>
              <a:rPr lang="en-US" dirty="0"/>
              <a:t>🎭 What effect would an all-male cast have on performance and the audience’s response to performance?</a:t>
            </a:r>
          </a:p>
        </p:txBody>
      </p:sp>
      <p:sp>
        <p:nvSpPr>
          <p:cNvPr id="8" name="TextBox 7"/>
          <p:cNvSpPr txBox="1"/>
          <p:nvPr/>
        </p:nvSpPr>
        <p:spPr>
          <a:xfrm>
            <a:off x="5542207" y="274639"/>
            <a:ext cx="3144593" cy="5847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dirty="0">
                <a:latin typeface="KG Somebody That I Used to Know"/>
                <a:cs typeface="KG Somebody That I Used to Know"/>
              </a:rPr>
              <a:t>The Players</a:t>
            </a:r>
          </a:p>
        </p:txBody>
      </p:sp>
    </p:spTree>
    <p:extLst>
      <p:ext uri="{BB962C8B-B14F-4D97-AF65-F5344CB8AC3E}">
        <p14:creationId xmlns:p14="http://schemas.microsoft.com/office/powerpoint/2010/main" val="31954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TotalTime>
  <Words>980</Words>
  <Application>Microsoft Office PowerPoint</Application>
  <PresentationFormat>On-screen Show (4:3)</PresentationFormat>
  <Paragraphs>90</Paragraphs>
  <Slides>12</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KG Next to Me Sketched</vt:lpstr>
      <vt:lpstr>KG Somebody That I Used to Know</vt:lpstr>
      <vt:lpstr>Lucida Grande</vt:lpstr>
      <vt:lpstr>Office Theme</vt:lpstr>
      <vt:lpstr>1_Office Theme</vt:lpstr>
      <vt:lpstr>2_Office Theme</vt:lpstr>
      <vt:lpstr>Shakespeare in Production</vt:lpstr>
      <vt:lpstr>PowerPoint Presentation</vt:lpstr>
      <vt:lpstr>Introducing…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Shakespeare and the Supernatural</dc:title>
  <dc:creator>Amanda Uffendell</dc:creator>
  <cp:lastModifiedBy>Toni-Louise</cp:lastModifiedBy>
  <cp:revision>28</cp:revision>
  <dcterms:created xsi:type="dcterms:W3CDTF">2015-03-09T19:29:25Z</dcterms:created>
  <dcterms:modified xsi:type="dcterms:W3CDTF">2020-05-11T08:29:18Z</dcterms:modified>
</cp:coreProperties>
</file>