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56" r:id="rId5"/>
    <p:sldId id="266" r:id="rId6"/>
    <p:sldId id="263" r:id="rId7"/>
    <p:sldId id="260" r:id="rId8"/>
    <p:sldId id="25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D6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2" d="100"/>
          <a:sy n="32" d="100"/>
        </p:scale>
        <p:origin x="1572"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CC218-F303-C44A-8D77-E3EA2C3A452C}" type="datetimeFigureOut">
              <a:rPr lang="en-US" smtClean="0"/>
              <a:t>6/17/2020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CDDF4F-6D9F-AF4D-AC5A-5CC2F81C1F56}" type="slidenum">
              <a:rPr lang="en-US" smtClean="0"/>
              <a:t>‹#›</a:t>
            </a:fld>
            <a:endParaRPr lang="en-US"/>
          </a:p>
        </p:txBody>
      </p:sp>
    </p:spTree>
    <p:extLst>
      <p:ext uri="{BB962C8B-B14F-4D97-AF65-F5344CB8AC3E}">
        <p14:creationId xmlns:p14="http://schemas.microsoft.com/office/powerpoint/2010/main" val="8941000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DDF4F-6D9F-AF4D-AC5A-5CC2F81C1F56}" type="slidenum">
              <a:rPr lang="en-US" smtClean="0"/>
              <a:t>1</a:t>
            </a:fld>
            <a:endParaRPr lang="en-US"/>
          </a:p>
        </p:txBody>
      </p:sp>
    </p:spTree>
    <p:extLst>
      <p:ext uri="{BB962C8B-B14F-4D97-AF65-F5344CB8AC3E}">
        <p14:creationId xmlns:p14="http://schemas.microsoft.com/office/powerpoint/2010/main" val="202961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DDF4F-6D9F-AF4D-AC5A-5CC2F81C1F56}" type="slidenum">
              <a:rPr lang="en-US" smtClean="0"/>
              <a:t>2</a:t>
            </a:fld>
            <a:endParaRPr lang="en-US"/>
          </a:p>
        </p:txBody>
      </p:sp>
    </p:spTree>
    <p:extLst>
      <p:ext uri="{BB962C8B-B14F-4D97-AF65-F5344CB8AC3E}">
        <p14:creationId xmlns:p14="http://schemas.microsoft.com/office/powerpoint/2010/main" val="17568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DCDDF4F-6D9F-AF4D-AC5A-5CC2F81C1F56}" type="slidenum">
              <a:rPr lang="en-US" smtClean="0"/>
              <a:t>3</a:t>
            </a:fld>
            <a:endParaRPr lang="en-US"/>
          </a:p>
        </p:txBody>
      </p:sp>
    </p:spTree>
    <p:extLst>
      <p:ext uri="{BB962C8B-B14F-4D97-AF65-F5344CB8AC3E}">
        <p14:creationId xmlns:p14="http://schemas.microsoft.com/office/powerpoint/2010/main" val="1870608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DDF4F-6D9F-AF4D-AC5A-5CC2F81C1F56}" type="slidenum">
              <a:rPr lang="en-US" smtClean="0"/>
              <a:t>5</a:t>
            </a:fld>
            <a:endParaRPr lang="en-US"/>
          </a:p>
        </p:txBody>
      </p:sp>
    </p:spTree>
    <p:extLst>
      <p:ext uri="{BB962C8B-B14F-4D97-AF65-F5344CB8AC3E}">
        <p14:creationId xmlns:p14="http://schemas.microsoft.com/office/powerpoint/2010/main" val="104429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9A6C99E-2B7D-C345-8665-AD1AB2494B56}"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16909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9A6C99E-2B7D-C345-8665-AD1AB2494B56}"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447057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9A6C99E-2B7D-C345-8665-AD1AB2494B56}"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48008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9A6C99E-2B7D-C345-8665-AD1AB2494B56}"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286289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9A6C99E-2B7D-C345-8665-AD1AB2494B56}"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63754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9A6C99E-2B7D-C345-8665-AD1AB2494B56}"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388236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9A6C99E-2B7D-C345-8665-AD1AB2494B56}" type="datetimeFigureOut">
              <a:rPr lang="en-US" smtClean="0"/>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36743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9A6C99E-2B7D-C345-8665-AD1AB2494B56}" type="datetimeFigureOut">
              <a:rPr lang="en-US" smtClean="0"/>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402183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6C99E-2B7D-C345-8665-AD1AB2494B56}" type="datetimeFigureOut">
              <a:rPr lang="en-US" smtClean="0"/>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389419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9A6C99E-2B7D-C345-8665-AD1AB2494B56}"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1458387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9A6C99E-2B7D-C345-8665-AD1AB2494B56}"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599FD-6106-9A46-900F-1007C2E59C2A}" type="slidenum">
              <a:rPr lang="en-US" smtClean="0"/>
              <a:t>‹#›</a:t>
            </a:fld>
            <a:endParaRPr lang="en-US"/>
          </a:p>
        </p:txBody>
      </p:sp>
    </p:spTree>
    <p:extLst>
      <p:ext uri="{BB962C8B-B14F-4D97-AF65-F5344CB8AC3E}">
        <p14:creationId xmlns:p14="http://schemas.microsoft.com/office/powerpoint/2010/main" val="424520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6C99E-2B7D-C345-8665-AD1AB2494B56}" type="datetimeFigureOut">
              <a:rPr lang="en-US" smtClean="0"/>
              <a:t>6/17/2020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599FD-6106-9A46-900F-1007C2E59C2A}" type="slidenum">
              <a:rPr lang="en-US" smtClean="0"/>
              <a:t>‹#›</a:t>
            </a:fld>
            <a:endParaRPr lang="en-US"/>
          </a:p>
        </p:txBody>
      </p:sp>
    </p:spTree>
    <p:extLst>
      <p:ext uri="{BB962C8B-B14F-4D97-AF65-F5344CB8AC3E}">
        <p14:creationId xmlns:p14="http://schemas.microsoft.com/office/powerpoint/2010/main" val="3021784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4267" y="4008405"/>
            <a:ext cx="7602341" cy="2556802"/>
          </a:xfrm>
          <a:ln w="28575" cmpd="sng"/>
          <a:effectLst>
            <a:glow rad="101600">
              <a:srgbClr val="7AD660">
                <a:alpha val="75000"/>
              </a:srgbClr>
            </a:glow>
            <a:softEdge rad="63500"/>
          </a:effectLst>
        </p:spPr>
        <p:style>
          <a:lnRef idx="2">
            <a:schemeClr val="dk1"/>
          </a:lnRef>
          <a:fillRef idx="1">
            <a:schemeClr val="lt1"/>
          </a:fillRef>
          <a:effectRef idx="0">
            <a:schemeClr val="dk1"/>
          </a:effectRef>
          <a:fontRef idx="minor">
            <a:schemeClr val="dk1"/>
          </a:fontRef>
        </p:style>
        <p:txBody>
          <a:bodyPr>
            <a:noAutofit/>
          </a:bodyPr>
          <a:lstStyle/>
          <a:p>
            <a:r>
              <a:rPr lang="en-US" sz="8000" dirty="0">
                <a:solidFill>
                  <a:schemeClr val="tx1"/>
                </a:solidFill>
                <a:latin typeface="One Starry Night"/>
                <a:cs typeface="One Starry Night"/>
              </a:rPr>
              <a:t>Into the Woods</a:t>
            </a:r>
          </a:p>
          <a:p>
            <a:pPr algn="l"/>
            <a:r>
              <a:rPr lang="en-US" sz="1600" dirty="0">
                <a:solidFill>
                  <a:srgbClr val="000000"/>
                </a:solidFill>
              </a:rPr>
              <a:t>Learning Objectives</a:t>
            </a:r>
          </a:p>
          <a:p>
            <a:pPr algn="l"/>
            <a:r>
              <a:rPr lang="en-US" sz="1600" dirty="0">
                <a:solidFill>
                  <a:srgbClr val="008000"/>
                </a:solidFill>
              </a:rPr>
              <a:t>Core: To be able to comment on Shakespeare’s specific choice of language.</a:t>
            </a:r>
          </a:p>
          <a:p>
            <a:pPr algn="l"/>
            <a:r>
              <a:rPr lang="en-US" sz="1600" dirty="0">
                <a:solidFill>
                  <a:srgbClr val="3366FF"/>
                </a:solidFill>
              </a:rPr>
              <a:t>Challenge: To compare Shakespeare’s choice of language in Act 2 Scene 1 with Act 1 Scene 1.</a:t>
            </a:r>
          </a:p>
        </p:txBody>
      </p:sp>
    </p:spTree>
    <p:extLst>
      <p:ext uri="{BB962C8B-B14F-4D97-AF65-F5344CB8AC3E}">
        <p14:creationId xmlns:p14="http://schemas.microsoft.com/office/powerpoint/2010/main" val="298305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4267" y="4008405"/>
            <a:ext cx="7602341" cy="2556802"/>
          </a:xfrm>
          <a:ln w="28575" cmpd="sng"/>
          <a:effectLst>
            <a:glow rad="101600">
              <a:srgbClr val="7AD660">
                <a:alpha val="75000"/>
              </a:srgbClr>
            </a:glow>
            <a:softEdge rad="63500"/>
          </a:effectLst>
        </p:spPr>
        <p:style>
          <a:lnRef idx="2">
            <a:schemeClr val="dk1"/>
          </a:lnRef>
          <a:fillRef idx="1">
            <a:schemeClr val="lt1"/>
          </a:fillRef>
          <a:effectRef idx="0">
            <a:schemeClr val="dk1"/>
          </a:effectRef>
          <a:fontRef idx="minor">
            <a:schemeClr val="dk1"/>
          </a:fontRef>
        </p:style>
        <p:txBody>
          <a:bodyPr>
            <a:noAutofit/>
          </a:bodyPr>
          <a:lstStyle/>
          <a:p>
            <a:r>
              <a:rPr lang="en-US" sz="2800" dirty="0">
                <a:solidFill>
                  <a:schemeClr val="tx1"/>
                </a:solidFill>
                <a:latin typeface="One Starry Night"/>
                <a:cs typeface="One Starry Night"/>
              </a:rPr>
              <a:t>Read lines 2-31 on the next slide. The modern translation has been put alongside it to help you. Draw a picture of what you visualize. What pictures/images can you see when you read these lines?</a:t>
            </a:r>
          </a:p>
        </p:txBody>
      </p:sp>
    </p:spTree>
    <p:extLst>
      <p:ext uri="{BB962C8B-B14F-4D97-AF65-F5344CB8AC3E}">
        <p14:creationId xmlns:p14="http://schemas.microsoft.com/office/powerpoint/2010/main" val="272739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357746"/>
          </a:xfrm>
        </p:spPr>
        <p:style>
          <a:lnRef idx="2">
            <a:schemeClr val="dk1"/>
          </a:lnRef>
          <a:fillRef idx="1">
            <a:schemeClr val="lt1"/>
          </a:fillRef>
          <a:effectRef idx="0">
            <a:schemeClr val="dk1"/>
          </a:effectRef>
          <a:fontRef idx="minor">
            <a:schemeClr val="dk1"/>
          </a:fontRef>
        </p:style>
        <p:txBody>
          <a:bodyPr>
            <a:normAutofit fontScale="90000"/>
          </a:bodyPr>
          <a:lstStyle/>
          <a:p>
            <a:pPr lvl="0">
              <a:spcBef>
                <a:spcPct val="20000"/>
              </a:spcBef>
            </a:pPr>
            <a:r>
              <a:rPr lang="en-US" sz="8000" dirty="0">
                <a:solidFill>
                  <a:prstClr val="black"/>
                </a:solidFill>
                <a:latin typeface="One Starry Night"/>
                <a:cs typeface="One Starry Night"/>
              </a:rPr>
              <a:t>Into the Woods</a:t>
            </a:r>
            <a:br>
              <a:rPr lang="en-US" sz="8000" dirty="0">
                <a:solidFill>
                  <a:prstClr val="black"/>
                </a:solidFill>
                <a:latin typeface="One Starry Night"/>
                <a:cs typeface="One Starry Night"/>
              </a:rPr>
            </a:br>
            <a:endParaRPr lang="en-US" dirty="0"/>
          </a:p>
        </p:txBody>
      </p:sp>
      <p:sp>
        <p:nvSpPr>
          <p:cNvPr id="3" name="Content Placeholder 2"/>
          <p:cNvSpPr>
            <a:spLocks noGrp="1"/>
          </p:cNvSpPr>
          <p:nvPr>
            <p:ph idx="1"/>
          </p:nvPr>
        </p:nvSpPr>
        <p:spPr>
          <a:xfrm>
            <a:off x="244196" y="1743351"/>
            <a:ext cx="4177684" cy="4525963"/>
          </a:xfrm>
        </p:spPr>
        <p:style>
          <a:lnRef idx="2">
            <a:schemeClr val="dk1"/>
          </a:lnRef>
          <a:fillRef idx="1">
            <a:schemeClr val="lt1"/>
          </a:fillRef>
          <a:effectRef idx="0">
            <a:schemeClr val="dk1"/>
          </a:effectRef>
          <a:fontRef idx="minor">
            <a:schemeClr val="dk1"/>
          </a:fontRef>
        </p:style>
        <p:txBody>
          <a:bodyPr>
            <a:normAutofit fontScale="40000" lnSpcReduction="20000"/>
          </a:bodyPr>
          <a:lstStyle/>
          <a:p>
            <a:pPr marL="0" indent="0" algn="ctr">
              <a:buNone/>
            </a:pPr>
            <a:r>
              <a:rPr lang="en-US" sz="4000" dirty="0"/>
              <a:t>Shakespeare </a:t>
            </a:r>
          </a:p>
          <a:p>
            <a:pPr marL="0" indent="0" algn="ctr">
              <a:buNone/>
            </a:pPr>
            <a:r>
              <a:rPr lang="en-US" sz="4000" dirty="0"/>
              <a:t>    Over hill, over dale,</a:t>
            </a:r>
          </a:p>
          <a:p>
            <a:pPr marL="0" indent="0" algn="ctr">
              <a:buNone/>
            </a:pPr>
            <a:r>
              <a:rPr lang="en-US" sz="4000" dirty="0"/>
              <a:t> Thorough bush, thorough brier,</a:t>
            </a:r>
          </a:p>
          <a:p>
            <a:pPr marL="0" indent="0" algn="ctr">
              <a:buNone/>
            </a:pPr>
            <a:r>
              <a:rPr lang="en-US" sz="4000" dirty="0"/>
              <a:t> Over park, over pale,</a:t>
            </a:r>
          </a:p>
          <a:p>
            <a:pPr marL="0" indent="0" algn="ctr">
              <a:buNone/>
            </a:pPr>
            <a:r>
              <a:rPr lang="en-US" sz="4000" dirty="0"/>
              <a:t> Thorough flood, thorough fire.</a:t>
            </a:r>
          </a:p>
          <a:p>
            <a:pPr marL="0" indent="0" algn="ctr">
              <a:buNone/>
            </a:pPr>
            <a:r>
              <a:rPr lang="en-US" sz="4000" dirty="0"/>
              <a:t> I do wander everywhere</a:t>
            </a:r>
          </a:p>
          <a:p>
            <a:pPr marL="0" indent="0" algn="ctr">
              <a:buNone/>
            </a:pPr>
            <a:r>
              <a:rPr lang="en-US" sz="4000" dirty="0"/>
              <a:t> Swifter than the moon’s sphere.</a:t>
            </a:r>
          </a:p>
          <a:p>
            <a:pPr marL="0" indent="0" algn="ctr">
              <a:buNone/>
            </a:pPr>
            <a:r>
              <a:rPr lang="en-US" sz="4000" dirty="0"/>
              <a:t> And I serve the fairy queen</a:t>
            </a:r>
          </a:p>
          <a:p>
            <a:pPr marL="0" indent="0" algn="ctr">
              <a:buNone/>
            </a:pPr>
            <a:r>
              <a:rPr lang="en-US" sz="4000" dirty="0"/>
              <a:t> To dew her orbs upon the green.</a:t>
            </a:r>
          </a:p>
          <a:p>
            <a:pPr marL="0" indent="0" algn="ctr">
              <a:buNone/>
            </a:pPr>
            <a:r>
              <a:rPr lang="en-US" sz="4000" dirty="0"/>
              <a:t> The cowslips tall her pensioners be.</a:t>
            </a:r>
          </a:p>
          <a:p>
            <a:pPr marL="0" indent="0" algn="ctr">
              <a:buNone/>
            </a:pPr>
            <a:r>
              <a:rPr lang="en-US" sz="4000" dirty="0"/>
              <a:t> In their gold coats spots you see.</a:t>
            </a:r>
          </a:p>
          <a:p>
            <a:pPr marL="0" indent="0" algn="ctr">
              <a:buNone/>
            </a:pPr>
            <a:r>
              <a:rPr lang="en-US" sz="4000" dirty="0"/>
              <a:t> Those be rubies, fairy favors.</a:t>
            </a:r>
          </a:p>
          <a:p>
            <a:pPr marL="0" indent="0" algn="ctr">
              <a:buNone/>
            </a:pPr>
            <a:r>
              <a:rPr lang="en-US" sz="4000" dirty="0"/>
              <a:t> In those freckles live their savors.</a:t>
            </a:r>
          </a:p>
          <a:p>
            <a:pPr marL="0" indent="0" algn="ctr">
              <a:buNone/>
            </a:pPr>
            <a:r>
              <a:rPr lang="en-US" sz="4000" dirty="0"/>
              <a:t> I must go seek some dewdrops here</a:t>
            </a:r>
          </a:p>
          <a:p>
            <a:pPr marL="0" indent="0" algn="ctr">
              <a:buNone/>
            </a:pPr>
            <a:r>
              <a:rPr lang="en-US" sz="4000" dirty="0"/>
              <a:t> And hang a pearl in every cowslip’s ear.</a:t>
            </a:r>
          </a:p>
          <a:p>
            <a:pPr marL="0" indent="0" algn="ctr">
              <a:buNone/>
            </a:pPr>
            <a:r>
              <a:rPr lang="en-US" sz="4000" dirty="0"/>
              <a:t>	</a:t>
            </a:r>
          </a:p>
          <a:p>
            <a:pPr marL="0" indent="0" algn="ctr">
              <a:buNone/>
            </a:pPr>
            <a:endParaRPr lang="en-US" dirty="0"/>
          </a:p>
        </p:txBody>
      </p:sp>
      <p:sp>
        <p:nvSpPr>
          <p:cNvPr id="4" name="Content Placeholder 2"/>
          <p:cNvSpPr txBox="1">
            <a:spLocks/>
          </p:cNvSpPr>
          <p:nvPr/>
        </p:nvSpPr>
        <p:spPr>
          <a:xfrm>
            <a:off x="4816195" y="1743351"/>
            <a:ext cx="4177684" cy="45259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en-US" sz="2600" dirty="0"/>
              <a:t>Translation</a:t>
            </a:r>
          </a:p>
          <a:p>
            <a:pPr marL="0" indent="0" algn="ctr">
              <a:buNone/>
            </a:pPr>
            <a:r>
              <a:rPr lang="en-US" sz="2600" dirty="0"/>
              <a:t>I go over hills and valleys, through bushes and thorns, over parks and fenced-in spaces, through water and fire. I wander everywhere faster than the moon revolves around the Earth. I work for </a:t>
            </a:r>
            <a:r>
              <a:rPr lang="en-US" sz="2600" dirty="0" err="1"/>
              <a:t>Titania</a:t>
            </a:r>
            <a:r>
              <a:rPr lang="en-US" sz="2600" dirty="0"/>
              <a:t>, the Fairy Queen, and organize fairy dances for her in the grass. The cowslip flowers are her bodyguards. You’ll see that their petals have spots on them—those are rubies, fairy gifts. Their sweet smells come from those little freckles. Now I have to go find some dewdrops and hang a pearl earring on every cowslip flower. </a:t>
            </a:r>
            <a:r>
              <a:rPr lang="en-US" sz="2900" dirty="0"/>
              <a:t>	</a:t>
            </a:r>
          </a:p>
          <a:p>
            <a:pPr marL="0" indent="0">
              <a:buFont typeface="Arial"/>
              <a:buNone/>
            </a:pPr>
            <a:endParaRPr lang="en-US" dirty="0"/>
          </a:p>
        </p:txBody>
      </p:sp>
    </p:spTree>
    <p:extLst>
      <p:ext uri="{BB962C8B-B14F-4D97-AF65-F5344CB8AC3E}">
        <p14:creationId xmlns:p14="http://schemas.microsoft.com/office/powerpoint/2010/main" val="77724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Effect transition="in" filter="fade">
                                      <p:cBhvr>
                                        <p:cTn id="69" dur="1000"/>
                                        <p:tgtEl>
                                          <p:spTgt spid="3">
                                            <p:txEl>
                                              <p:pRg st="10" end="10"/>
                                            </p:txEl>
                                          </p:spTgt>
                                        </p:tgtEl>
                                      </p:cBhvr>
                                    </p:animEffect>
                                    <p:anim calcmode="lin" valueType="num">
                                      <p:cBhvr>
                                        <p:cTn id="7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
                                            <p:txEl>
                                              <p:pRg st="11" end="11"/>
                                            </p:txEl>
                                          </p:spTgt>
                                        </p:tgtEl>
                                        <p:attrNameLst>
                                          <p:attrName>style.visibility</p:attrName>
                                        </p:attrNameLst>
                                      </p:cBhvr>
                                      <p:to>
                                        <p:strVal val="visible"/>
                                      </p:to>
                                    </p:set>
                                    <p:animEffect transition="in" filter="fade">
                                      <p:cBhvr>
                                        <p:cTn id="74" dur="1000"/>
                                        <p:tgtEl>
                                          <p:spTgt spid="3">
                                            <p:txEl>
                                              <p:pRg st="11" end="11"/>
                                            </p:txEl>
                                          </p:spTgt>
                                        </p:tgtEl>
                                      </p:cBhvr>
                                    </p:animEffect>
                                    <p:anim calcmode="lin" valueType="num">
                                      <p:cBhvr>
                                        <p:cTn id="7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Effect transition="in" filter="fade">
                                      <p:cBhvr>
                                        <p:cTn id="79" dur="1000"/>
                                        <p:tgtEl>
                                          <p:spTgt spid="3">
                                            <p:txEl>
                                              <p:pRg st="12" end="12"/>
                                            </p:txEl>
                                          </p:spTgt>
                                        </p:tgtEl>
                                      </p:cBhvr>
                                    </p:animEffect>
                                    <p:anim calcmode="lin" valueType="num">
                                      <p:cBhvr>
                                        <p:cTn id="8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Effect transition="in" filter="fade">
                                      <p:cBhvr>
                                        <p:cTn id="84" dur="1000"/>
                                        <p:tgtEl>
                                          <p:spTgt spid="3">
                                            <p:txEl>
                                              <p:pRg st="13" end="13"/>
                                            </p:txEl>
                                          </p:spTgt>
                                        </p:tgtEl>
                                      </p:cBhvr>
                                    </p:animEffect>
                                    <p:anim calcmode="lin" valueType="num">
                                      <p:cBhvr>
                                        <p:cTn id="8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
                                            <p:txEl>
                                              <p:pRg st="14" end="14"/>
                                            </p:txEl>
                                          </p:spTgt>
                                        </p:tgtEl>
                                        <p:attrNameLst>
                                          <p:attrName>style.visibility</p:attrName>
                                        </p:attrNameLst>
                                      </p:cBhvr>
                                      <p:to>
                                        <p:strVal val="visible"/>
                                      </p:to>
                                    </p:set>
                                    <p:animEffect transition="in" filter="fade">
                                      <p:cBhvr>
                                        <p:cTn id="89" dur="1000"/>
                                        <p:tgtEl>
                                          <p:spTgt spid="3">
                                            <p:txEl>
                                              <p:pRg st="14" end="14"/>
                                            </p:txEl>
                                          </p:spTgt>
                                        </p:tgtEl>
                                      </p:cBhvr>
                                    </p:animEffect>
                                    <p:anim calcmode="lin" valueType="num">
                                      <p:cBhvr>
                                        <p:cTn id="90"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
                                            <p:txEl>
                                              <p:pRg st="15" end="15"/>
                                            </p:txEl>
                                          </p:spTgt>
                                        </p:tgtEl>
                                        <p:attrNameLst>
                                          <p:attrName>style.visibility</p:attrName>
                                        </p:attrNameLst>
                                      </p:cBhvr>
                                      <p:to>
                                        <p:strVal val="visible"/>
                                      </p:to>
                                    </p:set>
                                    <p:animEffect transition="in" filter="fade">
                                      <p:cBhvr>
                                        <p:cTn id="94" dur="1000"/>
                                        <p:tgtEl>
                                          <p:spTgt spid="3">
                                            <p:txEl>
                                              <p:pRg st="15" end="15"/>
                                            </p:txEl>
                                          </p:spTgt>
                                        </p:tgtEl>
                                      </p:cBhvr>
                                    </p:animEffect>
                                    <p:anim calcmode="lin" valueType="num">
                                      <p:cBhvr>
                                        <p:cTn id="95"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6"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fade">
                                      <p:cBhvr>
                                        <p:cTn id="10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a:latin typeface="Janda Snickerdoodle Serif"/>
                <a:cs typeface="Janda Snickerdoodle Serif"/>
              </a:rPr>
              <a:t>Do you Believe in Fairies?</a:t>
            </a:r>
          </a:p>
        </p:txBody>
      </p:sp>
      <p:pic>
        <p:nvPicPr>
          <p:cNvPr id="4" name="Content Placeholder 3" descr="Screen Shot 2015-04-01 at 20.46.55.png"/>
          <p:cNvPicPr>
            <a:picLocks noGrp="1" noChangeAspect="1"/>
          </p:cNvPicPr>
          <p:nvPr>
            <p:ph idx="1"/>
          </p:nvPr>
        </p:nvPicPr>
        <p:blipFill>
          <a:blip r:embed="rId2">
            <a:extLst>
              <a:ext uri="{28A0092B-C50C-407E-A947-70E740481C1C}">
                <a14:useLocalDpi xmlns:a14="http://schemas.microsoft.com/office/drawing/2010/main" val="0"/>
              </a:ext>
            </a:extLst>
          </a:blip>
          <a:srcRect l="-69480" r="-69480"/>
          <a:stretch>
            <a:fillRect/>
          </a:stretch>
        </p:blipFill>
        <p:spPr>
          <a:xfrm>
            <a:off x="2799384" y="1600200"/>
            <a:ext cx="8229600" cy="4525963"/>
          </a:xfrm>
        </p:spPr>
      </p:pic>
      <p:pic>
        <p:nvPicPr>
          <p:cNvPr id="5" name="Picture 4" descr="Screen Shot 2015-04-01 at 20.46.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90" y="1969378"/>
            <a:ext cx="4800600" cy="3797300"/>
          </a:xfrm>
          <a:prstGeom prst="rect">
            <a:avLst/>
          </a:prstGeom>
        </p:spPr>
      </p:pic>
      <p:sp>
        <p:nvSpPr>
          <p:cNvPr id="6" name="TextBox 5"/>
          <p:cNvSpPr txBox="1"/>
          <p:nvPr/>
        </p:nvSpPr>
        <p:spPr>
          <a:xfrm>
            <a:off x="1682414" y="1981026"/>
            <a:ext cx="6086378" cy="378565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a:t>People have long wanted to believe in the existence of fairies. In 1917, two girls took photographs of themselves with ‘fairies’ in the woods near their house. For decades, eminent scientists have believed these photographs to be authentic/real.</a:t>
            </a:r>
          </a:p>
          <a:p>
            <a:endParaRPr lang="en-US" sz="2400" dirty="0"/>
          </a:p>
          <a:p>
            <a:pPr algn="ctr"/>
            <a:r>
              <a:rPr lang="en-US" sz="2400" dirty="0"/>
              <a:t>🍄What do you think?</a:t>
            </a:r>
          </a:p>
          <a:p>
            <a:pPr algn="ctr"/>
            <a:r>
              <a:rPr lang="en-US" sz="2400" dirty="0"/>
              <a:t>🍄Why do you think the supernatural has such a hold on the imagination?</a:t>
            </a:r>
          </a:p>
        </p:txBody>
      </p:sp>
    </p:spTree>
    <p:extLst>
      <p:ext uri="{BB962C8B-B14F-4D97-AF65-F5344CB8AC3E}">
        <p14:creationId xmlns:p14="http://schemas.microsoft.com/office/powerpoint/2010/main" val="144070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n-US" sz="2400" dirty="0"/>
              <a:t>Compare and contrast this fairy world with the courtly world presented in Act 1.</a:t>
            </a:r>
            <a:br>
              <a:rPr lang="en-US" sz="2400" dirty="0"/>
            </a:br>
            <a:r>
              <a:rPr lang="en-US" sz="2400" dirty="0"/>
              <a:t>Are there any similarities or differences between the worlds?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21559"/>
              </p:ext>
            </p:extLst>
          </p:nvPr>
        </p:nvGraphicFramePr>
        <p:xfrm>
          <a:off x="280400" y="1963098"/>
          <a:ext cx="8406399" cy="4552620"/>
        </p:xfrm>
        <a:graphic>
          <a:graphicData uri="http://schemas.openxmlformats.org/drawingml/2006/table">
            <a:tbl>
              <a:tblPr firstRow="1" bandRow="1">
                <a:tableStyleId>{22838BEF-8BB2-4498-84A7-C5851F593DF1}</a:tableStyleId>
              </a:tblPr>
              <a:tblGrid>
                <a:gridCol w="2802133">
                  <a:extLst>
                    <a:ext uri="{9D8B030D-6E8A-4147-A177-3AD203B41FA5}">
                      <a16:colId xmlns:a16="http://schemas.microsoft.com/office/drawing/2014/main" val="20000"/>
                    </a:ext>
                  </a:extLst>
                </a:gridCol>
                <a:gridCol w="2802133">
                  <a:extLst>
                    <a:ext uri="{9D8B030D-6E8A-4147-A177-3AD203B41FA5}">
                      <a16:colId xmlns:a16="http://schemas.microsoft.com/office/drawing/2014/main" val="20001"/>
                    </a:ext>
                  </a:extLst>
                </a:gridCol>
                <a:gridCol w="2802133">
                  <a:extLst>
                    <a:ext uri="{9D8B030D-6E8A-4147-A177-3AD203B41FA5}">
                      <a16:colId xmlns:a16="http://schemas.microsoft.com/office/drawing/2014/main" val="20002"/>
                    </a:ext>
                  </a:extLst>
                </a:gridCol>
              </a:tblGrid>
              <a:tr h="728357">
                <a:tc>
                  <a:txBody>
                    <a:bodyPr/>
                    <a:lstStyle/>
                    <a:p>
                      <a:r>
                        <a:rPr lang="en-US" dirty="0"/>
                        <a:t>Features</a:t>
                      </a:r>
                    </a:p>
                  </a:txBody>
                  <a:tcPr/>
                </a:tc>
                <a:tc>
                  <a:txBody>
                    <a:bodyPr/>
                    <a:lstStyle/>
                    <a:p>
                      <a:r>
                        <a:rPr lang="en-US" dirty="0"/>
                        <a:t>The Court</a:t>
                      </a:r>
                    </a:p>
                  </a:txBody>
                  <a:tcPr/>
                </a:tc>
                <a:tc>
                  <a:txBody>
                    <a:bodyPr/>
                    <a:lstStyle/>
                    <a:p>
                      <a:r>
                        <a:rPr lang="en-US" dirty="0"/>
                        <a:t>The Fairies</a:t>
                      </a:r>
                    </a:p>
                  </a:txBody>
                  <a:tcPr/>
                </a:tc>
                <a:extLst>
                  <a:ext uri="{0D108BD9-81ED-4DB2-BD59-A6C34878D82A}">
                    <a16:rowId xmlns:a16="http://schemas.microsoft.com/office/drawing/2014/main" val="10000"/>
                  </a:ext>
                </a:extLst>
              </a:tr>
              <a:tr h="1026365">
                <a:tc>
                  <a:txBody>
                    <a:bodyPr/>
                    <a:lstStyle/>
                    <a:p>
                      <a:r>
                        <a:rPr lang="en-US" dirty="0"/>
                        <a:t>Characters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1771533">
                <a:tc>
                  <a:txBody>
                    <a:bodyPr/>
                    <a:lstStyle/>
                    <a:p>
                      <a:r>
                        <a:rPr lang="en-US" dirty="0"/>
                        <a:t>Nature of disorder or conflicts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1026365">
                <a:tc>
                  <a:txBody>
                    <a:bodyPr/>
                    <a:lstStyle/>
                    <a:p>
                      <a:r>
                        <a:rPr lang="en-US" dirty="0"/>
                        <a:t>Setting</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33119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AC50187DA21247A7B24ECA537634D0" ma:contentTypeVersion="2" ma:contentTypeDescription="Create a new document." ma:contentTypeScope="" ma:versionID="3478feb737c87534290fde7ed845d150">
  <xsd:schema xmlns:xsd="http://www.w3.org/2001/XMLSchema" xmlns:xs="http://www.w3.org/2001/XMLSchema" xmlns:p="http://schemas.microsoft.com/office/2006/metadata/properties" xmlns:ns2="9f08339c-1af5-4440-8204-bcba6d0c14c2" targetNamespace="http://schemas.microsoft.com/office/2006/metadata/properties" ma:root="true" ma:fieldsID="4f1aac77169e2c941cf061ede64fa308" ns2:_="">
    <xsd:import namespace="9f08339c-1af5-4440-8204-bcba6d0c14c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08339c-1af5-4440-8204-bcba6d0c14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72675F-2458-4535-99F3-A6F01752DBF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5C6F899-C026-4806-8274-43ADFE6CF09B}">
  <ds:schemaRefs>
    <ds:schemaRef ds:uri="http://schemas.microsoft.com/sharepoint/v3/contenttype/forms"/>
  </ds:schemaRefs>
</ds:datastoreItem>
</file>

<file path=customXml/itemProps3.xml><?xml version="1.0" encoding="utf-8"?>
<ds:datastoreItem xmlns:ds="http://schemas.openxmlformats.org/officeDocument/2006/customXml" ds:itemID="{5A1B61B0-E383-4B75-A310-FDF319C68B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08339c-1af5-4440-8204-bcba6d0c1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191</TotalTime>
  <Words>415</Words>
  <Application>Microsoft Office PowerPoint</Application>
  <PresentationFormat>On-screen Show (4:3)</PresentationFormat>
  <Paragraphs>40</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Janda Snickerdoodle Serif</vt:lpstr>
      <vt:lpstr>One Starry Night</vt:lpstr>
      <vt:lpstr>Office Theme</vt:lpstr>
      <vt:lpstr>PowerPoint Presentation</vt:lpstr>
      <vt:lpstr>PowerPoint Presentation</vt:lpstr>
      <vt:lpstr>Into the Woods </vt:lpstr>
      <vt:lpstr>Do you Believe in Fairies?</vt:lpstr>
      <vt:lpstr>Compare and contrast this fairy world with the courtly world presented in Act 1. Are there any similarities or differences between the worlds?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Uffendell</dc:creator>
  <cp:lastModifiedBy>Toni-Louise Younger</cp:lastModifiedBy>
  <cp:revision>22</cp:revision>
  <dcterms:created xsi:type="dcterms:W3CDTF">2015-04-01T18:41:25Z</dcterms:created>
  <dcterms:modified xsi:type="dcterms:W3CDTF">2020-06-17T08:36:18Z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0x01010070AC50187DA21247A7B24ECA537634D0</vt:lpwstr>
  </property>
</Properties>
</file>