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61" r:id="rId5"/>
    <p:sldId id="260" r:id="rId6"/>
    <p:sldId id="265" r:id="rId7"/>
    <p:sldId id="262" r:id="rId8"/>
    <p:sldId id="263" r:id="rId9"/>
    <p:sldId id="264" r:id="rId10"/>
    <p:sldId id="257" r:id="rId11"/>
    <p:sldId id="258" r:id="rId12"/>
    <p:sldId id="25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36" d="100"/>
          <a:sy n="36" d="100"/>
        </p:scale>
        <p:origin x="106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28FAAF-6CCE-47F0-B4E6-977F25E89C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59B7AD-609A-4D82-9F82-7554B3FF4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236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7593F4C-CE04-453B-B917-E19632EF663B}" type="slidenum">
              <a:rPr lang="en-GB" altLang="en-US" smtClean="0"/>
              <a:pPr/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245964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861DDC7-01F9-40C7-BD8B-CF26D68C2227}" type="slidenum">
              <a:rPr lang="en-GB" altLang="en-US" smtClean="0"/>
              <a:pPr/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086369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EF587E8-9646-4524-BABA-52E2FD5A903A}" type="slidenum">
              <a:rPr lang="en-GB" altLang="en-US" smtClean="0"/>
              <a:pPr/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607807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2F5B3C6-0234-48D7-8FE6-3D6D078921BE}" type="slidenum">
              <a:rPr lang="en-GB" altLang="en-US" smtClean="0"/>
              <a:pPr/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116753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6692949-E323-4565-9158-3954B127CCFB}" type="slidenum">
              <a:rPr lang="en-GB" altLang="en-US" smtClean="0"/>
              <a:pPr/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666618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9A185B6-8847-418E-A643-E3721FFB9934}" type="slidenum">
              <a:rPr lang="en-GB" altLang="en-US" smtClean="0"/>
              <a:pPr/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80595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280573-F31B-4605-895A-8F6B65FBD6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7584ED-B920-482E-80C0-7CA409D334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15FA15-38F0-46F1-9E15-8037F7E92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351E-B94E-4DE1-9D8A-D8D6E734C344}" type="datetimeFigureOut">
              <a:rPr lang="en-GB" smtClean="0"/>
              <a:t>30/04/2020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88265E-FFEE-4491-9728-FB0B65368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F7A472-3A16-4648-8CD3-E4029F09B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4B66F-F317-40EF-B649-AA02C74DE1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3286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42E53-626C-491C-8AAF-27DC09CF0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1B13F5-7ADA-4635-9B11-50466FC956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F9FE40-F651-4561-AC32-CA0C7D852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351E-B94E-4DE1-9D8A-D8D6E734C344}" type="datetimeFigureOut">
              <a:rPr lang="en-GB" smtClean="0"/>
              <a:t>30/04/2020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ABBDD6-69A3-4321-8797-D5D5FE640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768B3D-84F6-401F-B166-3539D2FE5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4B66F-F317-40EF-B649-AA02C74DE1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2295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0BD8F3-1645-48A7-AFCE-D63B882B1F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C24DA3-7B95-4CB4-A30D-DEC150C299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42DBAF-03A0-417F-9B1D-F7177F860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351E-B94E-4DE1-9D8A-D8D6E734C344}" type="datetimeFigureOut">
              <a:rPr lang="en-GB" smtClean="0"/>
              <a:t>30/04/2020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335FB-B948-4024-8E3C-A1D17ED8F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BCAE8F-55E0-46CF-A973-23089FB3C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4B66F-F317-40EF-B649-AA02C74DE1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1816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C52CD-B62B-48BD-9626-909A26445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E479F5-2BF1-4E7C-8706-CFF9B4BE77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57C83F-1A33-4765-9974-E5885DBB7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351E-B94E-4DE1-9D8A-D8D6E734C344}" type="datetimeFigureOut">
              <a:rPr lang="en-GB" smtClean="0"/>
              <a:t>30/04/2020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A173D-50D4-4922-A3BE-206C0B576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5ED768-2B87-483E-8735-0BA4CDCB6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4B66F-F317-40EF-B649-AA02C74DE1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3071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8F09B-E1DC-4C72-A56B-4B150D494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F63A9A-27B5-4FD0-B589-4DD19A273A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1EB14A-9E84-447A-82A3-73CC9AF13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351E-B94E-4DE1-9D8A-D8D6E734C344}" type="datetimeFigureOut">
              <a:rPr lang="en-GB" smtClean="0"/>
              <a:t>30/04/2020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6EDD5D-1B10-43EF-9488-CCC4C6A28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8EF984-9ADB-4A89-B0E0-A72A55E3D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4B66F-F317-40EF-B649-AA02C74DE1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4919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6B1CC-75DF-4F2F-A382-A82170D3B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A21E0F-20D7-4956-852D-8EC439E465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26CFA2-3D4E-41EE-932A-2BD37E4F06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F49B15-F80F-4FB0-8864-05B8B2FE4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351E-B94E-4DE1-9D8A-D8D6E734C344}" type="datetimeFigureOut">
              <a:rPr lang="en-GB" smtClean="0"/>
              <a:t>30/04/2020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2470AE-D200-4345-AD4B-19B9E2686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651EB7-AE3F-462E-A83A-ED83E4788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4B66F-F317-40EF-B649-AA02C74DE1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273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E5961-4EE8-42C2-98F8-C703A7B77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D08E1C-688F-4DF1-9D86-B778E8CE09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DAD6DA-CE86-4249-BEBE-BC32F46B15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CCE187-79A7-46C3-8940-98571CF5A7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4288CB-87C5-42DF-AB4F-858A9237F7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118E63-8333-4FBA-8F4E-D50CAAB5D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351E-B94E-4DE1-9D8A-D8D6E734C344}" type="datetimeFigureOut">
              <a:rPr lang="en-GB" smtClean="0"/>
              <a:t>30/04/2020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8FD850-3648-4E6A-BE8D-FF46AFE02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F641B3A-8BBB-43D6-8474-D240D4A0A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4B66F-F317-40EF-B649-AA02C74DE1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1160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5DD3A-C8FC-4624-88E9-C617B1D465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A44044-6C89-4F3E-8E12-5E7312434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351E-B94E-4DE1-9D8A-D8D6E734C344}" type="datetimeFigureOut">
              <a:rPr lang="en-GB" smtClean="0"/>
              <a:t>30/04/2020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374444-7C78-4275-929C-761CE0767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2D8F3B-B455-4070-A5A3-384471CE3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4B66F-F317-40EF-B649-AA02C74DE1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466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B0C299-9592-4824-8C51-BACD8935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351E-B94E-4DE1-9D8A-D8D6E734C344}" type="datetimeFigureOut">
              <a:rPr lang="en-GB" smtClean="0"/>
              <a:t>30/04/2020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0395FC-5C8E-4775-800C-CBF45E861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78585-3B88-4707-BC61-9A8F083FF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4B66F-F317-40EF-B649-AA02C74DE1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1515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52853-AF0A-4C4F-93BF-00FFE6F9B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6FFC59-FE9F-41F9-B654-11B3263627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2D02D5-DFA1-405D-90B6-C41C9D29A3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DC461B-E983-43E4-A8B2-A1A44DFDF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351E-B94E-4DE1-9D8A-D8D6E734C344}" type="datetimeFigureOut">
              <a:rPr lang="en-GB" smtClean="0"/>
              <a:t>30/04/2020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32E348-F6AB-4B18-8422-57E75D50B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B088C5-0219-4D7C-ABBA-7A73157CC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4B66F-F317-40EF-B649-AA02C74DE1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8660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ADB20-6F37-480A-AE18-4ADCEA32F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8B847D-44CF-4ACB-B1FF-0E2A0D1C68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32530C-2902-4D25-BA72-9902487A17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98F410-9D58-42CE-A5A9-CB04DF1C5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351E-B94E-4DE1-9D8A-D8D6E734C344}" type="datetimeFigureOut">
              <a:rPr lang="en-GB" smtClean="0"/>
              <a:t>30/04/2020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CA0ED0-2BCF-4C2B-96A9-81C254EA8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6DA081-06D4-4EC7-A6EF-92CC6A43D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4B66F-F317-40EF-B649-AA02C74DE1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9366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FB85F8-E842-48C4-AE04-B3A0540D1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11918A-35E2-4A1F-B79D-A84F1CE6C9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D050EA-D0AC-47C0-9193-555AC1D0EC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5351E-B94E-4DE1-9D8A-D8D6E734C344}" type="datetimeFigureOut">
              <a:rPr lang="en-GB" smtClean="0"/>
              <a:t>30/04/2020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AF2679-732B-4C05-B60D-DEA90E38C9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13A8FF-8BF3-4187-B465-AD7890B163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4B66F-F317-40EF-B649-AA02C74DE1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6669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522650" y="243176"/>
            <a:ext cx="9145351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GB" altLang="en-US" sz="6000" b="1" dirty="0">
                <a:ln w="19050">
                  <a:solidFill>
                    <a:schemeClr val="tx1"/>
                  </a:solidFill>
                </a:ln>
                <a:solidFill>
                  <a:srgbClr val="53A4E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anose="020B0603020202020204" pitchFamily="34" charset="0"/>
              </a:rPr>
              <a:t> </a:t>
            </a:r>
            <a:r>
              <a:rPr lang="en-GB" altLang="en-US" sz="6000" b="1" dirty="0">
                <a:ln w="19050">
                  <a:solidFill>
                    <a:schemeClr val="tx1"/>
                  </a:solidFill>
                </a:ln>
                <a:solidFill>
                  <a:schemeClr val="bg1"/>
                </a:solidFill>
                <a:latin typeface="Trebuchet MS" panose="020B0603020202020204" pitchFamily="34" charset="0"/>
              </a:rPr>
              <a:t>What is it about?</a:t>
            </a:r>
            <a:endParaRPr lang="en-US" sz="6000" b="1" dirty="0">
              <a:ln w="19050">
                <a:solidFill>
                  <a:schemeClr val="tx1"/>
                </a:solidFill>
              </a:ln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2333043" y="1502014"/>
            <a:ext cx="7524329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GB" altLang="en-US" sz="3600" b="1" dirty="0">
                <a:solidFill>
                  <a:schemeClr val="bg1"/>
                </a:solidFill>
                <a:latin typeface="Trebuchet MS" panose="020B0603020202020204" pitchFamily="34" charset="0"/>
                <a:cs typeface="Arial"/>
              </a:rPr>
              <a:t>Consider the title of the Poem.  What do you think this means?</a:t>
            </a:r>
            <a:endParaRPr lang="en-US" sz="3600" b="1" dirty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grpSp>
        <p:nvGrpSpPr>
          <p:cNvPr id="40966" name="Group 9"/>
          <p:cNvGrpSpPr>
            <a:grpSpLocks/>
          </p:cNvGrpSpPr>
          <p:nvPr/>
        </p:nvGrpSpPr>
        <p:grpSpPr bwMode="auto">
          <a:xfrm>
            <a:off x="1976439" y="3292476"/>
            <a:ext cx="8237537" cy="2728913"/>
            <a:chOff x="452553" y="2420888"/>
            <a:chExt cx="8237537" cy="2728912"/>
          </a:xfrm>
        </p:grpSpPr>
        <p:sp>
          <p:nvSpPr>
            <p:cNvPr id="40967" name="WordArt 10"/>
            <p:cNvSpPr>
              <a:spLocks noChangeArrowheads="1" noChangeShapeType="1" noTextEdit="1"/>
            </p:cNvSpPr>
            <p:nvPr/>
          </p:nvSpPr>
          <p:spPr bwMode="auto">
            <a:xfrm>
              <a:off x="1942543" y="2420888"/>
              <a:ext cx="5257559" cy="2728912"/>
            </a:xfrm>
            <a:prstGeom prst="rect">
              <a:avLst/>
            </a:prstGeom>
          </p:spPr>
          <p:txBody>
            <a:bodyPr wrap="none" fromWordArt="1">
              <a:prstTxWarp prst="textWave1">
                <a:avLst>
                  <a:gd name="adj1" fmla="val 13005"/>
                  <a:gd name="adj2" fmla="val 0"/>
                </a:avLst>
              </a:prstTxWarp>
            </a:bodyPr>
            <a:lstStyle/>
            <a:p>
              <a:pPr algn="ctr"/>
              <a:r>
                <a:rPr lang="en-US" sz="3600" b="1" kern="10" dirty="0"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latin typeface="Trebuchet MS" panose="020B0603020202020204" pitchFamily="34" charset="0"/>
                </a:rPr>
                <a:t>‘A Complaint’</a:t>
              </a:r>
            </a:p>
          </p:txBody>
        </p:sp>
        <p:grpSp>
          <p:nvGrpSpPr>
            <p:cNvPr id="40968" name="Group 3"/>
            <p:cNvGrpSpPr>
              <a:grpSpLocks/>
            </p:cNvGrpSpPr>
            <p:nvPr/>
          </p:nvGrpSpPr>
          <p:grpSpPr bwMode="auto">
            <a:xfrm>
              <a:off x="452553" y="2636912"/>
              <a:ext cx="8237537" cy="2071688"/>
              <a:chOff x="452438" y="1739900"/>
              <a:chExt cx="8237537" cy="2071688"/>
            </a:xfrm>
          </p:grpSpPr>
          <p:cxnSp>
            <p:nvCxnSpPr>
              <p:cNvPr id="17" name="Straight Arrow Connector 16"/>
              <p:cNvCxnSpPr>
                <a:cxnSpLocks/>
              </p:cNvCxnSpPr>
              <p:nvPr/>
            </p:nvCxnSpPr>
            <p:spPr bwMode="auto">
              <a:xfrm flipH="1" flipV="1">
                <a:off x="955675" y="1739776"/>
                <a:ext cx="719138" cy="415925"/>
              </a:xfrm>
              <a:prstGeom prst="straightConnector1">
                <a:avLst/>
              </a:prstGeom>
              <a:ln w="762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/>
              <p:cNvCxnSpPr>
                <a:cxnSpLocks/>
              </p:cNvCxnSpPr>
              <p:nvPr/>
            </p:nvCxnSpPr>
            <p:spPr bwMode="auto">
              <a:xfrm flipH="1">
                <a:off x="452438" y="2730376"/>
                <a:ext cx="862012" cy="0"/>
              </a:xfrm>
              <a:prstGeom prst="straightConnector1">
                <a:avLst/>
              </a:prstGeom>
              <a:ln w="762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/>
              <p:cNvCxnSpPr>
                <a:cxnSpLocks/>
              </p:cNvCxnSpPr>
              <p:nvPr/>
            </p:nvCxnSpPr>
            <p:spPr bwMode="auto">
              <a:xfrm flipH="1">
                <a:off x="935038" y="3305050"/>
                <a:ext cx="760412" cy="428625"/>
              </a:xfrm>
              <a:prstGeom prst="straightConnector1">
                <a:avLst/>
              </a:prstGeom>
              <a:ln w="762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Arrow Connector 19"/>
              <p:cNvCxnSpPr>
                <a:cxnSpLocks/>
              </p:cNvCxnSpPr>
              <p:nvPr/>
            </p:nvCxnSpPr>
            <p:spPr bwMode="auto">
              <a:xfrm flipV="1">
                <a:off x="7478713" y="1985839"/>
                <a:ext cx="649287" cy="425450"/>
              </a:xfrm>
              <a:prstGeom prst="straightConnector1">
                <a:avLst/>
              </a:prstGeom>
              <a:ln w="762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/>
              <p:cNvCxnSpPr>
                <a:cxnSpLocks/>
              </p:cNvCxnSpPr>
              <p:nvPr/>
            </p:nvCxnSpPr>
            <p:spPr bwMode="auto">
              <a:xfrm>
                <a:off x="7869238" y="2849438"/>
                <a:ext cx="820737" cy="0"/>
              </a:xfrm>
              <a:prstGeom prst="straightConnector1">
                <a:avLst/>
              </a:prstGeom>
              <a:ln w="762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Arrow Connector 21"/>
              <p:cNvCxnSpPr>
                <a:cxnSpLocks/>
              </p:cNvCxnSpPr>
              <p:nvPr/>
            </p:nvCxnSpPr>
            <p:spPr bwMode="auto">
              <a:xfrm>
                <a:off x="7581900" y="3451100"/>
                <a:ext cx="820738" cy="360363"/>
              </a:xfrm>
              <a:prstGeom prst="straightConnector1">
                <a:avLst/>
              </a:prstGeom>
              <a:ln w="762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874178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6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9" y="449263"/>
            <a:ext cx="7921625" cy="146685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917" name="Rectangle 9"/>
          <p:cNvSpPr>
            <a:spLocks noChangeArrowheads="1"/>
          </p:cNvSpPr>
          <p:nvPr/>
        </p:nvSpPr>
        <p:spPr bwMode="auto">
          <a:xfrm>
            <a:off x="1558926" y="2011364"/>
            <a:ext cx="9161463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4400" b="1" dirty="0">
                <a:solidFill>
                  <a:schemeClr val="bg1"/>
                </a:solidFill>
                <a:latin typeface="Trebuchet MS" panose="020B0603020202020204" pitchFamily="34" charset="0"/>
              </a:rPr>
              <a:t>Who is your best friend? </a:t>
            </a:r>
            <a:endParaRPr lang="en-US" altLang="en-US" sz="44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1900239" y="2971801"/>
            <a:ext cx="8480425" cy="3249613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GB" sz="2400" b="1" dirty="0">
                <a:solidFill>
                  <a:schemeClr val="bg1"/>
                </a:solidFill>
                <a:latin typeface="Trebuchet MS" panose="020B0603020202020204" pitchFamily="34" charset="0"/>
              </a:rPr>
              <a:t>Complete a Facebook profile for your best friend. Include:</a:t>
            </a:r>
          </a:p>
          <a:p>
            <a:pPr>
              <a:defRPr/>
            </a:pPr>
            <a:r>
              <a:rPr lang="en-GB" sz="2400" b="1" dirty="0">
                <a:solidFill>
                  <a:schemeClr val="bg1"/>
                </a:solidFill>
                <a:latin typeface="Trebuchet MS" panose="020B0603020202020204" pitchFamily="34" charset="0"/>
              </a:rPr>
              <a:t>At least five current status updates, which reveal what they are interested in, what you both like to do together and what makes them your best friend</a:t>
            </a:r>
          </a:p>
          <a:p>
            <a:pPr>
              <a:defRPr/>
            </a:pPr>
            <a:r>
              <a:rPr lang="en-GB" sz="2400" b="1" dirty="0">
                <a:solidFill>
                  <a:schemeClr val="bg1"/>
                </a:solidFill>
                <a:latin typeface="Trebuchet MS" panose="020B0603020202020204" pitchFamily="34" charset="0"/>
              </a:rPr>
              <a:t>Hobbies</a:t>
            </a:r>
          </a:p>
          <a:p>
            <a:pPr>
              <a:defRPr/>
            </a:pPr>
            <a:r>
              <a:rPr lang="en-GB" sz="2400" b="1" dirty="0">
                <a:solidFill>
                  <a:schemeClr val="bg1"/>
                </a:solidFill>
                <a:latin typeface="Trebuchet MS" panose="020B0603020202020204" pitchFamily="34" charset="0"/>
              </a:rPr>
              <a:t>Interests</a:t>
            </a:r>
          </a:p>
          <a:p>
            <a:pPr marL="0" indent="0">
              <a:buNone/>
              <a:defRPr/>
            </a:pPr>
            <a:endParaRPr lang="en-GB" sz="2400" b="1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5995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3"/>
          <p:cNvSpPr txBox="1">
            <a:spLocks noChangeArrowheads="1"/>
          </p:cNvSpPr>
          <p:nvPr/>
        </p:nvSpPr>
        <p:spPr bwMode="auto">
          <a:xfrm>
            <a:off x="1524000" y="450586"/>
            <a:ext cx="91440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  <a:defRPr/>
            </a:pPr>
            <a:r>
              <a:rPr lang="en-GB" altLang="en-US" sz="6000" b="1" dirty="0">
                <a:ln w="19050">
                  <a:solidFill>
                    <a:schemeClr val="tx1"/>
                  </a:solidFill>
                </a:ln>
                <a:solidFill>
                  <a:schemeClr val="bg1"/>
                </a:solidFill>
                <a:latin typeface="Trebuchet MS" panose="020B0603020202020204" pitchFamily="34" charset="0"/>
              </a:rPr>
              <a:t>A Complaint</a:t>
            </a:r>
          </a:p>
        </p:txBody>
      </p:sp>
      <p:sp>
        <p:nvSpPr>
          <p:cNvPr id="53253" name="Content Placeholder 2"/>
          <p:cNvSpPr>
            <a:spLocks noGrp="1"/>
          </p:cNvSpPr>
          <p:nvPr>
            <p:ph idx="1"/>
          </p:nvPr>
        </p:nvSpPr>
        <p:spPr>
          <a:xfrm>
            <a:off x="1800225" y="1916114"/>
            <a:ext cx="8580438" cy="3557587"/>
          </a:xfrm>
        </p:spPr>
        <p:txBody>
          <a:bodyPr/>
          <a:lstStyle/>
          <a:p>
            <a:pPr marL="0" indent="0" algn="ctr">
              <a:buNone/>
            </a:pPr>
            <a:r>
              <a:rPr lang="en-GB" altLang="en-US" b="1" dirty="0">
                <a:solidFill>
                  <a:schemeClr val="bg1"/>
                </a:solidFill>
                <a:latin typeface="Trebuchet MS" panose="020B0603020202020204" pitchFamily="34" charset="0"/>
              </a:rPr>
              <a:t>The poem is about a serious change that has occurred – someone in his life, a friend, a lover – has left him, or has changed to the point where they are no longer the same person. Instead, a stranger remains, so he mourns the person they once were and the relationship they once had. </a:t>
            </a:r>
          </a:p>
        </p:txBody>
      </p:sp>
    </p:spTree>
    <p:extLst>
      <p:ext uri="{BB962C8B-B14F-4D97-AF65-F5344CB8AC3E}">
        <p14:creationId xmlns:p14="http://schemas.microsoft.com/office/powerpoint/2010/main" val="214644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1522650" y="260649"/>
            <a:ext cx="9145351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GB" altLang="en-US" sz="4400" b="1" dirty="0" err="1">
                <a:ln w="190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anose="020B0603020202020204" pitchFamily="34" charset="0"/>
              </a:rPr>
              <a:t>Staza</a:t>
            </a:r>
            <a:r>
              <a:rPr lang="en-GB" altLang="en-US" sz="4400" b="1" dirty="0">
                <a:ln w="190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anose="020B0603020202020204" pitchFamily="34" charset="0"/>
              </a:rPr>
              <a:t> One</a:t>
            </a:r>
            <a:endParaRPr lang="en-US" sz="4400" b="1" dirty="0">
              <a:ln w="19050">
                <a:solidFill>
                  <a:schemeClr val="tx1"/>
                </a:solidFill>
              </a:ln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45061" name="Rectangle 2"/>
          <p:cNvSpPr>
            <a:spLocks noChangeArrowheads="1"/>
          </p:cNvSpPr>
          <p:nvPr/>
        </p:nvSpPr>
        <p:spPr bwMode="auto">
          <a:xfrm>
            <a:off x="8867775" y="836613"/>
            <a:ext cx="1601788" cy="267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 dirty="0">
                <a:solidFill>
                  <a:schemeClr val="bg1"/>
                </a:solidFill>
                <a:latin typeface="Trebuchet MS" panose="020B0603020202020204" pitchFamily="34" charset="0"/>
              </a:rPr>
              <a:t>Who is poor? In what sense is he poor? Wealth, health…?</a:t>
            </a:r>
          </a:p>
        </p:txBody>
      </p:sp>
      <p:cxnSp>
        <p:nvCxnSpPr>
          <p:cNvPr id="14" name="Straight Arrow Connector 13"/>
          <p:cNvCxnSpPr>
            <a:cxnSpLocks/>
          </p:cNvCxnSpPr>
          <p:nvPr/>
        </p:nvCxnSpPr>
        <p:spPr>
          <a:xfrm flipV="1">
            <a:off x="8112125" y="1277939"/>
            <a:ext cx="774700" cy="363537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063" name="Rectangle 6"/>
          <p:cNvSpPr>
            <a:spLocks noChangeArrowheads="1"/>
          </p:cNvSpPr>
          <p:nvPr/>
        </p:nvSpPr>
        <p:spPr bwMode="auto">
          <a:xfrm>
            <a:off x="1919288" y="4557714"/>
            <a:ext cx="3941762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 dirty="0">
                <a:solidFill>
                  <a:schemeClr val="bg1"/>
                </a:solidFill>
                <a:latin typeface="Trebuchet MS" panose="020B0603020202020204" pitchFamily="34" charset="0"/>
              </a:rPr>
              <a:t>The fact that his heart is flooded like a fountain, how much does this imply that he was hurt?</a:t>
            </a:r>
          </a:p>
        </p:txBody>
      </p:sp>
      <p:cxnSp>
        <p:nvCxnSpPr>
          <p:cNvPr id="18" name="Straight Arrow Connector 17"/>
          <p:cNvCxnSpPr>
            <a:cxnSpLocks/>
          </p:cNvCxnSpPr>
          <p:nvPr/>
        </p:nvCxnSpPr>
        <p:spPr>
          <a:xfrm flipV="1">
            <a:off x="2081213" y="2801939"/>
            <a:ext cx="576262" cy="1755775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065" name="Content Placeholder 2"/>
          <p:cNvSpPr>
            <a:spLocks noGrp="1"/>
          </p:cNvSpPr>
          <p:nvPr>
            <p:ph idx="1"/>
          </p:nvPr>
        </p:nvSpPr>
        <p:spPr>
          <a:xfrm>
            <a:off x="2135188" y="1508126"/>
            <a:ext cx="6445250" cy="2760663"/>
          </a:xfrm>
          <a:ln w="5715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marL="0" indent="0" algn="ctr">
              <a:buNone/>
            </a:pPr>
            <a:r>
              <a:rPr lang="en-GB" altLang="en-US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“There is a change—and I am </a:t>
            </a:r>
            <a:r>
              <a:rPr lang="en-GB" altLang="en-US" b="1" i="1" dirty="0">
                <a:solidFill>
                  <a:srgbClr val="FF0000"/>
                </a:solidFill>
                <a:latin typeface="Trebuchet MS" panose="020B0603020202020204" pitchFamily="34" charset="0"/>
              </a:rPr>
              <a:t>poor</a:t>
            </a:r>
            <a:r>
              <a:rPr lang="en-GB" altLang="en-US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;</a:t>
            </a:r>
            <a:br>
              <a:rPr lang="en-GB" altLang="en-US" b="1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GB" altLang="en-US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Your love hath been, nor long ago,</a:t>
            </a:r>
            <a:br>
              <a:rPr lang="en-GB" altLang="en-US" b="1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GB" altLang="en-US" b="1" i="1" dirty="0">
                <a:solidFill>
                  <a:srgbClr val="FF0000"/>
                </a:solidFill>
                <a:latin typeface="Trebuchet MS" panose="020B0603020202020204" pitchFamily="34" charset="0"/>
              </a:rPr>
              <a:t>A fountain at my fond heart’s door,</a:t>
            </a:r>
            <a:br>
              <a:rPr lang="en-GB" altLang="en-US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r>
              <a:rPr lang="en-GB" altLang="en-US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Whose only business was to flow;</a:t>
            </a:r>
            <a:br>
              <a:rPr lang="en-GB" altLang="en-US" b="1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GB" altLang="en-US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And flow it did; not taking heed</a:t>
            </a:r>
            <a:br>
              <a:rPr lang="en-GB" altLang="en-US" b="1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GB" altLang="en-US" b="1" i="1" dirty="0">
                <a:solidFill>
                  <a:srgbClr val="FF0000"/>
                </a:solidFill>
                <a:latin typeface="Trebuchet MS" panose="020B0603020202020204" pitchFamily="34" charset="0"/>
              </a:rPr>
              <a:t>Of its own bounty, or my need.”</a:t>
            </a:r>
            <a:endParaRPr lang="en-GB" altLang="en-US" b="1" dirty="0">
              <a:solidFill>
                <a:srgbClr val="FF0000"/>
              </a:solidFill>
              <a:latin typeface="Trebuchet MS" panose="020B0603020202020204" pitchFamily="34" charset="0"/>
            </a:endParaRPr>
          </a:p>
        </p:txBody>
      </p:sp>
      <p:cxnSp>
        <p:nvCxnSpPr>
          <p:cNvPr id="22" name="Straight Arrow Connector 21"/>
          <p:cNvCxnSpPr>
            <a:cxnSpLocks/>
          </p:cNvCxnSpPr>
          <p:nvPr/>
        </p:nvCxnSpPr>
        <p:spPr>
          <a:xfrm flipH="1" flipV="1">
            <a:off x="7977189" y="4083051"/>
            <a:ext cx="522287" cy="835025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067" name="Rectangle 15"/>
          <p:cNvSpPr>
            <a:spLocks noChangeArrowheads="1"/>
          </p:cNvSpPr>
          <p:nvPr/>
        </p:nvSpPr>
        <p:spPr bwMode="auto">
          <a:xfrm>
            <a:off x="4636120" y="4557714"/>
            <a:ext cx="45720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 dirty="0">
                <a:solidFill>
                  <a:schemeClr val="bg1"/>
                </a:solidFill>
                <a:latin typeface="Trebuchet MS" panose="020B0603020202020204" pitchFamily="34" charset="0"/>
              </a:rPr>
              <a:t>What tone is established at the opening of this poem?</a:t>
            </a:r>
          </a:p>
        </p:txBody>
      </p:sp>
    </p:spTree>
    <p:extLst>
      <p:ext uri="{BB962C8B-B14F-4D97-AF65-F5344CB8AC3E}">
        <p14:creationId xmlns:p14="http://schemas.microsoft.com/office/powerpoint/2010/main" val="554727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1521974" y="377911"/>
            <a:ext cx="9145351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GB" altLang="en-US" sz="4400" b="1" dirty="0">
                <a:ln w="190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anose="020B0603020202020204" pitchFamily="34" charset="0"/>
              </a:rPr>
              <a:t>Stanza Two</a:t>
            </a:r>
            <a:endParaRPr lang="en-US" sz="4400" b="1" dirty="0">
              <a:ln w="19050">
                <a:solidFill>
                  <a:schemeClr val="tx1"/>
                </a:solidFill>
              </a:ln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47109" name="Rectangle 2"/>
          <p:cNvSpPr>
            <a:spLocks noChangeArrowheads="1"/>
          </p:cNvSpPr>
          <p:nvPr/>
        </p:nvSpPr>
        <p:spPr bwMode="auto">
          <a:xfrm>
            <a:off x="8653463" y="998539"/>
            <a:ext cx="181610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 dirty="0">
                <a:solidFill>
                  <a:schemeClr val="bg1"/>
                </a:solidFill>
                <a:latin typeface="Trebuchet MS" panose="020B0603020202020204" pitchFamily="34" charset="0"/>
              </a:rPr>
              <a:t>When he looks back on what their friendship used to be like, what emotions does he feel?</a:t>
            </a:r>
          </a:p>
        </p:txBody>
      </p:sp>
      <p:cxnSp>
        <p:nvCxnSpPr>
          <p:cNvPr id="14" name="Straight Arrow Connector 13"/>
          <p:cNvCxnSpPr>
            <a:cxnSpLocks/>
          </p:cNvCxnSpPr>
          <p:nvPr/>
        </p:nvCxnSpPr>
        <p:spPr>
          <a:xfrm flipV="1">
            <a:off x="7845425" y="1428750"/>
            <a:ext cx="774700" cy="363538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111" name="Rectangle 6"/>
          <p:cNvSpPr>
            <a:spLocks noChangeArrowheads="1"/>
          </p:cNvSpPr>
          <p:nvPr/>
        </p:nvSpPr>
        <p:spPr bwMode="auto">
          <a:xfrm>
            <a:off x="1847851" y="4748214"/>
            <a:ext cx="3743325" cy="1201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 dirty="0">
                <a:solidFill>
                  <a:schemeClr val="bg1"/>
                </a:solidFill>
                <a:latin typeface="Trebuchet MS" panose="020B0603020202020204" pitchFamily="34" charset="0"/>
              </a:rPr>
              <a:t>What tone is established as he looks back on their relationship?</a:t>
            </a:r>
          </a:p>
        </p:txBody>
      </p:sp>
      <p:cxnSp>
        <p:nvCxnSpPr>
          <p:cNvPr id="18" name="Straight Arrow Connector 17"/>
          <p:cNvCxnSpPr>
            <a:cxnSpLocks/>
          </p:cNvCxnSpPr>
          <p:nvPr/>
        </p:nvCxnSpPr>
        <p:spPr>
          <a:xfrm flipV="1">
            <a:off x="2063750" y="2540001"/>
            <a:ext cx="647700" cy="220821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113" name="Content Placeholder 2"/>
          <p:cNvSpPr>
            <a:spLocks noGrp="1"/>
          </p:cNvSpPr>
          <p:nvPr>
            <p:ph idx="1"/>
          </p:nvPr>
        </p:nvSpPr>
        <p:spPr>
          <a:xfrm>
            <a:off x="2135188" y="1698625"/>
            <a:ext cx="6445250" cy="2762250"/>
          </a:xfrm>
          <a:ln w="5715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marL="0" indent="0" algn="ctr">
              <a:buNone/>
            </a:pPr>
            <a:r>
              <a:rPr lang="en-GB" altLang="en-US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“What happy moments did I count!</a:t>
            </a:r>
            <a:br>
              <a:rPr lang="en-GB" altLang="en-US" b="1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GB" altLang="en-US" b="1" i="1" dirty="0">
                <a:solidFill>
                  <a:srgbClr val="FF0000"/>
                </a:solidFill>
                <a:latin typeface="Trebuchet MS" panose="020B0603020202020204" pitchFamily="34" charset="0"/>
              </a:rPr>
              <a:t>Blest was I then all bliss above!</a:t>
            </a:r>
            <a:br>
              <a:rPr lang="en-GB" altLang="en-US" b="1" dirty="0">
                <a:latin typeface="Trebuchet MS" panose="020B0603020202020204" pitchFamily="34" charset="0"/>
              </a:rPr>
            </a:br>
            <a:r>
              <a:rPr lang="en-GB" altLang="en-US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Now, for that consecrated fount</a:t>
            </a:r>
            <a:br>
              <a:rPr lang="en-GB" altLang="en-US" b="1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GB" altLang="en-US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Of murmuring, sparkling, living love,</a:t>
            </a:r>
            <a:br>
              <a:rPr lang="en-GB" altLang="en-US" b="1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GB" altLang="en-US" b="1" i="1" dirty="0">
                <a:solidFill>
                  <a:srgbClr val="FF0000"/>
                </a:solidFill>
                <a:latin typeface="Trebuchet MS" panose="020B0603020202020204" pitchFamily="34" charset="0"/>
              </a:rPr>
              <a:t>What have I? shall I dare to tell?</a:t>
            </a:r>
            <a:br>
              <a:rPr lang="en-GB" altLang="en-US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r>
              <a:rPr lang="en-GB" altLang="en-US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A comfortless and hidden well.”</a:t>
            </a:r>
            <a:endParaRPr lang="en-GB" altLang="en-US" b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cxnSp>
        <p:nvCxnSpPr>
          <p:cNvPr id="22" name="Straight Arrow Connector 21"/>
          <p:cNvCxnSpPr>
            <a:cxnSpLocks/>
          </p:cNvCxnSpPr>
          <p:nvPr/>
        </p:nvCxnSpPr>
        <p:spPr>
          <a:xfrm flipH="1" flipV="1">
            <a:off x="7751763" y="3908425"/>
            <a:ext cx="747712" cy="120015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115" name="Rectangle 15"/>
          <p:cNvSpPr>
            <a:spLocks noChangeArrowheads="1"/>
          </p:cNvSpPr>
          <p:nvPr/>
        </p:nvSpPr>
        <p:spPr bwMode="auto">
          <a:xfrm>
            <a:off x="6096000" y="5108576"/>
            <a:ext cx="4572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 dirty="0">
                <a:solidFill>
                  <a:schemeClr val="bg1"/>
                </a:solidFill>
                <a:latin typeface="Trebuchet MS" panose="020B0603020202020204" pitchFamily="34" charset="0"/>
              </a:rPr>
              <a:t>What is the impact of the repeated rhetorical devices? </a:t>
            </a:r>
          </a:p>
        </p:txBody>
      </p:sp>
    </p:spTree>
    <p:extLst>
      <p:ext uri="{BB962C8B-B14F-4D97-AF65-F5344CB8AC3E}">
        <p14:creationId xmlns:p14="http://schemas.microsoft.com/office/powerpoint/2010/main" val="1068334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1521974" y="377911"/>
            <a:ext cx="9145351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GB" altLang="en-US" sz="4400" b="1" dirty="0">
                <a:ln w="190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anose="020B0603020202020204" pitchFamily="34" charset="0"/>
              </a:rPr>
              <a:t>Stanza Three</a:t>
            </a:r>
            <a:endParaRPr lang="en-US" sz="4400" b="1" dirty="0">
              <a:ln w="19050">
                <a:solidFill>
                  <a:schemeClr val="tx1"/>
                </a:solidFill>
              </a:ln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49157" name="Rectangle 2"/>
          <p:cNvSpPr>
            <a:spLocks noChangeArrowheads="1"/>
          </p:cNvSpPr>
          <p:nvPr/>
        </p:nvSpPr>
        <p:spPr bwMode="auto">
          <a:xfrm>
            <a:off x="9002714" y="1147764"/>
            <a:ext cx="1341437" cy="267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 dirty="0">
                <a:solidFill>
                  <a:schemeClr val="bg1"/>
                </a:solidFill>
                <a:latin typeface="Trebuchet MS" panose="020B0603020202020204" pitchFamily="34" charset="0"/>
              </a:rPr>
              <a:t>Do you think he trusts the other person?</a:t>
            </a:r>
          </a:p>
        </p:txBody>
      </p:sp>
      <p:cxnSp>
        <p:nvCxnSpPr>
          <p:cNvPr id="14" name="Straight Arrow Connector 13"/>
          <p:cNvCxnSpPr>
            <a:cxnSpLocks/>
          </p:cNvCxnSpPr>
          <p:nvPr/>
        </p:nvCxnSpPr>
        <p:spPr>
          <a:xfrm flipV="1">
            <a:off x="8112126" y="1568451"/>
            <a:ext cx="1008063" cy="587375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159" name="Rectangle 6"/>
          <p:cNvSpPr>
            <a:spLocks noChangeArrowheads="1"/>
          </p:cNvSpPr>
          <p:nvPr/>
        </p:nvSpPr>
        <p:spPr bwMode="auto">
          <a:xfrm>
            <a:off x="1847851" y="4748213"/>
            <a:ext cx="374332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400" b="1" dirty="0">
                <a:solidFill>
                  <a:schemeClr val="bg1"/>
                </a:solidFill>
                <a:latin typeface="Trebuchet MS" panose="020B0603020202020204" pitchFamily="34" charset="0"/>
              </a:rPr>
              <a:t>What tone is established at the end of the poem?</a:t>
            </a:r>
          </a:p>
        </p:txBody>
      </p:sp>
      <p:cxnSp>
        <p:nvCxnSpPr>
          <p:cNvPr id="18" name="Straight Arrow Connector 17"/>
          <p:cNvCxnSpPr>
            <a:cxnSpLocks/>
          </p:cNvCxnSpPr>
          <p:nvPr/>
        </p:nvCxnSpPr>
        <p:spPr>
          <a:xfrm flipV="1">
            <a:off x="2063751" y="4221163"/>
            <a:ext cx="1368425" cy="52705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161" name="Content Placeholder 2"/>
          <p:cNvSpPr>
            <a:spLocks noGrp="1"/>
          </p:cNvSpPr>
          <p:nvPr>
            <p:ph idx="1"/>
          </p:nvPr>
        </p:nvSpPr>
        <p:spPr>
          <a:xfrm>
            <a:off x="1992314" y="1568451"/>
            <a:ext cx="6911975" cy="2760663"/>
          </a:xfrm>
          <a:ln w="5715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marL="0" indent="0" algn="ctr">
              <a:buNone/>
            </a:pPr>
            <a:r>
              <a:rPr lang="en-GB" altLang="en-US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“A well of </a:t>
            </a:r>
            <a:r>
              <a:rPr lang="en-GB" altLang="en-US" b="1" i="1" dirty="0">
                <a:solidFill>
                  <a:srgbClr val="FF0000"/>
                </a:solidFill>
                <a:latin typeface="Trebuchet MS" panose="020B0603020202020204" pitchFamily="34" charset="0"/>
              </a:rPr>
              <a:t>love—it may be deep</a:t>
            </a:r>
            <a:r>
              <a:rPr lang="en-GB" altLang="en-US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—</a:t>
            </a:r>
            <a:br>
              <a:rPr lang="en-GB" altLang="en-US" b="1" dirty="0">
                <a:latin typeface="Trebuchet MS" panose="020B0603020202020204" pitchFamily="34" charset="0"/>
              </a:rPr>
            </a:br>
            <a:r>
              <a:rPr lang="en-GB" altLang="en-US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I trust it is,—and never dry:</a:t>
            </a:r>
            <a:br>
              <a:rPr lang="en-GB" altLang="en-US" b="1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GB" altLang="en-US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What matter? if the waters sleep</a:t>
            </a:r>
            <a:br>
              <a:rPr lang="en-GB" altLang="en-US" b="1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GB" altLang="en-US" b="1" i="1" dirty="0">
                <a:solidFill>
                  <a:srgbClr val="FF0000"/>
                </a:solidFill>
                <a:latin typeface="Trebuchet MS" panose="020B0603020202020204" pitchFamily="34" charset="0"/>
              </a:rPr>
              <a:t>In silence and obscurity.</a:t>
            </a:r>
            <a:br>
              <a:rPr lang="en-GB" altLang="en-US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r>
              <a:rPr lang="en-GB" altLang="en-US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—Such change, and at the very door</a:t>
            </a:r>
            <a:br>
              <a:rPr lang="en-GB" altLang="en-US" b="1" dirty="0">
                <a:latin typeface="Trebuchet MS" panose="020B0603020202020204" pitchFamily="34" charset="0"/>
              </a:rPr>
            </a:br>
            <a:r>
              <a:rPr lang="en-GB" altLang="en-US" b="1" i="1" dirty="0">
                <a:solidFill>
                  <a:srgbClr val="FF0000"/>
                </a:solidFill>
                <a:latin typeface="Trebuchet MS" panose="020B0603020202020204" pitchFamily="34" charset="0"/>
              </a:rPr>
              <a:t>Of my fond heart, hath made me poor</a:t>
            </a:r>
            <a:r>
              <a:rPr lang="en-GB" altLang="en-US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.”</a:t>
            </a:r>
            <a:endParaRPr lang="en-GB" altLang="en-US" b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cxnSp>
        <p:nvCxnSpPr>
          <p:cNvPr id="22" name="Straight Arrow Connector 21"/>
          <p:cNvCxnSpPr>
            <a:cxnSpLocks/>
          </p:cNvCxnSpPr>
          <p:nvPr/>
        </p:nvCxnSpPr>
        <p:spPr>
          <a:xfrm flipH="1" flipV="1">
            <a:off x="7934326" y="4114800"/>
            <a:ext cx="646113" cy="985838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163" name="Rectangle 15"/>
          <p:cNvSpPr>
            <a:spLocks noChangeArrowheads="1"/>
          </p:cNvSpPr>
          <p:nvPr/>
        </p:nvSpPr>
        <p:spPr bwMode="auto">
          <a:xfrm>
            <a:off x="6696075" y="5100638"/>
            <a:ext cx="33845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 dirty="0">
                <a:solidFill>
                  <a:schemeClr val="bg1"/>
                </a:solidFill>
                <a:latin typeface="Trebuchet MS" panose="020B0603020202020204" pitchFamily="34" charset="0"/>
              </a:rPr>
              <a:t>Do you think he still holds any love for the other person?</a:t>
            </a:r>
          </a:p>
        </p:txBody>
      </p:sp>
    </p:spTree>
    <p:extLst>
      <p:ext uri="{BB962C8B-B14F-4D97-AF65-F5344CB8AC3E}">
        <p14:creationId xmlns:p14="http://schemas.microsoft.com/office/powerpoint/2010/main" val="447090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82EBDDE0-B342-4D81-8F55-C3DEDACB3B3D}"/>
              </a:ext>
            </a:extLst>
          </p:cNvPr>
          <p:cNvSpPr/>
          <p:nvPr/>
        </p:nvSpPr>
        <p:spPr>
          <a:xfrm>
            <a:off x="5443369" y="4394965"/>
            <a:ext cx="2905461" cy="3459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E5F7D2F-D1BD-46B7-9EF8-C01D673501FB}"/>
              </a:ext>
            </a:extLst>
          </p:cNvPr>
          <p:cNvSpPr/>
          <p:nvPr/>
        </p:nvSpPr>
        <p:spPr>
          <a:xfrm>
            <a:off x="3829722" y="4432150"/>
            <a:ext cx="1527586" cy="3962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DE1CE08-B42C-4E41-AFA4-097A6C40C0B6}"/>
              </a:ext>
            </a:extLst>
          </p:cNvPr>
          <p:cNvSpPr/>
          <p:nvPr/>
        </p:nvSpPr>
        <p:spPr>
          <a:xfrm>
            <a:off x="6096000" y="3914046"/>
            <a:ext cx="2337995" cy="3459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500AFA1-01EE-4E7A-862A-F136941DF406}"/>
              </a:ext>
            </a:extLst>
          </p:cNvPr>
          <p:cNvSpPr/>
          <p:nvPr/>
        </p:nvSpPr>
        <p:spPr>
          <a:xfrm>
            <a:off x="4464424" y="3914046"/>
            <a:ext cx="688489" cy="3459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EC2A47D-B23C-4172-9E4B-0D913F104635}"/>
              </a:ext>
            </a:extLst>
          </p:cNvPr>
          <p:cNvSpPr/>
          <p:nvPr/>
        </p:nvSpPr>
        <p:spPr>
          <a:xfrm>
            <a:off x="7767021" y="3429000"/>
            <a:ext cx="785308" cy="2931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6D04D50-215A-4DDC-B9E2-EF9817B63B9D}"/>
              </a:ext>
            </a:extLst>
          </p:cNvPr>
          <p:cNvSpPr/>
          <p:nvPr/>
        </p:nvSpPr>
        <p:spPr>
          <a:xfrm>
            <a:off x="3550024" y="2827524"/>
            <a:ext cx="5099124" cy="518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911102-8EE4-4AEF-8D3D-6CFDB141DC6F}"/>
              </a:ext>
            </a:extLst>
          </p:cNvPr>
          <p:cNvSpPr/>
          <p:nvPr/>
        </p:nvSpPr>
        <p:spPr>
          <a:xfrm>
            <a:off x="5066851" y="2394043"/>
            <a:ext cx="1484555" cy="3276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BA4C42-54CE-4A3C-89D3-4E9723C7F29E}"/>
              </a:ext>
            </a:extLst>
          </p:cNvPr>
          <p:cNvSpPr/>
          <p:nvPr/>
        </p:nvSpPr>
        <p:spPr>
          <a:xfrm>
            <a:off x="3550024" y="2394043"/>
            <a:ext cx="1430767" cy="3276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E03518F-9768-4609-8333-7EEE990254FE}"/>
              </a:ext>
            </a:extLst>
          </p:cNvPr>
          <p:cNvSpPr/>
          <p:nvPr/>
        </p:nvSpPr>
        <p:spPr>
          <a:xfrm>
            <a:off x="3550024" y="1825625"/>
            <a:ext cx="5099124" cy="4334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6A8854-9F1B-4506-B579-865FEC3A0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Stanza 1: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A5AF66-DEA6-4416-B96E-BAE3E50B12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There is a change—and I am poor;</a:t>
            </a:r>
            <a:endParaRPr lang="en-GB" b="1" u="sng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Your love hath been, nor long ago,</a:t>
            </a:r>
            <a:endParaRPr lang="en-GB" b="1" u="sng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A fountain at my fond heart’s door,</a:t>
            </a:r>
            <a:endParaRPr lang="en-GB" b="1" u="sng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Whose only business was to flow;</a:t>
            </a:r>
            <a:endParaRPr lang="en-GB" b="1" u="sng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And flow it did; not taking heed</a:t>
            </a:r>
            <a:endParaRPr lang="en-GB" b="1" u="sng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Of its own bounty, or my need.</a:t>
            </a:r>
            <a:endParaRPr lang="en-GB" b="1" u="sng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4E69B73-30C9-43F8-8FD4-5717A7EEBC62}"/>
              </a:ext>
            </a:extLst>
          </p:cNvPr>
          <p:cNvSpPr txBox="1"/>
          <p:nvPr/>
        </p:nvSpPr>
        <p:spPr>
          <a:xfrm>
            <a:off x="548640" y="365125"/>
            <a:ext cx="258183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First line contains two firm statements. The semi-colon indicates an explanation or elaboration of some kind will follow.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B4DB0C04-16C1-42A6-9943-9F8C5A8BEDAF}"/>
              </a:ext>
            </a:extLst>
          </p:cNvPr>
          <p:cNvCxnSpPr/>
          <p:nvPr/>
        </p:nvCxnSpPr>
        <p:spPr>
          <a:xfrm flipV="1">
            <a:off x="8348830" y="3480565"/>
            <a:ext cx="1353301" cy="548024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A0D3CFDA-2846-4275-A447-91706D058DAE}"/>
              </a:ext>
            </a:extLst>
          </p:cNvPr>
          <p:cNvCxnSpPr>
            <a:cxnSpLocks/>
          </p:cNvCxnSpPr>
          <p:nvPr/>
        </p:nvCxnSpPr>
        <p:spPr>
          <a:xfrm>
            <a:off x="1484555" y="1234207"/>
            <a:ext cx="6949440" cy="808158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914A8EB2-DC26-41C9-AEBE-07F22BC0E18A}"/>
              </a:ext>
            </a:extLst>
          </p:cNvPr>
          <p:cNvSpPr txBox="1"/>
          <p:nvPr/>
        </p:nvSpPr>
        <p:spPr>
          <a:xfrm>
            <a:off x="747209" y="4168633"/>
            <a:ext cx="20842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Change to past tense- narrator is looking back.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7D8807BC-EFA8-4E6A-BF5F-55DF9562491B}"/>
              </a:ext>
            </a:extLst>
          </p:cNvPr>
          <p:cNvCxnSpPr>
            <a:cxnSpLocks/>
          </p:cNvCxnSpPr>
          <p:nvPr/>
        </p:nvCxnSpPr>
        <p:spPr>
          <a:xfrm flipV="1">
            <a:off x="2260899" y="2687869"/>
            <a:ext cx="2892014" cy="1572159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38457864-1301-47DE-BBF5-E7961463A3E3}"/>
              </a:ext>
            </a:extLst>
          </p:cNvPr>
          <p:cNvSpPr txBox="1"/>
          <p:nvPr/>
        </p:nvSpPr>
        <p:spPr>
          <a:xfrm>
            <a:off x="747209" y="2394043"/>
            <a:ext cx="207129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Narrator addresses their friend/lover directly, making the poem seem personal.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64D95AE-9F72-40AA-85EC-7587BBFA4BFC}"/>
              </a:ext>
            </a:extLst>
          </p:cNvPr>
          <p:cNvCxnSpPr>
            <a:cxnSpLocks/>
          </p:cNvCxnSpPr>
          <p:nvPr/>
        </p:nvCxnSpPr>
        <p:spPr>
          <a:xfrm flipV="1">
            <a:off x="2028938" y="2604497"/>
            <a:ext cx="1567031" cy="808301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600C0621-8223-4CDF-A115-E59A8408ADAF}"/>
              </a:ext>
            </a:extLst>
          </p:cNvPr>
          <p:cNvSpPr txBox="1"/>
          <p:nvPr/>
        </p:nvSpPr>
        <p:spPr>
          <a:xfrm>
            <a:off x="9090212" y="770934"/>
            <a:ext cx="25531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The metaphor of rushing water and the repetition of ‘flow’ highlights the force and amount of love the narrator felt.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D60FA2CD-5C53-4990-82C1-02796D3B5C12}"/>
              </a:ext>
            </a:extLst>
          </p:cNvPr>
          <p:cNvCxnSpPr>
            <a:cxnSpLocks/>
          </p:cNvCxnSpPr>
          <p:nvPr/>
        </p:nvCxnSpPr>
        <p:spPr>
          <a:xfrm flipV="1">
            <a:off x="8348830" y="1953381"/>
            <a:ext cx="741382" cy="966601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D69DD3F1-0665-484E-B2E5-B3B320E3060F}"/>
              </a:ext>
            </a:extLst>
          </p:cNvPr>
          <p:cNvCxnSpPr>
            <a:cxnSpLocks/>
          </p:cNvCxnSpPr>
          <p:nvPr/>
        </p:nvCxnSpPr>
        <p:spPr>
          <a:xfrm flipV="1">
            <a:off x="8524986" y="2248262"/>
            <a:ext cx="1197238" cy="1396421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2830E678-6E24-41AB-9B01-DBA0DB9F0B01}"/>
              </a:ext>
            </a:extLst>
          </p:cNvPr>
          <p:cNvCxnSpPr>
            <a:cxnSpLocks/>
          </p:cNvCxnSpPr>
          <p:nvPr/>
        </p:nvCxnSpPr>
        <p:spPr>
          <a:xfrm flipV="1">
            <a:off x="4881280" y="1813975"/>
            <a:ext cx="4242325" cy="2187364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9616966" y="3237186"/>
            <a:ext cx="23858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Enjambment indicates the urgency of flowing love. It spills over the line, unrestrained.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638390" y="5171090"/>
            <a:ext cx="31016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love showed no consideration for its own strength or the narrator’s requirement of it.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64D95AE-9F72-40AA-85EC-7587BBFA4BFC}"/>
              </a:ext>
            </a:extLst>
          </p:cNvPr>
          <p:cNvCxnSpPr>
            <a:cxnSpLocks/>
            <a:endCxn id="21" idx="1"/>
          </p:cNvCxnSpPr>
          <p:nvPr/>
        </p:nvCxnSpPr>
        <p:spPr>
          <a:xfrm>
            <a:off x="6785834" y="4722348"/>
            <a:ext cx="1852556" cy="1048907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04591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41683" y="2375338"/>
            <a:ext cx="893379" cy="3573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579476" y="2301766"/>
            <a:ext cx="735724" cy="4624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499945" y="1825625"/>
            <a:ext cx="5307724" cy="476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741683" y="2921876"/>
            <a:ext cx="809296" cy="33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780690" y="2921876"/>
            <a:ext cx="2638096" cy="2942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99338" y="3394841"/>
            <a:ext cx="4120055" cy="4099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741683" y="3878317"/>
            <a:ext cx="4782207" cy="4519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741683" y="4393324"/>
            <a:ext cx="4677103" cy="4939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Stanza 2: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What happy moments did I count!</a:t>
            </a:r>
            <a:endParaRPr lang="en-US" b="1" u="sng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Blest was I then all bliss above!</a:t>
            </a:r>
            <a:endParaRPr lang="en-US" b="1" u="sng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Now, for that consecrated fount</a:t>
            </a:r>
            <a:endParaRPr lang="en-US" b="1" u="sng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Of murmuring, sparkling, living love,</a:t>
            </a:r>
            <a:endParaRPr lang="en-US" b="1" u="sng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What have I? shall I dare to tell?</a:t>
            </a:r>
            <a:endParaRPr lang="en-US" b="1" u="sng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A comfortless and hidden well.</a:t>
            </a:r>
            <a:endParaRPr lang="en-US" b="1" u="sng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9175531" y="231228"/>
            <a:ext cx="244891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Exclamation shows the strength of the emotions the narrator feels when thinking about the moments they shared. It also creates a pause as the speaker reflects on the past.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20717" y="365125"/>
            <a:ext cx="251197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Alliteration of ‘Blest’ and ‘bliss’ highlights how excited the speaker is and the joy they used to feel.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62455" y="2375338"/>
            <a:ext cx="20600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Turning point- the narrator starts to explain the change, bringing the focus back to the present.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270125" y="3584028"/>
            <a:ext cx="28438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List of three lively but gentle adjectives- they emphasise that it was an enthusiastic but pure love.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471338" y="5087007"/>
            <a:ext cx="31531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Rhetorical questions are dramatic- narrator is emphasising the extent of their sadness.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46841" y="4330262"/>
            <a:ext cx="29008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fountain metaphor is replaced by the image of a well- the love has changed from a sacred ‘consecrated fount’ to a mundane ‘hidden’ well. This is symbolic of how the relationship has changed.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2238703" y="1522975"/>
            <a:ext cx="1587063" cy="1065689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8607972" y="1027906"/>
            <a:ext cx="575442" cy="949136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7972096" y="3599793"/>
            <a:ext cx="1403133" cy="316934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8187559" y="4219377"/>
            <a:ext cx="1481959" cy="948607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2758966" y="4784357"/>
            <a:ext cx="1876096" cy="851602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2329355" y="3011214"/>
            <a:ext cx="1422839" cy="78827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212474" y="5378816"/>
            <a:ext cx="235497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Religious language adds a divine quality to the happiness the narrator felt- it was sacred.</a:t>
            </a:r>
          </a:p>
        </p:txBody>
      </p:sp>
      <p:cxnSp>
        <p:nvCxnSpPr>
          <p:cNvPr id="31" name="Straight Arrow Connector 30"/>
          <p:cNvCxnSpPr/>
          <p:nvPr/>
        </p:nvCxnSpPr>
        <p:spPr>
          <a:xfrm flipV="1">
            <a:off x="6306206" y="3216166"/>
            <a:ext cx="249622" cy="2234698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99473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5896303" y="4897821"/>
            <a:ext cx="3069021" cy="4729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896303" y="4424855"/>
            <a:ext cx="2869326" cy="3573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394841" y="4414345"/>
            <a:ext cx="2375338" cy="3993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729655" y="3930869"/>
            <a:ext cx="3153104" cy="3993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636579" y="3363310"/>
            <a:ext cx="2133600" cy="4729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6589986" y="2879834"/>
            <a:ext cx="1587062" cy="4414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Stanza 3: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b="1" u="sng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A well of love—it may be deep—</a:t>
            </a:r>
            <a:endParaRPr lang="en-US" b="1" u="sng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I trust it is,—and never dry:</a:t>
            </a:r>
            <a:endParaRPr lang="en-US" b="1" u="sng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What matter? if the waters sleep</a:t>
            </a:r>
            <a:endParaRPr lang="en-US" b="1" u="sng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In silence and obscurity.</a:t>
            </a:r>
            <a:endParaRPr lang="en-US" b="1" u="sng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—Such change, and at the very door</a:t>
            </a:r>
            <a:endParaRPr lang="en-US" b="1" u="sng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Of my fond heart, hath made me poor.</a:t>
            </a:r>
            <a:endParaRPr lang="en-US" b="1" u="sng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9574924" y="1093076"/>
            <a:ext cx="221768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love hasn’t disappeared completely- this could show the narrator has some hope, despite the negativity in the rest of the stanza.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01717" y="450814"/>
            <a:ext cx="23963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Rhetorical question creates a sense of negativity and bitterness.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2248" y="2007476"/>
            <a:ext cx="26696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Sombre language contracts with the lively adjectives on line 10- the love is now lifeless and hidden.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965" y="4280575"/>
            <a:ext cx="341586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Repetition of content from the first lines of the poem act as a conclusion. The narrator has explained the complaint and rounds off the argument, bringing the reader back to the present situation and their sense of loss.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351581" y="5370786"/>
            <a:ext cx="242263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A door is part of a home- suggests closeness and intimacy as well as being personal.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1920764" y="1339694"/>
            <a:ext cx="1823546" cy="2145110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7987861" y="1819885"/>
            <a:ext cx="1587063" cy="1115720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1721725" y="3249032"/>
            <a:ext cx="3105149" cy="880192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2995447" y="5370780"/>
            <a:ext cx="3100553" cy="557043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8652641" y="4574114"/>
            <a:ext cx="1542393" cy="891265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27457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ABEFFD93DCD34C9DFD9EDA71363422" ma:contentTypeVersion="9" ma:contentTypeDescription="Create a new document." ma:contentTypeScope="" ma:versionID="74072fa05df56a21de0a5e75b0070cc7">
  <xsd:schema xmlns:xsd="http://www.w3.org/2001/XMLSchema" xmlns:xs="http://www.w3.org/2001/XMLSchema" xmlns:p="http://schemas.microsoft.com/office/2006/metadata/properties" xmlns:ns3="69a525e7-6623-4432-b7e7-3316d4bd21e7" targetNamespace="http://schemas.microsoft.com/office/2006/metadata/properties" ma:root="true" ma:fieldsID="75b7ffd96ee831ce499f2ec05cb94cbf" ns3:_="">
    <xsd:import namespace="69a525e7-6623-4432-b7e7-3316d4bd21e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a525e7-6623-4432-b7e7-3316d4bd21e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8030C7E-F33A-40C8-9D93-71D6CA7422A7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69a525e7-6623-4432-b7e7-3316d4bd21e7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232B002-6B22-4D8A-963C-ABDC9793A587}">
  <ds:schemaRefs>
    <ds:schemaRef ds:uri="http://schemas.microsoft.com/office/2006/metadata/properties"/>
    <ds:schemaRef ds:uri="http://www.w3.org/2000/xmlns/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42F6BA36-EDE0-4A7C-A3A5-35D1F092D50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955</Words>
  <Application>Microsoft Office PowerPoint</Application>
  <PresentationFormat>Widescreen</PresentationFormat>
  <Paragraphs>71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Stanza 1:</vt:lpstr>
      <vt:lpstr>Stanza 2:</vt:lpstr>
      <vt:lpstr>Stanza 3: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Verinder Kaur</dc:creator>
  <cp:lastModifiedBy>Toni-Louise</cp:lastModifiedBy>
  <cp:revision>18</cp:revision>
  <dcterms:created xsi:type="dcterms:W3CDTF">2019-01-21T13:14:41Z</dcterms:created>
  <dcterms:modified xsi:type="dcterms:W3CDTF">2020-04-30T07:40:12Z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0x0101003AABEFFD93DCD34C9DFD9EDA71363422</vt:lpwstr>
  </property>
</Properties>
</file>