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A3228-BA92-437B-BFD1-9A0F640A6C3F}" v="12" dt="2020-06-30T18:34:34.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6" d="100"/>
          <a:sy n="36" d="100"/>
        </p:scale>
        <p:origin x="11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1786-3DE7-4C1B-8F41-A05D4545E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0CC8E5-3543-4BB1-ABA5-F2C8827CD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E53639-9457-4A14-B1BD-B6A52F499A9F}"/>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5" name="Footer Placeholder 4">
            <a:extLst>
              <a:ext uri="{FF2B5EF4-FFF2-40B4-BE49-F238E27FC236}">
                <a16:creationId xmlns:a16="http://schemas.microsoft.com/office/drawing/2014/main" id="{47C3DDAB-5067-40DC-819D-BD85C6D77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24DAEB-5634-47CB-BCDA-BD873B2FFD4C}"/>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67085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271F-B591-4E0F-881D-C7867CA601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0413D8-6892-4A9E-B4A6-9B5FEE9BD2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5AA36-FB8B-4FC7-ACF9-9EE15AD7ED36}"/>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5" name="Footer Placeholder 4">
            <a:extLst>
              <a:ext uri="{FF2B5EF4-FFF2-40B4-BE49-F238E27FC236}">
                <a16:creationId xmlns:a16="http://schemas.microsoft.com/office/drawing/2014/main" id="{728DE2F0-9D6D-4DC6-9727-5E7519A35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FDD1F-8B42-41C8-98FC-C21BC8AD7AA5}"/>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32314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A7550-55A4-463F-B0E6-077AF2CB4E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7B0ADF-9BFB-4F42-BA10-07DCE7067E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0627E1-41B6-4E2E-A75F-FCAF9FE54C42}"/>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5" name="Footer Placeholder 4">
            <a:extLst>
              <a:ext uri="{FF2B5EF4-FFF2-40B4-BE49-F238E27FC236}">
                <a16:creationId xmlns:a16="http://schemas.microsoft.com/office/drawing/2014/main" id="{8C5E2AAB-0BBD-4A87-93B8-8591B0F8F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EFD11A-A4F9-4AA9-9776-FE9908689A66}"/>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3454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5380-3D49-4C87-ABD9-9A973EA1C7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9C1EF-EF54-422D-A213-02E7FCAC8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82692F-CEB3-447C-AD42-E6313FC68371}"/>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5" name="Footer Placeholder 4">
            <a:extLst>
              <a:ext uri="{FF2B5EF4-FFF2-40B4-BE49-F238E27FC236}">
                <a16:creationId xmlns:a16="http://schemas.microsoft.com/office/drawing/2014/main" id="{0CF3B314-54AB-4656-A9EC-B24E3C7D7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19A4C-19D2-46DD-919C-0DE71A0691CB}"/>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208356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10AE-8FEA-45BA-A034-7EB3BE608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C40842-922D-4BFD-A0C5-537AB345C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F7BF0A-3A27-4134-BF9D-DF341B908EFD}"/>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5" name="Footer Placeholder 4">
            <a:extLst>
              <a:ext uri="{FF2B5EF4-FFF2-40B4-BE49-F238E27FC236}">
                <a16:creationId xmlns:a16="http://schemas.microsoft.com/office/drawing/2014/main" id="{9EFF4BC3-ECE1-4FDC-A1AE-BECFC896D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E52C37-55C0-448C-B590-CF2E2C8FB0CD}"/>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21173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60FB-076E-400D-9ACA-0591B4672B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253829-ABAE-44C5-8538-E17FBA55DE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1ECF98-1706-4C3D-8433-20C82839A4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68EEF6-4732-4435-A570-81F51C5C3442}"/>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6" name="Footer Placeholder 5">
            <a:extLst>
              <a:ext uri="{FF2B5EF4-FFF2-40B4-BE49-F238E27FC236}">
                <a16:creationId xmlns:a16="http://schemas.microsoft.com/office/drawing/2014/main" id="{29FB3B47-B47F-4DFB-A0AB-18A78987BA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B3ACE8-71BD-45A2-9608-1D05FB0AB4E0}"/>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434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99BD-0AFA-42A1-A144-5865A07846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E5254-829F-413F-89B2-808E849A8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DE2D7-CF30-47B7-9518-79EC7DDE3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FC52AE-D73B-44FD-AF7E-4E71D9E1C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1B8869-D370-49ED-A75D-C196C2B9F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FF7774-71BC-4C57-9A4D-F6FCAE5FF409}"/>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8" name="Footer Placeholder 7">
            <a:extLst>
              <a:ext uri="{FF2B5EF4-FFF2-40B4-BE49-F238E27FC236}">
                <a16:creationId xmlns:a16="http://schemas.microsoft.com/office/drawing/2014/main" id="{E2362051-15F7-480C-9196-22D4C34CA9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8278DE-27B0-4A0A-8F76-7AE7EF510818}"/>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94900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9527-CD84-4523-9CDD-ED7D652E39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A34450-8C41-401F-8AA1-20AE9F37D426}"/>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4" name="Footer Placeholder 3">
            <a:extLst>
              <a:ext uri="{FF2B5EF4-FFF2-40B4-BE49-F238E27FC236}">
                <a16:creationId xmlns:a16="http://schemas.microsoft.com/office/drawing/2014/main" id="{59F309F3-9E01-439F-B1F6-F5CC481DA2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6DC4C8-C203-494A-A7E2-E6F1B5ED20C4}"/>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222858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5897D-F416-4861-A7F8-19E71BB1DD6F}"/>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3" name="Footer Placeholder 2">
            <a:extLst>
              <a:ext uri="{FF2B5EF4-FFF2-40B4-BE49-F238E27FC236}">
                <a16:creationId xmlns:a16="http://schemas.microsoft.com/office/drawing/2014/main" id="{F4C10645-8C07-4D6B-8A9F-B3095DC0A9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95E748-C427-41CA-A766-D100E52EF70D}"/>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10617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89ED-80B2-4B7E-8CA5-FAA43957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77D748-BF3B-4E42-93C4-8FAC7EB36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698540-5C93-495F-BD83-F234BC551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18EC0-8225-48C6-8F65-758A2FE354B5}"/>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6" name="Footer Placeholder 5">
            <a:extLst>
              <a:ext uri="{FF2B5EF4-FFF2-40B4-BE49-F238E27FC236}">
                <a16:creationId xmlns:a16="http://schemas.microsoft.com/office/drawing/2014/main" id="{F98853F0-AD88-4B27-A324-53C6FB6660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C5D22D-7A7C-4B2D-A623-121DB8FE6154}"/>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152754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8B29-5294-49C1-A1A9-56E7139D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36190A-29B5-4D32-8CEE-633AD8F99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AA6613-5C90-4F21-B548-E0208F1EA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1B9C8-18BF-4AA4-9AA1-519D9CC31757}"/>
              </a:ext>
            </a:extLst>
          </p:cNvPr>
          <p:cNvSpPr>
            <a:spLocks noGrp="1"/>
          </p:cNvSpPr>
          <p:nvPr>
            <p:ph type="dt" sz="half" idx="10"/>
          </p:nvPr>
        </p:nvSpPr>
        <p:spPr/>
        <p:txBody>
          <a:bodyPr/>
          <a:lstStyle/>
          <a:p>
            <a:fld id="{D2315AA1-447A-4940-A29C-119BD56654B1}" type="datetimeFigureOut">
              <a:rPr lang="en-GB" smtClean="0"/>
              <a:t>01/07/2020</a:t>
            </a:fld>
            <a:endParaRPr lang="en-GB"/>
          </a:p>
        </p:txBody>
      </p:sp>
      <p:sp>
        <p:nvSpPr>
          <p:cNvPr id="6" name="Footer Placeholder 5">
            <a:extLst>
              <a:ext uri="{FF2B5EF4-FFF2-40B4-BE49-F238E27FC236}">
                <a16:creationId xmlns:a16="http://schemas.microsoft.com/office/drawing/2014/main" id="{7B45106E-BB82-4F8B-BC04-CE2B5E628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86C1ED-A728-4BC4-B3B0-37D3FF1104FA}"/>
              </a:ext>
            </a:extLst>
          </p:cNvPr>
          <p:cNvSpPr>
            <a:spLocks noGrp="1"/>
          </p:cNvSpPr>
          <p:nvPr>
            <p:ph type="sldNum" sz="quarter" idx="12"/>
          </p:nvPr>
        </p:nvSpPr>
        <p:spPr/>
        <p:txBody>
          <a:bodyPr/>
          <a:lstStyle/>
          <a:p>
            <a:fld id="{5D9E6476-E9E1-4D24-BAE4-BF8647B451E1}" type="slidenum">
              <a:rPr lang="en-GB" smtClean="0"/>
              <a:t>‹#›</a:t>
            </a:fld>
            <a:endParaRPr lang="en-GB"/>
          </a:p>
        </p:txBody>
      </p:sp>
    </p:spTree>
    <p:extLst>
      <p:ext uri="{BB962C8B-B14F-4D97-AF65-F5344CB8AC3E}">
        <p14:creationId xmlns:p14="http://schemas.microsoft.com/office/powerpoint/2010/main" val="76093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358CD-1948-485F-A58E-F79C7DCFD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77E4DB-FD8F-45E4-BC08-1AEBF858E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B1570-0273-4BDB-A865-F431D0413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15AA1-447A-4940-A29C-119BD56654B1}" type="datetimeFigureOut">
              <a:rPr lang="en-GB" smtClean="0"/>
              <a:t>01/07/2020</a:t>
            </a:fld>
            <a:endParaRPr lang="en-GB"/>
          </a:p>
        </p:txBody>
      </p:sp>
      <p:sp>
        <p:nvSpPr>
          <p:cNvPr id="5" name="Footer Placeholder 4">
            <a:extLst>
              <a:ext uri="{FF2B5EF4-FFF2-40B4-BE49-F238E27FC236}">
                <a16:creationId xmlns:a16="http://schemas.microsoft.com/office/drawing/2014/main" id="{E06D39AF-C2B9-492E-BF9F-12B4C5F89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CB72C3-602B-4E6B-9AE1-124B45DED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E6476-E9E1-4D24-BAE4-BF8647B451E1}" type="slidenum">
              <a:rPr lang="en-GB" smtClean="0"/>
              <a:t>‹#›</a:t>
            </a:fld>
            <a:endParaRPr lang="en-GB"/>
          </a:p>
        </p:txBody>
      </p:sp>
    </p:spTree>
    <p:extLst>
      <p:ext uri="{BB962C8B-B14F-4D97-AF65-F5344CB8AC3E}">
        <p14:creationId xmlns:p14="http://schemas.microsoft.com/office/powerpoint/2010/main" val="298965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BAC3-B190-4AF3-8796-1CBFAD3869AD}"/>
              </a:ext>
            </a:extLst>
          </p:cNvPr>
          <p:cNvSpPr>
            <a:spLocks noGrp="1"/>
          </p:cNvSpPr>
          <p:nvPr>
            <p:ph type="ctrTitle"/>
          </p:nvPr>
        </p:nvSpPr>
        <p:spPr/>
        <p:txBody>
          <a:bodyPr/>
          <a:lstStyle/>
          <a:p>
            <a:r>
              <a:rPr lang="en-GB" dirty="0">
                <a:solidFill>
                  <a:schemeClr val="bg1"/>
                </a:solidFill>
              </a:rPr>
              <a:t>Transactional Writing</a:t>
            </a:r>
          </a:p>
        </p:txBody>
      </p:sp>
      <p:sp>
        <p:nvSpPr>
          <p:cNvPr id="3" name="Subtitle 2">
            <a:extLst>
              <a:ext uri="{FF2B5EF4-FFF2-40B4-BE49-F238E27FC236}">
                <a16:creationId xmlns:a16="http://schemas.microsoft.com/office/drawing/2014/main" id="{9C47190B-B9E8-47E9-BAEA-FB8DBF915A3B}"/>
              </a:ext>
            </a:extLst>
          </p:cNvPr>
          <p:cNvSpPr>
            <a:spLocks noGrp="1"/>
          </p:cNvSpPr>
          <p:nvPr>
            <p:ph type="subTitle" idx="1"/>
          </p:nvPr>
        </p:nvSpPr>
        <p:spPr/>
        <p:txBody>
          <a:bodyPr/>
          <a:lstStyle/>
          <a:p>
            <a:r>
              <a:rPr lang="en-GB" dirty="0">
                <a:solidFill>
                  <a:schemeClr val="bg1"/>
                </a:solidFill>
              </a:rPr>
              <a:t>LO: to apply a range of persuasive features to our writing for effect.</a:t>
            </a:r>
          </a:p>
          <a:p>
            <a:endParaRPr lang="en-GB" dirty="0">
              <a:solidFill>
                <a:schemeClr val="bg1"/>
              </a:solidFill>
            </a:endParaRPr>
          </a:p>
          <a:p>
            <a:r>
              <a:rPr lang="en-GB" dirty="0">
                <a:solidFill>
                  <a:schemeClr val="bg1"/>
                </a:solidFill>
              </a:rPr>
              <a:t>ALL WORK MUST BE COMPLETED ON WORD OR HAND WRITTEN! </a:t>
            </a:r>
          </a:p>
        </p:txBody>
      </p:sp>
    </p:spTree>
    <p:extLst>
      <p:ext uri="{BB962C8B-B14F-4D97-AF65-F5344CB8AC3E}">
        <p14:creationId xmlns:p14="http://schemas.microsoft.com/office/powerpoint/2010/main" val="126236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is a rhetorical question? </a:t>
            </a:r>
          </a:p>
          <a:p>
            <a:pPr marL="0" indent="0">
              <a:buNone/>
            </a:pPr>
            <a:endParaRPr lang="en-GB" dirty="0">
              <a:solidFill>
                <a:schemeClr val="bg1"/>
              </a:solidFill>
            </a:endParaRPr>
          </a:p>
          <a:p>
            <a:pPr marL="0" indent="0">
              <a:buNone/>
            </a:pPr>
            <a:r>
              <a:rPr lang="en-GB" dirty="0">
                <a:solidFill>
                  <a:schemeClr val="bg1"/>
                </a:solidFill>
              </a:rPr>
              <a:t>A rhetorical question is one for which the questioner does not expect a direct answer: in many cases it may be intended to start a conversation or to make the listener consider a topic.</a:t>
            </a:r>
          </a:p>
          <a:p>
            <a:pPr marL="0" indent="0">
              <a:buNone/>
            </a:pPr>
            <a:endParaRPr lang="en-GB" dirty="0">
              <a:solidFill>
                <a:schemeClr val="bg1"/>
              </a:solidFill>
            </a:endParaRPr>
          </a:p>
          <a:p>
            <a:pPr marL="0" indent="0">
              <a:buNone/>
            </a:pPr>
            <a:r>
              <a:rPr lang="en-GB" dirty="0">
                <a:solidFill>
                  <a:schemeClr val="bg1"/>
                </a:solidFill>
              </a:rPr>
              <a:t>Can you provide an example of a rhetorical question?</a:t>
            </a:r>
          </a:p>
        </p:txBody>
      </p:sp>
    </p:spTree>
    <p:extLst>
      <p:ext uri="{BB962C8B-B14F-4D97-AF65-F5344CB8AC3E}">
        <p14:creationId xmlns:p14="http://schemas.microsoft.com/office/powerpoint/2010/main" val="21768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is emotive language? </a:t>
            </a:r>
          </a:p>
          <a:p>
            <a:pPr marL="0" indent="0">
              <a:buNone/>
            </a:pPr>
            <a:endParaRPr lang="en-GB" dirty="0">
              <a:solidFill>
                <a:schemeClr val="bg1"/>
              </a:solidFill>
            </a:endParaRPr>
          </a:p>
          <a:p>
            <a:pPr marL="0" indent="0">
              <a:buNone/>
            </a:pPr>
            <a:r>
              <a:rPr lang="en-GB" dirty="0">
                <a:solidFill>
                  <a:schemeClr val="bg1"/>
                </a:solidFill>
              </a:rPr>
              <a:t>Emotive language is when words or phrases are used to evoke an emotional response and persuade the reader or listener to share your point of view.</a:t>
            </a:r>
          </a:p>
          <a:p>
            <a:pPr marL="0" indent="0">
              <a:buNone/>
            </a:pPr>
            <a:endParaRPr lang="en-GB" dirty="0">
              <a:solidFill>
                <a:schemeClr val="bg1"/>
              </a:solidFill>
            </a:endParaRPr>
          </a:p>
          <a:p>
            <a:pPr marL="0" indent="0">
              <a:buNone/>
            </a:pPr>
            <a:r>
              <a:rPr lang="en-GB" dirty="0">
                <a:solidFill>
                  <a:schemeClr val="bg1"/>
                </a:solidFill>
              </a:rPr>
              <a:t>Can you provide an example of emotive language from today’s newspaper?</a:t>
            </a:r>
          </a:p>
        </p:txBody>
      </p:sp>
    </p:spTree>
    <p:extLst>
      <p:ext uri="{BB962C8B-B14F-4D97-AF65-F5344CB8AC3E}">
        <p14:creationId xmlns:p14="http://schemas.microsoft.com/office/powerpoint/2010/main" val="232422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are statistics?</a:t>
            </a:r>
          </a:p>
          <a:p>
            <a:pPr marL="0" indent="0">
              <a:buNone/>
            </a:pPr>
            <a:endParaRPr lang="en-GB" dirty="0">
              <a:solidFill>
                <a:schemeClr val="bg1"/>
              </a:solidFill>
            </a:endParaRPr>
          </a:p>
          <a:p>
            <a:pPr marL="0" indent="0">
              <a:buNone/>
            </a:pPr>
            <a:r>
              <a:rPr lang="en-GB" dirty="0">
                <a:solidFill>
                  <a:schemeClr val="bg1"/>
                </a:solidFill>
              </a:rPr>
              <a:t>Statistics are used as facts to support what you are saying and to sound like an expert on the topic being discussed or written about.</a:t>
            </a:r>
          </a:p>
          <a:p>
            <a:pPr marL="0" indent="0">
              <a:buNone/>
            </a:pPr>
            <a:endParaRPr lang="en-GB" dirty="0">
              <a:solidFill>
                <a:schemeClr val="bg1"/>
              </a:solidFill>
            </a:endParaRPr>
          </a:p>
          <a:p>
            <a:pPr marL="0" indent="0">
              <a:buNone/>
            </a:pPr>
            <a:r>
              <a:rPr lang="en-GB" dirty="0">
                <a:solidFill>
                  <a:schemeClr val="bg1"/>
                </a:solidFill>
              </a:rPr>
              <a:t>Can you find an example of some statistics from a newspaper?</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52534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is the rule of three? Also known as ‘Triples.’</a:t>
            </a:r>
          </a:p>
          <a:p>
            <a:pPr marL="0" indent="0">
              <a:buNone/>
            </a:pPr>
            <a:endParaRPr lang="en-GB" dirty="0">
              <a:solidFill>
                <a:schemeClr val="bg1"/>
              </a:solidFill>
            </a:endParaRPr>
          </a:p>
          <a:p>
            <a:pPr marL="0" indent="0">
              <a:buNone/>
            </a:pPr>
            <a:r>
              <a:rPr lang="en-GB" dirty="0">
                <a:solidFill>
                  <a:schemeClr val="bg1"/>
                </a:solidFill>
              </a:rPr>
              <a:t>A collection of three words or points to support your argument.</a:t>
            </a:r>
          </a:p>
          <a:p>
            <a:pPr marL="0" indent="0">
              <a:buNone/>
            </a:pPr>
            <a:endParaRPr lang="en-GB" dirty="0">
              <a:solidFill>
                <a:schemeClr val="bg1"/>
              </a:solidFill>
            </a:endParaRPr>
          </a:p>
          <a:p>
            <a:pPr marL="0" indent="0">
              <a:buNone/>
            </a:pPr>
            <a:r>
              <a:rPr lang="en-GB" dirty="0">
                <a:solidFill>
                  <a:schemeClr val="bg1"/>
                </a:solidFill>
              </a:rPr>
              <a:t>Can you find an example of the rule of three?</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06192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6BE8-044E-4576-AE82-21367C51A228}"/>
              </a:ext>
            </a:extLst>
          </p:cNvPr>
          <p:cNvSpPr>
            <a:spLocks noGrp="1"/>
          </p:cNvSpPr>
          <p:nvPr>
            <p:ph type="title"/>
          </p:nvPr>
        </p:nvSpPr>
        <p:spPr/>
        <p:txBody>
          <a:bodyPr/>
          <a:lstStyle/>
          <a:p>
            <a:r>
              <a:rPr lang="en-GB" dirty="0">
                <a:solidFill>
                  <a:schemeClr val="bg1"/>
                </a:solidFill>
              </a:rPr>
              <a:t>Activity 3: </a:t>
            </a:r>
          </a:p>
        </p:txBody>
      </p:sp>
      <p:sp>
        <p:nvSpPr>
          <p:cNvPr id="3" name="Content Placeholder 2">
            <a:extLst>
              <a:ext uri="{FF2B5EF4-FFF2-40B4-BE49-F238E27FC236}">
                <a16:creationId xmlns:a16="http://schemas.microsoft.com/office/drawing/2014/main" id="{70AC46EB-328A-43C9-8C6C-CD465F772338}"/>
              </a:ext>
            </a:extLst>
          </p:cNvPr>
          <p:cNvSpPr>
            <a:spLocks noGrp="1"/>
          </p:cNvSpPr>
          <p:nvPr>
            <p:ph idx="1"/>
          </p:nvPr>
        </p:nvSpPr>
        <p:spPr/>
        <p:txBody>
          <a:bodyPr/>
          <a:lstStyle/>
          <a:p>
            <a:pPr marL="0" indent="0">
              <a:buNone/>
            </a:pPr>
            <a:r>
              <a:rPr lang="en-US" dirty="0">
                <a:solidFill>
                  <a:schemeClr val="bg1"/>
                </a:solidFill>
              </a:rPr>
              <a:t>1– Highlight the persuasive features with a chosen </a:t>
            </a:r>
            <a:r>
              <a:rPr lang="en-US" dirty="0" err="1">
                <a:solidFill>
                  <a:schemeClr val="bg1"/>
                </a:solidFill>
              </a:rPr>
              <a:t>colour</a:t>
            </a:r>
            <a:r>
              <a:rPr lang="en-US" dirty="0">
                <a:solidFill>
                  <a:schemeClr val="bg1"/>
                </a:solidFill>
              </a:rPr>
              <a:t>. </a:t>
            </a:r>
          </a:p>
          <a:p>
            <a:pPr marL="0" indent="0">
              <a:buNone/>
            </a:pPr>
            <a:r>
              <a:rPr lang="en-US" dirty="0">
                <a:solidFill>
                  <a:schemeClr val="bg1"/>
                </a:solidFill>
              </a:rPr>
              <a:t>2– Underline the sentences which contain persuasive features.</a:t>
            </a:r>
          </a:p>
          <a:p>
            <a:pPr marL="0" indent="0">
              <a:buNone/>
            </a:pPr>
            <a:r>
              <a:rPr lang="en-US" dirty="0">
                <a:solidFill>
                  <a:schemeClr val="bg1"/>
                </a:solidFill>
              </a:rPr>
              <a:t>3– Circle each part of this which is unique to the structure of a letter. </a:t>
            </a:r>
          </a:p>
          <a:p>
            <a:pPr marL="0" indent="0">
              <a:buNone/>
            </a:pPr>
            <a:r>
              <a:rPr lang="en-US" dirty="0">
                <a:solidFill>
                  <a:schemeClr val="bg1"/>
                </a:solidFill>
              </a:rPr>
              <a:t>4– </a:t>
            </a:r>
            <a:r>
              <a:rPr lang="en-US" dirty="0" err="1">
                <a:solidFill>
                  <a:schemeClr val="bg1"/>
                </a:solidFill>
              </a:rPr>
              <a:t>Summarise</a:t>
            </a:r>
            <a:r>
              <a:rPr lang="en-US" dirty="0">
                <a:solidFill>
                  <a:schemeClr val="bg1"/>
                </a:solidFill>
              </a:rPr>
              <a:t> the mood of the writer in each of the four paragraphs, link your interpretation to a word or phrase and write or type these as 4 separate sentences onto the document you are writing on. </a:t>
            </a:r>
            <a:endParaRPr lang="en-GB" dirty="0">
              <a:solidFill>
                <a:schemeClr val="bg1"/>
              </a:solidFill>
            </a:endParaRPr>
          </a:p>
        </p:txBody>
      </p:sp>
    </p:spTree>
    <p:extLst>
      <p:ext uri="{BB962C8B-B14F-4D97-AF65-F5344CB8AC3E}">
        <p14:creationId xmlns:p14="http://schemas.microsoft.com/office/powerpoint/2010/main" val="107673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54C2F-835C-4952-94F4-D43D21E08C5A}"/>
              </a:ext>
            </a:extLst>
          </p:cNvPr>
          <p:cNvSpPr txBox="1"/>
          <p:nvPr/>
        </p:nvSpPr>
        <p:spPr>
          <a:xfrm>
            <a:off x="255639" y="216310"/>
            <a:ext cx="11779045" cy="6740307"/>
          </a:xfrm>
          <a:prstGeom prst="rect">
            <a:avLst/>
          </a:prstGeom>
          <a:noFill/>
        </p:spPr>
        <p:txBody>
          <a:bodyPr wrap="square" rtlCol="0">
            <a:spAutoFit/>
          </a:bodyPr>
          <a:lstStyle/>
          <a:p>
            <a:r>
              <a:rPr lang="en-US" dirty="0">
                <a:solidFill>
                  <a:schemeClr val="bg1"/>
                </a:solidFill>
              </a:rPr>
              <a:t>Dear Mr. </a:t>
            </a:r>
            <a:r>
              <a:rPr lang="en-US" dirty="0" err="1">
                <a:solidFill>
                  <a:schemeClr val="bg1"/>
                </a:solidFill>
              </a:rPr>
              <a:t>Bennigan</a:t>
            </a:r>
            <a:r>
              <a:rPr lang="en-US" dirty="0">
                <a:solidFill>
                  <a:schemeClr val="bg1"/>
                </a:solidFill>
              </a:rPr>
              <a:t>, </a:t>
            </a:r>
          </a:p>
          <a:p>
            <a:r>
              <a:rPr lang="en-US" dirty="0">
                <a:solidFill>
                  <a:schemeClr val="bg1"/>
                </a:solidFill>
              </a:rPr>
              <a:t> </a:t>
            </a:r>
          </a:p>
          <a:p>
            <a:r>
              <a:rPr lang="en-US" dirty="0">
                <a:solidFill>
                  <a:schemeClr val="bg1"/>
                </a:solidFill>
              </a:rPr>
              <a:t>I am a resident of the </a:t>
            </a:r>
            <a:r>
              <a:rPr lang="en-US" dirty="0" err="1">
                <a:solidFill>
                  <a:schemeClr val="bg1"/>
                </a:solidFill>
              </a:rPr>
              <a:t>neighbourhood</a:t>
            </a:r>
            <a:r>
              <a:rPr lang="en-US" dirty="0">
                <a:solidFill>
                  <a:schemeClr val="bg1"/>
                </a:solidFill>
              </a:rPr>
              <a:t> of Birdsong Hills on the outskirts of Wilmington, near the newly completed extension of Highway 14. I am writing with some concerns my fellow residents and I have regarding the high number of trucks that travel this route.  </a:t>
            </a:r>
          </a:p>
          <a:p>
            <a:r>
              <a:rPr lang="en-US" dirty="0">
                <a:solidFill>
                  <a:schemeClr val="bg1"/>
                </a:solidFill>
              </a:rPr>
              <a:t> </a:t>
            </a:r>
          </a:p>
          <a:p>
            <a:r>
              <a:rPr lang="en-US" dirty="0">
                <a:solidFill>
                  <a:schemeClr val="bg1"/>
                </a:solidFill>
              </a:rPr>
              <a:t>How do you imagine it would feel to be bulldozed awake with the noise of a hundred lorries a morning? Indeed as early as 4:00pm the traffic along the highway reaches such a volume that I am, rather unpleasantly and with extreme frustration, woken. </a:t>
            </a:r>
          </a:p>
          <a:p>
            <a:r>
              <a:rPr lang="en-US" dirty="0">
                <a:solidFill>
                  <a:schemeClr val="bg1"/>
                </a:solidFill>
              </a:rPr>
              <a:t> </a:t>
            </a:r>
          </a:p>
          <a:p>
            <a:r>
              <a:rPr lang="en-US" dirty="0">
                <a:solidFill>
                  <a:schemeClr val="bg1"/>
                </a:solidFill>
              </a:rPr>
              <a:t>We have seen a tremendous increase in truck traffic since the newly completed highway opened, and with it there has been an increase in the deterioration of the existing surfaces, presumably due to the weight of the heavy trucks. In addition, the noise of the trucks that travel through the area late at night has become quite a nuisance to area residents. Another concern is the increased potential for exposure to dangerous, volatile and hazardous goods in the event of an accident involving a truck that might be transporting them. </a:t>
            </a:r>
          </a:p>
          <a:p>
            <a:r>
              <a:rPr lang="en-US" dirty="0">
                <a:solidFill>
                  <a:schemeClr val="bg1"/>
                </a:solidFill>
              </a:rPr>
              <a:t> </a:t>
            </a:r>
          </a:p>
          <a:p>
            <a:r>
              <a:rPr lang="en-US" dirty="0">
                <a:solidFill>
                  <a:schemeClr val="bg1"/>
                </a:solidFill>
              </a:rPr>
              <a:t>In my opinion, a logical solution to all of these problems would be the establishment of a truck route that would send these vehicles through the more industrial and less populated Highway 79 area. If needed, I can provide testimonials or petitions from fellow residents. Please also let me know if there is any other way in which I can be of assistance. I will call your office in the next two weeks to follow up and see what consideration has been given to this request. </a:t>
            </a:r>
          </a:p>
          <a:p>
            <a:r>
              <a:rPr lang="en-US" dirty="0">
                <a:solidFill>
                  <a:schemeClr val="bg1"/>
                </a:solidFill>
              </a:rPr>
              <a:t> </a:t>
            </a:r>
          </a:p>
          <a:p>
            <a:r>
              <a:rPr lang="en-US" dirty="0">
                <a:solidFill>
                  <a:schemeClr val="bg1"/>
                </a:solidFill>
              </a:rPr>
              <a:t>Sincerely, </a:t>
            </a:r>
          </a:p>
          <a:p>
            <a:r>
              <a:rPr lang="en-US" dirty="0">
                <a:solidFill>
                  <a:schemeClr val="bg1"/>
                </a:solidFill>
              </a:rPr>
              <a:t> </a:t>
            </a:r>
          </a:p>
          <a:p>
            <a:r>
              <a:rPr lang="en-US" dirty="0">
                <a:solidFill>
                  <a:schemeClr val="bg1"/>
                </a:solidFill>
              </a:rPr>
              <a:t>Stephen Carol</a:t>
            </a:r>
            <a:endParaRPr lang="en-GB" dirty="0">
              <a:solidFill>
                <a:schemeClr val="bg1"/>
              </a:solidFill>
            </a:endParaRPr>
          </a:p>
        </p:txBody>
      </p:sp>
    </p:spTree>
    <p:extLst>
      <p:ext uri="{BB962C8B-B14F-4D97-AF65-F5344CB8AC3E}">
        <p14:creationId xmlns:p14="http://schemas.microsoft.com/office/powerpoint/2010/main" val="300121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CA0E-B28D-4BD5-A6C7-4E15B6568D2E}"/>
              </a:ext>
            </a:extLst>
          </p:cNvPr>
          <p:cNvSpPr>
            <a:spLocks noGrp="1"/>
          </p:cNvSpPr>
          <p:nvPr>
            <p:ph type="title"/>
          </p:nvPr>
        </p:nvSpPr>
        <p:spPr/>
        <p:txBody>
          <a:bodyPr/>
          <a:lstStyle/>
          <a:p>
            <a:r>
              <a:rPr lang="en-GB" dirty="0">
                <a:solidFill>
                  <a:schemeClr val="bg1"/>
                </a:solidFill>
              </a:rPr>
              <a:t>Plenary:</a:t>
            </a:r>
          </a:p>
        </p:txBody>
      </p:sp>
      <p:sp>
        <p:nvSpPr>
          <p:cNvPr id="3" name="Content Placeholder 2">
            <a:extLst>
              <a:ext uri="{FF2B5EF4-FFF2-40B4-BE49-F238E27FC236}">
                <a16:creationId xmlns:a16="http://schemas.microsoft.com/office/drawing/2014/main" id="{9883FA5C-7CB5-4780-AEAE-E70BDFED098B}"/>
              </a:ext>
            </a:extLst>
          </p:cNvPr>
          <p:cNvSpPr>
            <a:spLocks noGrp="1"/>
          </p:cNvSpPr>
          <p:nvPr>
            <p:ph idx="1"/>
          </p:nvPr>
        </p:nvSpPr>
        <p:spPr/>
        <p:txBody>
          <a:bodyPr/>
          <a:lstStyle/>
          <a:p>
            <a:pPr marL="0" indent="0">
              <a:buNone/>
            </a:pPr>
            <a:r>
              <a:rPr lang="en-GB" dirty="0">
                <a:solidFill>
                  <a:schemeClr val="bg1"/>
                </a:solidFill>
              </a:rPr>
              <a:t>1) How could the letter be improved?</a:t>
            </a:r>
          </a:p>
          <a:p>
            <a:pPr marL="0" indent="0">
              <a:buNone/>
            </a:pPr>
            <a:endParaRPr lang="en-GB" dirty="0">
              <a:solidFill>
                <a:schemeClr val="bg1"/>
              </a:solidFill>
            </a:endParaRPr>
          </a:p>
          <a:p>
            <a:pPr marL="0" indent="0">
              <a:buNone/>
            </a:pPr>
            <a:r>
              <a:rPr lang="en-GB" dirty="0">
                <a:solidFill>
                  <a:schemeClr val="bg1"/>
                </a:solidFill>
              </a:rPr>
              <a:t>2) Go through your work this lesson and ensure you have taken notes on all the persuasive features and identified your own when asked.</a:t>
            </a:r>
          </a:p>
          <a:p>
            <a:pPr marL="0" indent="0">
              <a:buNone/>
            </a:pPr>
            <a:endParaRPr lang="en-GB" dirty="0">
              <a:solidFill>
                <a:schemeClr val="bg1"/>
              </a:solidFill>
            </a:endParaRPr>
          </a:p>
          <a:p>
            <a:pPr marL="0" indent="0">
              <a:buNone/>
            </a:pPr>
            <a:r>
              <a:rPr lang="en-GB" dirty="0">
                <a:solidFill>
                  <a:schemeClr val="bg1"/>
                </a:solidFill>
              </a:rPr>
              <a:t>3) Create a poster including all of the persuasive </a:t>
            </a:r>
            <a:r>
              <a:rPr lang="en-GB">
                <a:solidFill>
                  <a:schemeClr val="bg1"/>
                </a:solidFill>
              </a:rPr>
              <a:t>features covered today.</a:t>
            </a: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89024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4232-3677-4895-83ED-34CC3235F8CB}"/>
              </a:ext>
            </a:extLst>
          </p:cNvPr>
          <p:cNvSpPr>
            <a:spLocks noGrp="1"/>
          </p:cNvSpPr>
          <p:nvPr>
            <p:ph type="title"/>
          </p:nvPr>
        </p:nvSpPr>
        <p:spPr/>
        <p:txBody>
          <a:bodyPr/>
          <a:lstStyle/>
          <a:p>
            <a:r>
              <a:rPr lang="en-GB" dirty="0">
                <a:solidFill>
                  <a:schemeClr val="bg1"/>
                </a:solidFill>
              </a:rPr>
              <a:t>Starter: Persuasive Features</a:t>
            </a:r>
          </a:p>
        </p:txBody>
      </p:sp>
      <p:sp>
        <p:nvSpPr>
          <p:cNvPr id="3" name="Content Placeholder 2">
            <a:extLst>
              <a:ext uri="{FF2B5EF4-FFF2-40B4-BE49-F238E27FC236}">
                <a16:creationId xmlns:a16="http://schemas.microsoft.com/office/drawing/2014/main" id="{12F9FE15-2EF8-4690-BE33-57FF0756305F}"/>
              </a:ext>
            </a:extLst>
          </p:cNvPr>
          <p:cNvSpPr>
            <a:spLocks noGrp="1"/>
          </p:cNvSpPr>
          <p:nvPr>
            <p:ph idx="1"/>
          </p:nvPr>
        </p:nvSpPr>
        <p:spPr/>
        <p:txBody>
          <a:bodyPr/>
          <a:lstStyle/>
          <a:p>
            <a:pPr marL="0" indent="0">
              <a:buNone/>
            </a:pPr>
            <a:r>
              <a:rPr lang="en-GB" dirty="0">
                <a:solidFill>
                  <a:schemeClr val="bg1"/>
                </a:solidFill>
              </a:rPr>
              <a:t>How would you persuade someone at home to give you a chocolate bar?</a:t>
            </a:r>
          </a:p>
          <a:p>
            <a:pPr marL="0" indent="0">
              <a:buNone/>
            </a:pPr>
            <a:endParaRPr lang="en-GB" dirty="0">
              <a:solidFill>
                <a:schemeClr val="bg1"/>
              </a:solidFill>
            </a:endParaRPr>
          </a:p>
          <a:p>
            <a:pPr marL="0" indent="0">
              <a:buNone/>
            </a:pPr>
            <a:r>
              <a:rPr lang="en-GB" dirty="0">
                <a:solidFill>
                  <a:schemeClr val="bg1"/>
                </a:solidFill>
              </a:rPr>
              <a:t>No bribing! Just use words and think carefully about your language.</a:t>
            </a:r>
          </a:p>
        </p:txBody>
      </p:sp>
    </p:spTree>
    <p:extLst>
      <p:ext uri="{BB962C8B-B14F-4D97-AF65-F5344CB8AC3E}">
        <p14:creationId xmlns:p14="http://schemas.microsoft.com/office/powerpoint/2010/main" val="1728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5C0D-33FC-464E-B03E-7A7E4E860691}"/>
              </a:ext>
            </a:extLst>
          </p:cNvPr>
          <p:cNvSpPr>
            <a:spLocks noGrp="1"/>
          </p:cNvSpPr>
          <p:nvPr>
            <p:ph type="title"/>
          </p:nvPr>
        </p:nvSpPr>
        <p:spPr/>
        <p:txBody>
          <a:bodyPr/>
          <a:lstStyle/>
          <a:p>
            <a:r>
              <a:rPr lang="en-GB" dirty="0">
                <a:solidFill>
                  <a:schemeClr val="bg1"/>
                </a:solidFill>
              </a:rPr>
              <a:t>Activity 1: Persuasive Features</a:t>
            </a:r>
          </a:p>
        </p:txBody>
      </p:sp>
      <p:sp>
        <p:nvSpPr>
          <p:cNvPr id="3" name="Content Placeholder 2">
            <a:extLst>
              <a:ext uri="{FF2B5EF4-FFF2-40B4-BE49-F238E27FC236}">
                <a16:creationId xmlns:a16="http://schemas.microsoft.com/office/drawing/2014/main" id="{37CB3884-33D1-4F75-A0DA-EF6FBC10D3C9}"/>
              </a:ext>
            </a:extLst>
          </p:cNvPr>
          <p:cNvSpPr>
            <a:spLocks noGrp="1"/>
          </p:cNvSpPr>
          <p:nvPr>
            <p:ph idx="1"/>
          </p:nvPr>
        </p:nvSpPr>
        <p:spPr/>
        <p:txBody>
          <a:bodyPr/>
          <a:lstStyle/>
          <a:p>
            <a:pPr marL="0" indent="0">
              <a:buNone/>
            </a:pPr>
            <a:r>
              <a:rPr lang="en-GB" dirty="0">
                <a:solidFill>
                  <a:schemeClr val="bg1"/>
                </a:solidFill>
              </a:rPr>
              <a:t>An easy way to remember the most popular persuasive features is by taking a walk through…</a:t>
            </a:r>
          </a:p>
        </p:txBody>
      </p:sp>
      <p:pic>
        <p:nvPicPr>
          <p:cNvPr id="5" name="Picture 4" descr="A tree in a forest&#10;&#10;Description automatically generated">
            <a:extLst>
              <a:ext uri="{FF2B5EF4-FFF2-40B4-BE49-F238E27FC236}">
                <a16:creationId xmlns:a16="http://schemas.microsoft.com/office/drawing/2014/main" id="{4100968F-3E1E-4D39-89F6-A11C31FED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1" y="2714860"/>
            <a:ext cx="10515600" cy="3888852"/>
          </a:xfrm>
          <a:prstGeom prst="rect">
            <a:avLst/>
          </a:prstGeom>
        </p:spPr>
      </p:pic>
    </p:spTree>
    <p:extLst>
      <p:ext uri="{BB962C8B-B14F-4D97-AF65-F5344CB8AC3E}">
        <p14:creationId xmlns:p14="http://schemas.microsoft.com/office/powerpoint/2010/main" val="260497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7635-ECFB-4CF3-88F3-649AE3BB8BA1}"/>
              </a:ext>
            </a:extLst>
          </p:cNvPr>
          <p:cNvSpPr>
            <a:spLocks noGrp="1"/>
          </p:cNvSpPr>
          <p:nvPr>
            <p:ph type="title"/>
          </p:nvPr>
        </p:nvSpPr>
        <p:spPr/>
        <p:txBody>
          <a:bodyPr/>
          <a:lstStyle/>
          <a:p>
            <a:r>
              <a:rPr lang="en-GB" dirty="0">
                <a:solidFill>
                  <a:schemeClr val="bg1"/>
                </a:solidFill>
              </a:rPr>
              <a:t>Activity 1: Persuasive Features</a:t>
            </a:r>
          </a:p>
        </p:txBody>
      </p:sp>
      <p:sp>
        <p:nvSpPr>
          <p:cNvPr id="3" name="Content Placeholder 2">
            <a:extLst>
              <a:ext uri="{FF2B5EF4-FFF2-40B4-BE49-F238E27FC236}">
                <a16:creationId xmlns:a16="http://schemas.microsoft.com/office/drawing/2014/main" id="{84C96114-1059-4994-A7BD-C377C9A30760}"/>
              </a:ext>
            </a:extLst>
          </p:cNvPr>
          <p:cNvSpPr>
            <a:spLocks noGrp="1"/>
          </p:cNvSpPr>
          <p:nvPr>
            <p:ph idx="1"/>
          </p:nvPr>
        </p:nvSpPr>
        <p:spPr/>
        <p:txBody>
          <a:bodyPr/>
          <a:lstStyle/>
          <a:p>
            <a:pPr marL="0" indent="0">
              <a:buNone/>
            </a:pPr>
            <a:r>
              <a:rPr lang="en-GB" dirty="0">
                <a:solidFill>
                  <a:schemeClr val="bg1"/>
                </a:solidFill>
              </a:rPr>
              <a:t>A </a:t>
            </a:r>
          </a:p>
          <a:p>
            <a:pPr marL="0" indent="0">
              <a:buNone/>
            </a:pPr>
            <a:r>
              <a:rPr lang="en-GB" dirty="0">
                <a:solidFill>
                  <a:schemeClr val="bg1"/>
                </a:solidFill>
              </a:rPr>
              <a:t>F</a:t>
            </a:r>
          </a:p>
          <a:p>
            <a:pPr marL="0" indent="0">
              <a:buNone/>
            </a:pPr>
            <a:r>
              <a:rPr lang="en-GB" dirty="0">
                <a:solidFill>
                  <a:schemeClr val="bg1"/>
                </a:solidFill>
              </a:rPr>
              <a:t>O</a:t>
            </a:r>
          </a:p>
          <a:p>
            <a:pPr marL="0" indent="0">
              <a:buNone/>
            </a:pPr>
            <a:r>
              <a:rPr lang="en-GB" dirty="0">
                <a:solidFill>
                  <a:schemeClr val="bg1"/>
                </a:solidFill>
              </a:rPr>
              <a:t>R</a:t>
            </a:r>
          </a:p>
          <a:p>
            <a:pPr marL="0" indent="0">
              <a:buNone/>
            </a:pPr>
            <a:r>
              <a:rPr lang="en-GB" dirty="0">
                <a:solidFill>
                  <a:schemeClr val="bg1"/>
                </a:solidFill>
              </a:rPr>
              <a:t>E</a:t>
            </a:r>
          </a:p>
          <a:p>
            <a:pPr marL="0" indent="0">
              <a:buNone/>
            </a:pPr>
            <a:r>
              <a:rPr lang="en-GB" dirty="0">
                <a:solidFill>
                  <a:schemeClr val="bg1"/>
                </a:solidFill>
              </a:rPr>
              <a:t>S</a:t>
            </a:r>
          </a:p>
          <a:p>
            <a:pPr marL="0" indent="0">
              <a:buNone/>
            </a:pPr>
            <a:r>
              <a:rPr lang="en-GB" dirty="0">
                <a:solidFill>
                  <a:schemeClr val="bg1"/>
                </a:solidFill>
              </a:rPr>
              <a:t>T</a:t>
            </a:r>
          </a:p>
          <a:p>
            <a:pPr marL="0" indent="0">
              <a:buNone/>
            </a:pPr>
            <a:endParaRPr lang="en-GB" dirty="0"/>
          </a:p>
        </p:txBody>
      </p:sp>
      <p:pic>
        <p:nvPicPr>
          <p:cNvPr id="4" name="Picture 3" descr="A tree in a forest&#10;&#10;Description automatically generated">
            <a:extLst>
              <a:ext uri="{FF2B5EF4-FFF2-40B4-BE49-F238E27FC236}">
                <a16:creationId xmlns:a16="http://schemas.microsoft.com/office/drawing/2014/main" id="{9EF4E563-BA13-47F7-BC8E-9E6D4A371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561" y="1825625"/>
            <a:ext cx="6589401" cy="3888852"/>
          </a:xfrm>
          <a:prstGeom prst="rect">
            <a:avLst/>
          </a:prstGeom>
        </p:spPr>
      </p:pic>
      <p:sp>
        <p:nvSpPr>
          <p:cNvPr id="5" name="TextBox 4">
            <a:extLst>
              <a:ext uri="{FF2B5EF4-FFF2-40B4-BE49-F238E27FC236}">
                <a16:creationId xmlns:a16="http://schemas.microsoft.com/office/drawing/2014/main" id="{D6365DE6-A5DC-48A6-B133-133942B4753A}"/>
              </a:ext>
            </a:extLst>
          </p:cNvPr>
          <p:cNvSpPr txBox="1"/>
          <p:nvPr/>
        </p:nvSpPr>
        <p:spPr>
          <a:xfrm>
            <a:off x="2408903" y="5948516"/>
            <a:ext cx="7384026" cy="830997"/>
          </a:xfrm>
          <a:prstGeom prst="rect">
            <a:avLst/>
          </a:prstGeom>
          <a:noFill/>
        </p:spPr>
        <p:txBody>
          <a:bodyPr wrap="square" rtlCol="0">
            <a:spAutoFit/>
          </a:bodyPr>
          <a:lstStyle/>
          <a:p>
            <a:pPr algn="ctr"/>
            <a:r>
              <a:rPr lang="en-GB" sz="4800" dirty="0">
                <a:solidFill>
                  <a:schemeClr val="bg1"/>
                </a:solidFill>
              </a:rPr>
              <a:t>AFOREST</a:t>
            </a:r>
          </a:p>
        </p:txBody>
      </p:sp>
    </p:spTree>
    <p:extLst>
      <p:ext uri="{BB962C8B-B14F-4D97-AF65-F5344CB8AC3E}">
        <p14:creationId xmlns:p14="http://schemas.microsoft.com/office/powerpoint/2010/main" val="172613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7635-ECFB-4CF3-88F3-649AE3BB8BA1}"/>
              </a:ext>
            </a:extLst>
          </p:cNvPr>
          <p:cNvSpPr>
            <a:spLocks noGrp="1"/>
          </p:cNvSpPr>
          <p:nvPr>
            <p:ph type="title"/>
          </p:nvPr>
        </p:nvSpPr>
        <p:spPr/>
        <p:txBody>
          <a:bodyPr/>
          <a:lstStyle/>
          <a:p>
            <a:r>
              <a:rPr lang="en-GB" dirty="0">
                <a:solidFill>
                  <a:schemeClr val="bg1"/>
                </a:solidFill>
              </a:rPr>
              <a:t>Activity 1: Persuasive Features</a:t>
            </a:r>
          </a:p>
        </p:txBody>
      </p:sp>
      <p:sp>
        <p:nvSpPr>
          <p:cNvPr id="3" name="Content Placeholder 2">
            <a:extLst>
              <a:ext uri="{FF2B5EF4-FFF2-40B4-BE49-F238E27FC236}">
                <a16:creationId xmlns:a16="http://schemas.microsoft.com/office/drawing/2014/main" id="{84C96114-1059-4994-A7BD-C377C9A30760}"/>
              </a:ext>
            </a:extLst>
          </p:cNvPr>
          <p:cNvSpPr>
            <a:spLocks noGrp="1"/>
          </p:cNvSpPr>
          <p:nvPr>
            <p:ph idx="1"/>
          </p:nvPr>
        </p:nvSpPr>
        <p:spPr/>
        <p:txBody>
          <a:bodyPr/>
          <a:lstStyle/>
          <a:p>
            <a:pPr marL="0" indent="0">
              <a:buNone/>
            </a:pPr>
            <a:r>
              <a:rPr lang="en-GB" dirty="0">
                <a:solidFill>
                  <a:schemeClr val="bg1"/>
                </a:solidFill>
              </a:rPr>
              <a:t>ALLITERATION </a:t>
            </a:r>
          </a:p>
          <a:p>
            <a:pPr marL="0" indent="0">
              <a:buNone/>
            </a:pPr>
            <a:r>
              <a:rPr lang="en-GB" dirty="0">
                <a:solidFill>
                  <a:schemeClr val="bg1"/>
                </a:solidFill>
              </a:rPr>
              <a:t>FACTS</a:t>
            </a:r>
          </a:p>
          <a:p>
            <a:pPr marL="0" indent="0">
              <a:buNone/>
            </a:pPr>
            <a:r>
              <a:rPr lang="en-GB" dirty="0">
                <a:solidFill>
                  <a:schemeClr val="bg1"/>
                </a:solidFill>
              </a:rPr>
              <a:t>OPINION</a:t>
            </a:r>
          </a:p>
          <a:p>
            <a:pPr marL="0" indent="0">
              <a:buNone/>
            </a:pPr>
            <a:r>
              <a:rPr lang="en-GB" dirty="0">
                <a:solidFill>
                  <a:schemeClr val="bg1"/>
                </a:solidFill>
              </a:rPr>
              <a:t>REPETITION/RHETORICAL QUESTION</a:t>
            </a:r>
          </a:p>
          <a:p>
            <a:pPr marL="0" indent="0">
              <a:buNone/>
            </a:pPr>
            <a:r>
              <a:rPr lang="en-GB" dirty="0">
                <a:solidFill>
                  <a:schemeClr val="bg1"/>
                </a:solidFill>
              </a:rPr>
              <a:t>EMOTIVE LANGUAGE</a:t>
            </a:r>
          </a:p>
          <a:p>
            <a:pPr marL="0" indent="0">
              <a:buNone/>
            </a:pPr>
            <a:r>
              <a:rPr lang="en-GB" dirty="0">
                <a:solidFill>
                  <a:schemeClr val="bg1"/>
                </a:solidFill>
              </a:rPr>
              <a:t>STATISTICS</a:t>
            </a:r>
          </a:p>
          <a:p>
            <a:pPr marL="0" indent="0">
              <a:buNone/>
            </a:pPr>
            <a:r>
              <a:rPr lang="en-GB" dirty="0">
                <a:solidFill>
                  <a:schemeClr val="bg1"/>
                </a:solidFill>
              </a:rPr>
              <a:t>THREE (RULE OF)</a:t>
            </a:r>
          </a:p>
          <a:p>
            <a:pPr marL="0" indent="0">
              <a:buNone/>
            </a:pPr>
            <a:endParaRPr lang="en-GB" dirty="0"/>
          </a:p>
        </p:txBody>
      </p:sp>
      <p:pic>
        <p:nvPicPr>
          <p:cNvPr id="4" name="Picture 3" descr="A tree in a forest&#10;&#10;Description automatically generated">
            <a:extLst>
              <a:ext uri="{FF2B5EF4-FFF2-40B4-BE49-F238E27FC236}">
                <a16:creationId xmlns:a16="http://schemas.microsoft.com/office/drawing/2014/main" id="{9EF4E563-BA13-47F7-BC8E-9E6D4A371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6644" y="1599483"/>
            <a:ext cx="3982065" cy="3888852"/>
          </a:xfrm>
          <a:prstGeom prst="rect">
            <a:avLst/>
          </a:prstGeom>
        </p:spPr>
      </p:pic>
      <p:sp>
        <p:nvSpPr>
          <p:cNvPr id="5" name="TextBox 4">
            <a:extLst>
              <a:ext uri="{FF2B5EF4-FFF2-40B4-BE49-F238E27FC236}">
                <a16:creationId xmlns:a16="http://schemas.microsoft.com/office/drawing/2014/main" id="{D6365DE6-A5DC-48A6-B133-133942B4753A}"/>
              </a:ext>
            </a:extLst>
          </p:cNvPr>
          <p:cNvSpPr txBox="1"/>
          <p:nvPr/>
        </p:nvSpPr>
        <p:spPr>
          <a:xfrm>
            <a:off x="2408903" y="5948516"/>
            <a:ext cx="7384026" cy="830997"/>
          </a:xfrm>
          <a:prstGeom prst="rect">
            <a:avLst/>
          </a:prstGeom>
          <a:noFill/>
        </p:spPr>
        <p:txBody>
          <a:bodyPr wrap="square" rtlCol="0">
            <a:spAutoFit/>
          </a:bodyPr>
          <a:lstStyle/>
          <a:p>
            <a:pPr algn="ctr"/>
            <a:r>
              <a:rPr lang="en-GB" sz="4800" dirty="0">
                <a:solidFill>
                  <a:schemeClr val="bg1"/>
                </a:solidFill>
              </a:rPr>
              <a:t>AFOREST</a:t>
            </a:r>
          </a:p>
        </p:txBody>
      </p:sp>
    </p:spTree>
    <p:extLst>
      <p:ext uri="{BB962C8B-B14F-4D97-AF65-F5344CB8AC3E}">
        <p14:creationId xmlns:p14="http://schemas.microsoft.com/office/powerpoint/2010/main" val="162122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C74F-51DA-4E9C-8299-ACB1468A7F7C}"/>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216A2CC6-C375-45EA-826A-9CC86B84CC99}"/>
              </a:ext>
            </a:extLst>
          </p:cNvPr>
          <p:cNvSpPr>
            <a:spLocks noGrp="1"/>
          </p:cNvSpPr>
          <p:nvPr>
            <p:ph idx="1"/>
          </p:nvPr>
        </p:nvSpPr>
        <p:spPr/>
        <p:txBody>
          <a:bodyPr/>
          <a:lstStyle/>
          <a:p>
            <a:pPr marL="0" indent="0">
              <a:buNone/>
            </a:pPr>
            <a:r>
              <a:rPr lang="en-GB" dirty="0">
                <a:solidFill>
                  <a:schemeClr val="bg1"/>
                </a:solidFill>
              </a:rPr>
              <a:t>What is alliteration?</a:t>
            </a:r>
          </a:p>
          <a:p>
            <a:pPr marL="0" indent="0">
              <a:buNone/>
            </a:pPr>
            <a:endParaRPr lang="en-GB" dirty="0">
              <a:solidFill>
                <a:schemeClr val="bg1"/>
              </a:solidFill>
            </a:endParaRPr>
          </a:p>
          <a:p>
            <a:pPr marL="0" indent="0">
              <a:buNone/>
            </a:pPr>
            <a:r>
              <a:rPr lang="en-GB" dirty="0">
                <a:solidFill>
                  <a:schemeClr val="bg1"/>
                </a:solidFill>
              </a:rPr>
              <a:t>The occurrence of the same letter or sound at the beginning of or next to closely connected words.</a:t>
            </a:r>
          </a:p>
          <a:p>
            <a:pPr marL="0" indent="0">
              <a:buNone/>
            </a:pPr>
            <a:endParaRPr lang="en-GB" dirty="0">
              <a:solidFill>
                <a:schemeClr val="bg1"/>
              </a:solidFill>
            </a:endParaRPr>
          </a:p>
          <a:p>
            <a:pPr marL="0" indent="0">
              <a:buNone/>
            </a:pPr>
            <a:r>
              <a:rPr lang="en-GB" dirty="0">
                <a:solidFill>
                  <a:schemeClr val="bg1"/>
                </a:solidFill>
              </a:rPr>
              <a:t>Can you provide an example of alliteration?</a:t>
            </a: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69796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is a fact?</a:t>
            </a:r>
          </a:p>
          <a:p>
            <a:pPr marL="0" indent="0">
              <a:buNone/>
            </a:pPr>
            <a:endParaRPr lang="en-GB" dirty="0">
              <a:solidFill>
                <a:schemeClr val="bg1"/>
              </a:solidFill>
            </a:endParaRPr>
          </a:p>
          <a:p>
            <a:pPr marL="0" indent="0">
              <a:buNone/>
            </a:pPr>
            <a:r>
              <a:rPr lang="en-GB" dirty="0">
                <a:solidFill>
                  <a:schemeClr val="bg1"/>
                </a:solidFill>
              </a:rPr>
              <a:t>A thing that is known or proven to be true.</a:t>
            </a:r>
          </a:p>
          <a:p>
            <a:pPr marL="0" indent="0">
              <a:buNone/>
            </a:pPr>
            <a:endParaRPr lang="en-GB" dirty="0">
              <a:solidFill>
                <a:schemeClr val="bg1"/>
              </a:solidFill>
            </a:endParaRPr>
          </a:p>
          <a:p>
            <a:pPr marL="0" indent="0">
              <a:buNone/>
            </a:pPr>
            <a:r>
              <a:rPr lang="en-GB" dirty="0">
                <a:solidFill>
                  <a:schemeClr val="bg1"/>
                </a:solidFill>
              </a:rPr>
              <a:t>Can you provide an example of a fact?</a:t>
            </a:r>
          </a:p>
          <a:p>
            <a:pPr marL="0" indent="0">
              <a:buNone/>
            </a:pPr>
            <a:endParaRPr lang="en-GB" dirty="0">
              <a:solidFill>
                <a:schemeClr val="bg1"/>
              </a:solidFill>
            </a:endParaRPr>
          </a:p>
        </p:txBody>
      </p:sp>
    </p:spTree>
    <p:extLst>
      <p:ext uri="{BB962C8B-B14F-4D97-AF65-F5344CB8AC3E}">
        <p14:creationId xmlns:p14="http://schemas.microsoft.com/office/powerpoint/2010/main" val="233339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is an opinion? The opposite of a fact?</a:t>
            </a:r>
          </a:p>
          <a:p>
            <a:pPr marL="0" indent="0">
              <a:buNone/>
            </a:pPr>
            <a:endParaRPr lang="en-GB" dirty="0">
              <a:solidFill>
                <a:schemeClr val="bg1"/>
              </a:solidFill>
            </a:endParaRPr>
          </a:p>
          <a:p>
            <a:pPr marL="0" indent="0">
              <a:buNone/>
            </a:pPr>
            <a:r>
              <a:rPr lang="en-GB" dirty="0">
                <a:solidFill>
                  <a:schemeClr val="bg1"/>
                </a:solidFill>
              </a:rPr>
              <a:t>A view or judgement formed about something, not necessarily based on fact or knowledge.</a:t>
            </a:r>
          </a:p>
          <a:p>
            <a:pPr marL="0" indent="0">
              <a:buNone/>
            </a:pPr>
            <a:endParaRPr lang="en-GB" dirty="0">
              <a:solidFill>
                <a:schemeClr val="bg1"/>
              </a:solidFill>
            </a:endParaRPr>
          </a:p>
          <a:p>
            <a:pPr marL="0" indent="0">
              <a:buNone/>
            </a:pPr>
            <a:r>
              <a:rPr lang="en-GB" dirty="0">
                <a:solidFill>
                  <a:schemeClr val="bg1"/>
                </a:solidFill>
              </a:rPr>
              <a:t>Can you provide an example of an opinion?</a:t>
            </a:r>
          </a:p>
          <a:p>
            <a:pPr marL="0" indent="0">
              <a:buNone/>
            </a:pPr>
            <a:endParaRPr lang="en-GB" dirty="0">
              <a:solidFill>
                <a:schemeClr val="bg1"/>
              </a:solidFill>
            </a:endParaRPr>
          </a:p>
        </p:txBody>
      </p:sp>
    </p:spTree>
    <p:extLst>
      <p:ext uri="{BB962C8B-B14F-4D97-AF65-F5344CB8AC3E}">
        <p14:creationId xmlns:p14="http://schemas.microsoft.com/office/powerpoint/2010/main" val="341084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5C43-3C9D-4D2C-BBE9-3FB25A2EB2BB}"/>
              </a:ext>
            </a:extLst>
          </p:cNvPr>
          <p:cNvSpPr>
            <a:spLocks noGrp="1"/>
          </p:cNvSpPr>
          <p:nvPr>
            <p:ph type="title"/>
          </p:nvPr>
        </p:nvSpPr>
        <p:spPr/>
        <p:txBody>
          <a:bodyPr/>
          <a:lstStyle/>
          <a:p>
            <a:r>
              <a:rPr lang="en-GB" dirty="0">
                <a:solidFill>
                  <a:schemeClr val="bg1"/>
                </a:solidFill>
              </a:rPr>
              <a:t>Activity 2: Definitions</a:t>
            </a:r>
          </a:p>
        </p:txBody>
      </p:sp>
      <p:sp>
        <p:nvSpPr>
          <p:cNvPr id="3" name="Content Placeholder 2">
            <a:extLst>
              <a:ext uri="{FF2B5EF4-FFF2-40B4-BE49-F238E27FC236}">
                <a16:creationId xmlns:a16="http://schemas.microsoft.com/office/drawing/2014/main" id="{4AF62C2C-2C14-4477-B500-341072BF561B}"/>
              </a:ext>
            </a:extLst>
          </p:cNvPr>
          <p:cNvSpPr>
            <a:spLocks noGrp="1"/>
          </p:cNvSpPr>
          <p:nvPr>
            <p:ph idx="1"/>
          </p:nvPr>
        </p:nvSpPr>
        <p:spPr/>
        <p:txBody>
          <a:bodyPr/>
          <a:lstStyle/>
          <a:p>
            <a:pPr marL="0" indent="0">
              <a:buNone/>
            </a:pPr>
            <a:r>
              <a:rPr lang="en-GB" dirty="0">
                <a:solidFill>
                  <a:schemeClr val="bg1"/>
                </a:solidFill>
              </a:rPr>
              <a:t>What is repetition? What is repetition? What is repetition? </a:t>
            </a:r>
          </a:p>
          <a:p>
            <a:pPr marL="0" indent="0">
              <a:buNone/>
            </a:pPr>
            <a:endParaRPr lang="en-GB" dirty="0">
              <a:solidFill>
                <a:schemeClr val="bg1"/>
              </a:solidFill>
            </a:endParaRPr>
          </a:p>
          <a:p>
            <a:pPr marL="0" indent="0">
              <a:buNone/>
            </a:pPr>
            <a:r>
              <a:rPr lang="en-GB" dirty="0">
                <a:solidFill>
                  <a:schemeClr val="bg1"/>
                </a:solidFill>
              </a:rPr>
              <a:t>The action of repeating something that has already been said or written.</a:t>
            </a:r>
          </a:p>
          <a:p>
            <a:pPr marL="0" indent="0">
              <a:buNone/>
            </a:pPr>
            <a:endParaRPr lang="en-GB" dirty="0">
              <a:solidFill>
                <a:schemeClr val="bg1"/>
              </a:solidFill>
            </a:endParaRPr>
          </a:p>
        </p:txBody>
      </p:sp>
    </p:spTree>
    <p:extLst>
      <p:ext uri="{BB962C8B-B14F-4D97-AF65-F5344CB8AC3E}">
        <p14:creationId xmlns:p14="http://schemas.microsoft.com/office/powerpoint/2010/main" val="213814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ABEFFD93DCD34C9DFD9EDA71363422" ma:contentTypeVersion="9" ma:contentTypeDescription="Create a new document." ma:contentTypeScope="" ma:versionID="74072fa05df56a21de0a5e75b0070cc7">
  <xsd:schema xmlns:xsd="http://www.w3.org/2001/XMLSchema" xmlns:xs="http://www.w3.org/2001/XMLSchema" xmlns:p="http://schemas.microsoft.com/office/2006/metadata/properties" xmlns:ns3="69a525e7-6623-4432-b7e7-3316d4bd21e7" targetNamespace="http://schemas.microsoft.com/office/2006/metadata/properties" ma:root="true" ma:fieldsID="75b7ffd96ee831ce499f2ec05cb94cbf" ns3:_="">
    <xsd:import namespace="69a525e7-6623-4432-b7e7-3316d4bd21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525e7-6623-4432-b7e7-3316d4bd2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88BCDD-2D32-4C2B-8E71-5FD58C819ACD}">
  <ds:schemaRefs>
    <ds:schemaRef ds:uri="http://schemas.microsoft.com/sharepoint/v3/contenttype/forms"/>
  </ds:schemaRefs>
</ds:datastoreItem>
</file>

<file path=customXml/itemProps2.xml><?xml version="1.0" encoding="utf-8"?>
<ds:datastoreItem xmlns:ds="http://schemas.openxmlformats.org/officeDocument/2006/customXml" ds:itemID="{8B3CBA87-6AA0-45A5-81D8-3A31222BC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525e7-6623-4432-b7e7-3316d4bd2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DB25D-2AC8-4E9B-A7E8-4215BA1E5BBA}">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69a525e7-6623-4432-b7e7-3316d4bd21e7"/>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36</TotalTime>
  <Words>870</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Transactional Writing</vt:lpstr>
      <vt:lpstr>Starter: Persuasive Features</vt:lpstr>
      <vt:lpstr>Activity 1: Persuasive Features</vt:lpstr>
      <vt:lpstr>Activity 1: Persuasive Features</vt:lpstr>
      <vt:lpstr>Activity 1: Persuasive Features</vt:lpstr>
      <vt:lpstr>Activity 2: Definitions</vt:lpstr>
      <vt:lpstr>Activity 2: Definitions</vt:lpstr>
      <vt:lpstr>Activity 2: Definitions</vt:lpstr>
      <vt:lpstr>Activity 2: Definitions</vt:lpstr>
      <vt:lpstr>Activity 2: Definitions</vt:lpstr>
      <vt:lpstr>Activity 2: Definitions</vt:lpstr>
      <vt:lpstr>Activity 2: Definitions</vt:lpstr>
      <vt:lpstr>Activity 2: Definitions</vt:lpstr>
      <vt:lpstr>Activity 3: </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Transactional Writing</dc:title>
  <dc:creator>Verinder Kaur</dc:creator>
  <cp:lastModifiedBy>Toni-Louise</cp:lastModifiedBy>
  <cp:revision>3</cp:revision>
  <dcterms:created xsi:type="dcterms:W3CDTF">2020-06-30T18:00:46Z</dcterms:created>
  <dcterms:modified xsi:type="dcterms:W3CDTF">2020-07-01T07:04:00Z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0x0101003AABEFFD93DCD34C9DFD9EDA71363422</vt:lpwstr>
  </property>
</Properties>
</file>