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0" r:id="rId3"/>
    <p:sldId id="27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7" autoAdjust="0"/>
    <p:restoredTop sz="94660"/>
  </p:normalViewPr>
  <p:slideViewPr>
    <p:cSldViewPr snapToGrid="0">
      <p:cViewPr varScale="1">
        <p:scale>
          <a:sx n="36" d="100"/>
          <a:sy n="36" d="100"/>
        </p:scale>
        <p:origin x="97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B85601F-FA2C-4298-8595-DA1CD86390F0}"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4188184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5601F-FA2C-4298-8595-DA1CD86390F0}"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4081865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5601F-FA2C-4298-8595-DA1CD86390F0}"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2055868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5601F-FA2C-4298-8595-DA1CD86390F0}"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3473591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85601F-FA2C-4298-8595-DA1CD86390F0}" type="datetimeFigureOut">
              <a:rPr lang="en-US" smtClean="0"/>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2768216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B85601F-FA2C-4298-8595-DA1CD86390F0}"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127734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B85601F-FA2C-4298-8595-DA1CD86390F0}" type="datetimeFigureOut">
              <a:rPr lang="en-US" smtClean="0"/>
              <a:t>5/19/2020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3971828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85601F-FA2C-4298-8595-DA1CD86390F0}" type="datetimeFigureOut">
              <a:rPr lang="en-US" smtClean="0"/>
              <a:t>5/19/2020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2803586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5601F-FA2C-4298-8595-DA1CD86390F0}" type="datetimeFigureOut">
              <a:rPr lang="en-US" smtClean="0"/>
              <a:t>5/19/2020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3982932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85601F-FA2C-4298-8595-DA1CD86390F0}"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2535420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85601F-FA2C-4298-8595-DA1CD86390F0}" type="datetimeFigureOut">
              <a:rPr lang="en-US" smtClean="0"/>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4154252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85601F-FA2C-4298-8595-DA1CD86390F0}" type="datetimeFigureOut">
              <a:rPr lang="en-US" smtClean="0"/>
              <a:t>5/19/2020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92C9A-78D0-41EA-B969-618EE91D79F6}" type="slidenum">
              <a:rPr lang="en-US" smtClean="0"/>
              <a:t>‹#›</a:t>
            </a:fld>
            <a:endParaRPr lang="en-US"/>
          </a:p>
        </p:txBody>
      </p:sp>
    </p:spTree>
    <p:extLst>
      <p:ext uri="{BB962C8B-B14F-4D97-AF65-F5344CB8AC3E}">
        <p14:creationId xmlns:p14="http://schemas.microsoft.com/office/powerpoint/2010/main" val="2121242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1227" y="136635"/>
            <a:ext cx="11235559" cy="6001406"/>
          </a:xfrm>
        </p:spPr>
        <p:txBody>
          <a:bodyPr>
            <a:normAutofit/>
          </a:bodyPr>
          <a:lstStyle/>
          <a:p>
            <a:r>
              <a:rPr lang="en-GB" b="1" dirty="0"/>
              <a:t>‘She Walks in Beauty’ </a:t>
            </a:r>
            <a:r>
              <a:rPr lang="en-GB" b="1" i="1" dirty="0"/>
              <a:t>Lord Byron</a:t>
            </a:r>
            <a:endParaRPr lang="en-GB" b="1" dirty="0"/>
          </a:p>
          <a:p>
            <a:endParaRPr lang="en-GB" b="1" dirty="0"/>
          </a:p>
          <a:p>
            <a:r>
              <a:rPr lang="en-GB" dirty="0"/>
              <a:t>Reviewing your work from last lesson: </a:t>
            </a:r>
          </a:p>
          <a:p>
            <a:endParaRPr lang="en-GB" dirty="0"/>
          </a:p>
          <a:p>
            <a:r>
              <a:rPr lang="en-GB" dirty="0"/>
              <a:t>Check that you are using appropriate evidence and giving an appropriate commentary, including suitable technical vocabulary (e.g. in your references to language, form and structure). </a:t>
            </a:r>
          </a:p>
          <a:p>
            <a:endParaRPr lang="en-GB" dirty="0"/>
          </a:p>
          <a:p>
            <a:r>
              <a:rPr lang="en-GB" dirty="0"/>
              <a:t>Write a comment on how your answer might have been improved using </a:t>
            </a:r>
            <a:r>
              <a:rPr lang="en-GB" i="1" dirty="0"/>
              <a:t>Worksheet A3.4</a:t>
            </a:r>
            <a:r>
              <a:rPr lang="en-GB" dirty="0"/>
              <a:t> to help you identify possible areas for improvement. </a:t>
            </a:r>
          </a:p>
          <a:p>
            <a:pPr algn="l"/>
            <a:endParaRPr lang="en-US" dirty="0"/>
          </a:p>
          <a:p>
            <a:pPr algn="l"/>
            <a:endParaRPr lang="en-US" dirty="0"/>
          </a:p>
        </p:txBody>
      </p:sp>
    </p:spTree>
    <p:extLst>
      <p:ext uri="{BB962C8B-B14F-4D97-AF65-F5344CB8AC3E}">
        <p14:creationId xmlns:p14="http://schemas.microsoft.com/office/powerpoint/2010/main" val="940711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1227" y="136635"/>
            <a:ext cx="11235559" cy="6001406"/>
          </a:xfrm>
        </p:spPr>
        <p:txBody>
          <a:bodyPr>
            <a:normAutofit/>
          </a:bodyPr>
          <a:lstStyle/>
          <a:p>
            <a:r>
              <a:rPr lang="en-GB" b="1" dirty="0"/>
              <a:t>‘She Walks in Beauty’ </a:t>
            </a:r>
            <a:r>
              <a:rPr lang="en-GB" b="1" i="1" dirty="0"/>
              <a:t>Lord Byron</a:t>
            </a:r>
            <a:endParaRPr lang="en-GB" b="1" dirty="0"/>
          </a:p>
          <a:p>
            <a:endParaRPr lang="en-GB" b="1" dirty="0"/>
          </a:p>
          <a:p>
            <a:endParaRPr lang="en-GB" dirty="0"/>
          </a:p>
          <a:p>
            <a:endParaRPr lang="en-GB" b="1" i="1" dirty="0"/>
          </a:p>
          <a:p>
            <a:endParaRPr lang="en-GB" b="1" i="1" dirty="0"/>
          </a:p>
          <a:p>
            <a:pPr algn="l"/>
            <a:endParaRPr lang="en-US" dirty="0"/>
          </a:p>
          <a:p>
            <a:pPr algn="l"/>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321503228"/>
              </p:ext>
            </p:extLst>
          </p:nvPr>
        </p:nvGraphicFramePr>
        <p:xfrm>
          <a:off x="1114097" y="1839310"/>
          <a:ext cx="10689020" cy="4750676"/>
        </p:xfrm>
        <a:graphic>
          <a:graphicData uri="http://schemas.openxmlformats.org/drawingml/2006/table">
            <a:tbl>
              <a:tblPr>
                <a:tableStyleId>{5C22544A-7EE6-4342-B048-85BDC9FD1C3A}</a:tableStyleId>
              </a:tblPr>
              <a:tblGrid>
                <a:gridCol w="10689020">
                  <a:extLst>
                    <a:ext uri="{9D8B030D-6E8A-4147-A177-3AD203B41FA5}">
                      <a16:colId xmlns:a16="http://schemas.microsoft.com/office/drawing/2014/main" val="238555491"/>
                    </a:ext>
                  </a:extLst>
                </a:gridCol>
              </a:tblGrid>
              <a:tr h="4750676">
                <a:tc>
                  <a:txBody>
                    <a:bodyPr/>
                    <a:lstStyle/>
                    <a:p>
                      <a:pPr>
                        <a:spcBef>
                          <a:spcPts val="400"/>
                        </a:spcBef>
                        <a:spcAft>
                          <a:spcPts val="300"/>
                        </a:spcAft>
                      </a:pPr>
                      <a:r>
                        <a:rPr lang="en-GB" sz="3200" dirty="0">
                          <a:effectLst/>
                        </a:rPr>
                        <a:t>Conclusion: </a:t>
                      </a:r>
                    </a:p>
                    <a:p>
                      <a:pPr>
                        <a:spcBef>
                          <a:spcPts val="300"/>
                        </a:spcBef>
                        <a:spcAft>
                          <a:spcPts val="300"/>
                        </a:spcAft>
                      </a:pPr>
                      <a:endParaRPr lang="en-GB" sz="3200" dirty="0">
                        <a:effectLst/>
                      </a:endParaRPr>
                    </a:p>
                    <a:p>
                      <a:pPr>
                        <a:spcBef>
                          <a:spcPts val="300"/>
                        </a:spcBef>
                        <a:spcAft>
                          <a:spcPts val="300"/>
                        </a:spcAft>
                      </a:pPr>
                      <a:r>
                        <a:rPr lang="en-GB" sz="3200" dirty="0">
                          <a:effectLst/>
                        </a:rPr>
                        <a:t>What is the overall effect of the contrasts Byron includes in his poem and why does he end the poem focusing on the innocence of the woman’s love?</a:t>
                      </a:r>
                    </a:p>
                    <a:p>
                      <a:pPr>
                        <a:spcBef>
                          <a:spcPts val="300"/>
                        </a:spcBef>
                        <a:spcAft>
                          <a:spcPts val="300"/>
                        </a:spcAft>
                      </a:pPr>
                      <a:endParaRPr lang="en-GB" sz="3200" dirty="0">
                        <a:effectLst/>
                      </a:endParaRPr>
                    </a:p>
                    <a:p>
                      <a:pPr>
                        <a:spcBef>
                          <a:spcPts val="300"/>
                        </a:spcBef>
                        <a:spcAft>
                          <a:spcPts val="300"/>
                        </a:spcAft>
                      </a:pPr>
                      <a:r>
                        <a:rPr lang="en-GB" sz="3200" dirty="0">
                          <a:effectLst/>
                        </a:rPr>
                        <a:t>Recap your own ideas about your perfect person to love. Are there any similarities or differences with Byron’s preference?</a:t>
                      </a:r>
                      <a:endParaRPr lang="en-GB" sz="32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12220583"/>
                  </a:ext>
                </a:extLst>
              </a:tr>
            </a:tbl>
          </a:graphicData>
        </a:graphic>
      </p:graphicFrame>
    </p:spTree>
    <p:extLst>
      <p:ext uri="{BB962C8B-B14F-4D97-AF65-F5344CB8AC3E}">
        <p14:creationId xmlns:p14="http://schemas.microsoft.com/office/powerpoint/2010/main" val="2901346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1227" y="136635"/>
            <a:ext cx="11235559" cy="6001406"/>
          </a:xfrm>
        </p:spPr>
        <p:txBody>
          <a:bodyPr>
            <a:normAutofit/>
          </a:bodyPr>
          <a:lstStyle/>
          <a:p>
            <a:r>
              <a:rPr lang="en-GB" b="1" dirty="0"/>
              <a:t>‘She Walks in Beauty’ </a:t>
            </a:r>
            <a:r>
              <a:rPr lang="en-GB" b="1" i="1" dirty="0"/>
              <a:t>Lord Byron</a:t>
            </a:r>
            <a:endParaRPr lang="en-GB" b="1" dirty="0"/>
          </a:p>
          <a:p>
            <a:endParaRPr lang="en-GB" b="1" dirty="0"/>
          </a:p>
          <a:p>
            <a:endParaRPr lang="en-GB" dirty="0"/>
          </a:p>
          <a:p>
            <a:endParaRPr lang="en-GB" b="1" i="1" dirty="0"/>
          </a:p>
          <a:p>
            <a:endParaRPr lang="en-GB" b="1" i="1" dirty="0"/>
          </a:p>
          <a:p>
            <a:pPr algn="l"/>
            <a:endParaRPr lang="en-US" dirty="0"/>
          </a:p>
          <a:p>
            <a:pPr algn="l"/>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279076149"/>
              </p:ext>
            </p:extLst>
          </p:nvPr>
        </p:nvGraphicFramePr>
        <p:xfrm>
          <a:off x="1114097" y="1839310"/>
          <a:ext cx="10689020" cy="4750676"/>
        </p:xfrm>
        <a:graphic>
          <a:graphicData uri="http://schemas.openxmlformats.org/drawingml/2006/table">
            <a:tbl>
              <a:tblPr>
                <a:tableStyleId>{5C22544A-7EE6-4342-B048-85BDC9FD1C3A}</a:tableStyleId>
              </a:tblPr>
              <a:tblGrid>
                <a:gridCol w="10689020">
                  <a:extLst>
                    <a:ext uri="{9D8B030D-6E8A-4147-A177-3AD203B41FA5}">
                      <a16:colId xmlns:a16="http://schemas.microsoft.com/office/drawing/2014/main" val="238555491"/>
                    </a:ext>
                  </a:extLst>
                </a:gridCol>
              </a:tblGrid>
              <a:tr h="4750676">
                <a:tc>
                  <a:txBody>
                    <a:bodyPr/>
                    <a:lstStyle/>
                    <a:p>
                      <a:r>
                        <a:rPr lang="en-GB" sz="1800" b="1" kern="1200" dirty="0">
                          <a:solidFill>
                            <a:schemeClr val="dk1"/>
                          </a:solidFill>
                          <a:effectLst/>
                          <a:latin typeface="+mn-lt"/>
                          <a:ea typeface="+mn-ea"/>
                          <a:cs typeface="+mn-cs"/>
                        </a:rPr>
                        <a:t>Challenge: </a:t>
                      </a:r>
                    </a:p>
                    <a:p>
                      <a:endParaRPr lang="en-GB" sz="1800" kern="1200" dirty="0">
                        <a:solidFill>
                          <a:schemeClr val="dk1"/>
                        </a:solidFill>
                        <a:effectLst/>
                        <a:latin typeface="+mn-lt"/>
                        <a:ea typeface="+mn-ea"/>
                        <a:cs typeface="+mn-cs"/>
                      </a:endParaRPr>
                    </a:p>
                    <a:p>
                      <a:pPr lvl="0" fontAlgn="base"/>
                      <a:r>
                        <a:rPr lang="en-GB" sz="1800" kern="1200" dirty="0">
                          <a:solidFill>
                            <a:schemeClr val="dk1"/>
                          </a:solidFill>
                          <a:effectLst/>
                          <a:latin typeface="+mn-lt"/>
                          <a:ea typeface="+mn-ea"/>
                          <a:cs typeface="+mn-cs"/>
                        </a:rPr>
                        <a:t>Consider what you understand by the concept ‘ideal’. Is it the same as ‘perfect’?</a:t>
                      </a:r>
                    </a:p>
                    <a:p>
                      <a:pPr lvl="0" fontAlgn="base"/>
                      <a:endParaRPr lang="en-GB" sz="1800" kern="1200" dirty="0">
                        <a:solidFill>
                          <a:schemeClr val="dk1"/>
                        </a:solidFill>
                        <a:effectLst/>
                        <a:latin typeface="+mn-lt"/>
                        <a:ea typeface="+mn-ea"/>
                        <a:cs typeface="+mn-cs"/>
                      </a:endParaRPr>
                    </a:p>
                    <a:p>
                      <a:pPr lvl="0" fontAlgn="base"/>
                      <a:endParaRPr lang="en-GB" sz="1800" kern="1200" dirty="0">
                        <a:solidFill>
                          <a:schemeClr val="dk1"/>
                        </a:solidFill>
                        <a:effectLst/>
                        <a:latin typeface="+mn-lt"/>
                        <a:ea typeface="+mn-ea"/>
                        <a:cs typeface="+mn-cs"/>
                      </a:endParaRPr>
                    </a:p>
                    <a:p>
                      <a:pPr lvl="0" fontAlgn="base"/>
                      <a:r>
                        <a:rPr lang="en-GB" sz="1800" kern="1200" dirty="0">
                          <a:solidFill>
                            <a:schemeClr val="dk1"/>
                          </a:solidFill>
                          <a:effectLst/>
                          <a:latin typeface="+mn-lt"/>
                          <a:ea typeface="+mn-ea"/>
                          <a:cs typeface="+mn-cs"/>
                        </a:rPr>
                        <a:t>Choose an image of</a:t>
                      </a:r>
                      <a:r>
                        <a:rPr lang="en-GB" sz="1800" kern="1200" baseline="0" dirty="0">
                          <a:solidFill>
                            <a:schemeClr val="dk1"/>
                          </a:solidFill>
                          <a:effectLst/>
                          <a:latin typeface="+mn-lt"/>
                          <a:ea typeface="+mn-ea"/>
                          <a:cs typeface="+mn-cs"/>
                        </a:rPr>
                        <a:t> your</a:t>
                      </a:r>
                      <a:r>
                        <a:rPr lang="en-GB" sz="1800" kern="1200" dirty="0">
                          <a:solidFill>
                            <a:schemeClr val="dk1"/>
                          </a:solidFill>
                          <a:effectLst/>
                          <a:latin typeface="+mn-lt"/>
                          <a:ea typeface="+mn-ea"/>
                          <a:cs typeface="+mn-cs"/>
                        </a:rPr>
                        <a:t> ideal person and write a short explanation of why you</a:t>
                      </a:r>
                      <a:r>
                        <a:rPr lang="en-GB" sz="1800" kern="1200" baseline="0" dirty="0">
                          <a:solidFill>
                            <a:schemeClr val="dk1"/>
                          </a:solidFill>
                          <a:effectLst/>
                          <a:latin typeface="+mn-lt"/>
                          <a:ea typeface="+mn-ea"/>
                          <a:cs typeface="+mn-cs"/>
                        </a:rPr>
                        <a:t> </a:t>
                      </a:r>
                      <a:r>
                        <a:rPr lang="en-GB" sz="1800" kern="1200" dirty="0">
                          <a:solidFill>
                            <a:schemeClr val="dk1"/>
                          </a:solidFill>
                          <a:effectLst/>
                          <a:latin typeface="+mn-lt"/>
                          <a:ea typeface="+mn-ea"/>
                          <a:cs typeface="+mn-cs"/>
                        </a:rPr>
                        <a:t>think the subject of the image is ideal. Will you consider personality if you hadn’t done so previously?</a:t>
                      </a:r>
                    </a:p>
                    <a:p>
                      <a:pPr lvl="0" fontAlgn="base"/>
                      <a:endParaRPr lang="en-GB" sz="1800" kern="1200" dirty="0">
                        <a:solidFill>
                          <a:schemeClr val="dk1"/>
                        </a:solidFill>
                        <a:effectLst/>
                        <a:latin typeface="+mn-lt"/>
                        <a:ea typeface="+mn-ea"/>
                        <a:cs typeface="+mn-cs"/>
                      </a:endParaRPr>
                    </a:p>
                    <a:p>
                      <a:pPr lvl="0" fontAlgn="base"/>
                      <a:endParaRPr lang="en-GB" sz="1800" kern="1200" dirty="0">
                        <a:solidFill>
                          <a:schemeClr val="dk1"/>
                        </a:solidFill>
                        <a:effectLst/>
                        <a:latin typeface="+mn-lt"/>
                        <a:ea typeface="+mn-ea"/>
                        <a:cs typeface="+mn-cs"/>
                      </a:endParaRPr>
                    </a:p>
                    <a:p>
                      <a:r>
                        <a:rPr lang="en-GB" sz="1800" kern="1200" dirty="0">
                          <a:solidFill>
                            <a:schemeClr val="dk1"/>
                          </a:solidFill>
                          <a:effectLst/>
                          <a:latin typeface="+mn-lt"/>
                          <a:ea typeface="+mn-ea"/>
                          <a:cs typeface="+mn-cs"/>
                        </a:rPr>
                        <a:t>Research how the male Romantic poets, particularly Keats, Byron and Wordsworth, portrayed women in their poetry. Choose one poet from the examples given and look at one or two of his poems.</a:t>
                      </a:r>
                      <a:endParaRPr lang="en-GB" sz="32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12220583"/>
                  </a:ext>
                </a:extLst>
              </a:tr>
            </a:tbl>
          </a:graphicData>
        </a:graphic>
      </p:graphicFrame>
    </p:spTree>
    <p:extLst>
      <p:ext uri="{BB962C8B-B14F-4D97-AF65-F5344CB8AC3E}">
        <p14:creationId xmlns:p14="http://schemas.microsoft.com/office/powerpoint/2010/main" val="1433453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230</Words>
  <Application>Microsoft Office PowerPoint</Application>
  <PresentationFormat>Widescreen</PresentationFormat>
  <Paragraphs>31</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Company>CHURCHMEAD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Louisa Ovenden</dc:creator>
  <cp:lastModifiedBy>Toni-Louise Younger</cp:lastModifiedBy>
  <cp:revision>15</cp:revision>
  <dcterms:created xsi:type="dcterms:W3CDTF">2017-05-08T13:55:13Z</dcterms:created>
  <dcterms:modified xsi:type="dcterms:W3CDTF">2020-05-19T08:44:43Z</dcterms:modified>
</cp:coreProperties>
</file>