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8" r:id="rId6"/>
    <p:sldId id="259" r:id="rId7"/>
    <p:sldId id="260" r:id="rId8"/>
    <p:sldId id="261" r:id="rId9"/>
    <p:sldId id="262" r:id="rId1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36" d="100"/>
          <a:sy n="36" d="100"/>
        </p:scale>
        <p:origin x="112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2EC53C2-1779-45B7-BBAF-85C24E3C46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813285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EC53C2-1779-45B7-BBAF-85C24E3C46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79783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EC53C2-1779-45B7-BBAF-85C24E3C46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57079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EC53C2-1779-45B7-BBAF-85C24E3C46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78262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2EC53C2-1779-45B7-BBAF-85C24E3C466C}"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4109041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EC53C2-1779-45B7-BBAF-85C24E3C46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3343682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EC53C2-1779-45B7-BBAF-85C24E3C466C}"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245303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EC53C2-1779-45B7-BBAF-85C24E3C466C}"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3293621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C53C2-1779-45B7-BBAF-85C24E3C466C}"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2708071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EC53C2-1779-45B7-BBAF-85C24E3C46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1495291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EC53C2-1779-45B7-BBAF-85C24E3C466C}"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18F51-3EFA-46FF-9424-F591840C7A8C}" type="slidenum">
              <a:rPr lang="en-US" smtClean="0"/>
              <a:t>‹#›</a:t>
            </a:fld>
            <a:endParaRPr lang="en-US"/>
          </a:p>
        </p:txBody>
      </p:sp>
    </p:spTree>
    <p:extLst>
      <p:ext uri="{BB962C8B-B14F-4D97-AF65-F5344CB8AC3E}">
        <p14:creationId xmlns:p14="http://schemas.microsoft.com/office/powerpoint/2010/main" val="640711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C53C2-1779-45B7-BBAF-85C24E3C466C}" type="datetimeFigureOut">
              <a:rPr lang="en-US" smtClean="0"/>
              <a:t>5/20/2020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18F51-3EFA-46FF-9424-F591840C7A8C}" type="slidenum">
              <a:rPr lang="en-US" smtClean="0"/>
              <a:t>‹#›</a:t>
            </a:fld>
            <a:endParaRPr lang="en-US"/>
          </a:p>
        </p:txBody>
      </p:sp>
    </p:spTree>
    <p:extLst>
      <p:ext uri="{BB962C8B-B14F-4D97-AF65-F5344CB8AC3E}">
        <p14:creationId xmlns:p14="http://schemas.microsoft.com/office/powerpoint/2010/main" val="1762249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2372" y="2690648"/>
            <a:ext cx="6001228" cy="4454719"/>
          </a:xfrm>
          <a:prstGeom prst="rect">
            <a:avLst/>
          </a:prstGeom>
        </p:spPr>
      </p:pic>
      <p:pic>
        <p:nvPicPr>
          <p:cNvPr id="5" name="Picture 4"/>
          <p:cNvPicPr>
            <a:picLocks noChangeAspect="1"/>
          </p:cNvPicPr>
          <p:nvPr/>
        </p:nvPicPr>
        <p:blipFill>
          <a:blip r:embed="rId3"/>
          <a:stretch>
            <a:fillRect/>
          </a:stretch>
        </p:blipFill>
        <p:spPr>
          <a:xfrm>
            <a:off x="5644055" y="2577662"/>
            <a:ext cx="6547945" cy="4424288"/>
          </a:xfrm>
          <a:prstGeom prst="rect">
            <a:avLst/>
          </a:prstGeom>
        </p:spPr>
      </p:pic>
      <p:sp>
        <p:nvSpPr>
          <p:cNvPr id="3" name="Subtitle 2"/>
          <p:cNvSpPr>
            <a:spLocks noGrp="1"/>
          </p:cNvSpPr>
          <p:nvPr>
            <p:ph type="subTitle" idx="1"/>
          </p:nvPr>
        </p:nvSpPr>
        <p:spPr>
          <a:xfrm>
            <a:off x="0" y="0"/>
            <a:ext cx="12192000" cy="6858000"/>
          </a:xfrm>
        </p:spPr>
        <p:txBody>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pPr algn="l"/>
            <a:r>
              <a:rPr lang="en-GB" dirty="0"/>
              <a:t>Starter: Have a look at the two images and consider any similarities and differences between them and what they might represent.</a:t>
            </a:r>
          </a:p>
          <a:p>
            <a:pPr algn="l"/>
            <a:endParaRPr lang="en-GB" dirty="0"/>
          </a:p>
          <a:p>
            <a:pPr algn="l"/>
            <a:endParaRPr lang="en-US" dirty="0"/>
          </a:p>
        </p:txBody>
      </p:sp>
    </p:spTree>
    <p:extLst>
      <p:ext uri="{BB962C8B-B14F-4D97-AF65-F5344CB8AC3E}">
        <p14:creationId xmlns:p14="http://schemas.microsoft.com/office/powerpoint/2010/main" val="1245905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091169" y="187177"/>
            <a:ext cx="2962275" cy="3676650"/>
          </a:xfrm>
          <a:prstGeom prst="rect">
            <a:avLst/>
          </a:prstGeom>
        </p:spPr>
      </p:pic>
      <p:sp>
        <p:nvSpPr>
          <p:cNvPr id="3" name="Subtitle 2"/>
          <p:cNvSpPr>
            <a:spLocks noGrp="1"/>
          </p:cNvSpPr>
          <p:nvPr>
            <p:ph type="subTitle" idx="1"/>
          </p:nvPr>
        </p:nvSpPr>
        <p:spPr>
          <a:xfrm>
            <a:off x="0" y="0"/>
            <a:ext cx="12191999" cy="6858000"/>
          </a:xfrm>
        </p:spPr>
        <p:txBody>
          <a:bodyPr>
            <a:normAutofit fontScale="92500"/>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pPr algn="l"/>
            <a:r>
              <a:rPr lang="en-GB" b="1" dirty="0"/>
              <a:t>Introduction: </a:t>
            </a:r>
            <a:endParaRPr lang="en-US" dirty="0"/>
          </a:p>
          <a:p>
            <a:pPr algn="l"/>
            <a:r>
              <a:rPr lang="en-GB" b="1" i="1" dirty="0"/>
              <a:t>Context:</a:t>
            </a:r>
            <a:r>
              <a:rPr lang="en-GB" dirty="0"/>
              <a:t> </a:t>
            </a:r>
            <a:endParaRPr lang="en-US" dirty="0"/>
          </a:p>
          <a:p>
            <a:pPr algn="l"/>
            <a:r>
              <a:rPr lang="en-GB" dirty="0"/>
              <a:t>This is the fourth and final Romantic poem you will be studying from this collection.</a:t>
            </a:r>
            <a:endParaRPr lang="en-US" dirty="0"/>
          </a:p>
          <a:p>
            <a:pPr algn="l"/>
            <a:r>
              <a:rPr lang="en-GB" dirty="0"/>
              <a:t>Contextual points:</a:t>
            </a:r>
            <a:endParaRPr lang="en-US" dirty="0"/>
          </a:p>
          <a:p>
            <a:pPr lvl="0" algn="l"/>
            <a:r>
              <a:rPr lang="en-GB" dirty="0"/>
              <a:t>In publishing his poetry collection,</a:t>
            </a:r>
            <a:r>
              <a:rPr lang="en-GB" i="1" dirty="0"/>
              <a:t> Lyrical Ballads</a:t>
            </a:r>
            <a:r>
              <a:rPr lang="en-GB" dirty="0"/>
              <a:t>, in 1802, alongside co-author, Samuel Taylor Coleridge, Wordsworth said they were placing the ‘spontaneous overflow’ of emotions at the heart of their work. This lay the foundations for later Romantic poets, who would emphasise pure emotion and use emotion as a unifying theme in their writing. This created a new Romantic sensitivity in English literature. </a:t>
            </a:r>
            <a:endParaRPr lang="en-US" dirty="0"/>
          </a:p>
          <a:p>
            <a:pPr lvl="0" algn="l"/>
            <a:r>
              <a:rPr lang="en-GB" dirty="0"/>
              <a:t>After three years abroad in Malta, Coleridge returned to visit his once-close friend, Wordsworth, in 1806, and everyone present felt the change in the two poets’ relationship. Might this be the subject of this poem? Does it necessarily have to be a romantic break-up that </a:t>
            </a:r>
            <a:r>
              <a:rPr lang="en-GB" i="1" dirty="0"/>
              <a:t>A Complaint</a:t>
            </a:r>
            <a:r>
              <a:rPr lang="en-GB" dirty="0"/>
              <a:t> is about?</a:t>
            </a:r>
            <a:endParaRPr lang="en-US" dirty="0"/>
          </a:p>
          <a:p>
            <a:pPr algn="l"/>
            <a:endParaRPr lang="en-GB" dirty="0"/>
          </a:p>
          <a:p>
            <a:pPr algn="l"/>
            <a:endParaRPr lang="en-US" dirty="0"/>
          </a:p>
        </p:txBody>
      </p:sp>
    </p:spTree>
    <p:extLst>
      <p:ext uri="{BB962C8B-B14F-4D97-AF65-F5344CB8AC3E}">
        <p14:creationId xmlns:p14="http://schemas.microsoft.com/office/powerpoint/2010/main" val="1763002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1999" cy="6858000"/>
          </a:xfrm>
        </p:spPr>
        <p:txBody>
          <a:bodyPr>
            <a:normAutofit/>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r>
              <a:rPr lang="en-GB" b="1" i="1" dirty="0"/>
              <a:t>First reading:</a:t>
            </a:r>
            <a:endParaRPr lang="en-US" dirty="0"/>
          </a:p>
          <a:p>
            <a:r>
              <a:rPr lang="en-GB" dirty="0"/>
              <a:t>Listen to </a:t>
            </a:r>
            <a:r>
              <a:rPr lang="en-GB" i="1" dirty="0"/>
              <a:t>Audio A4. </a:t>
            </a:r>
          </a:p>
          <a:p>
            <a:endParaRPr lang="en-GB" i="1" dirty="0"/>
          </a:p>
          <a:p>
            <a:r>
              <a:rPr lang="en-GB" dirty="0"/>
              <a:t>Consider the poem’s structure as you listen. You should be confident enough to recognise the regular rhyme scheme as well as the use of the form.</a:t>
            </a:r>
            <a:endParaRPr lang="en-US" dirty="0"/>
          </a:p>
        </p:txBody>
      </p:sp>
      <p:pic>
        <p:nvPicPr>
          <p:cNvPr id="4" name="Picture 3"/>
          <p:cNvPicPr>
            <a:picLocks noChangeAspect="1"/>
          </p:cNvPicPr>
          <p:nvPr/>
        </p:nvPicPr>
        <p:blipFill>
          <a:blip r:embed="rId2"/>
          <a:stretch>
            <a:fillRect/>
          </a:stretch>
        </p:blipFill>
        <p:spPr>
          <a:xfrm>
            <a:off x="9534373" y="4322195"/>
            <a:ext cx="1809750" cy="1952625"/>
          </a:xfrm>
          <a:prstGeom prst="rect">
            <a:avLst/>
          </a:prstGeom>
        </p:spPr>
      </p:pic>
    </p:spTree>
    <p:extLst>
      <p:ext uri="{BB962C8B-B14F-4D97-AF65-F5344CB8AC3E}">
        <p14:creationId xmlns:p14="http://schemas.microsoft.com/office/powerpoint/2010/main" val="331411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134447" y="-402045"/>
            <a:ext cx="4483395" cy="3518614"/>
          </a:xfrm>
          <a:prstGeom prst="rect">
            <a:avLst/>
          </a:prstGeom>
        </p:spPr>
      </p:pic>
      <p:sp>
        <p:nvSpPr>
          <p:cNvPr id="2" name="Title 1"/>
          <p:cNvSpPr>
            <a:spLocks noGrp="1"/>
          </p:cNvSpPr>
          <p:nvPr>
            <p:ph type="title"/>
          </p:nvPr>
        </p:nvSpPr>
        <p:spPr/>
        <p:txBody>
          <a:bodyPr/>
          <a:lstStyle/>
          <a:p>
            <a:r>
              <a:rPr lang="en-GB" b="1" dirty="0"/>
              <a:t>Glossary</a:t>
            </a:r>
          </a:p>
        </p:txBody>
      </p:sp>
      <p:sp>
        <p:nvSpPr>
          <p:cNvPr id="3" name="Content Placeholder 2"/>
          <p:cNvSpPr>
            <a:spLocks noGrp="1"/>
          </p:cNvSpPr>
          <p:nvPr>
            <p:ph idx="1"/>
          </p:nvPr>
        </p:nvSpPr>
        <p:spPr/>
        <p:txBody>
          <a:bodyPr>
            <a:normAutofit/>
          </a:bodyPr>
          <a:lstStyle/>
          <a:p>
            <a:pPr marL="0" indent="0">
              <a:buNone/>
            </a:pPr>
            <a:r>
              <a:rPr lang="en-GB" b="1" dirty="0"/>
              <a:t>sestet		</a:t>
            </a:r>
            <a:r>
              <a:rPr lang="en-GB" dirty="0"/>
              <a:t>a stanza of six lines</a:t>
            </a:r>
          </a:p>
          <a:p>
            <a:pPr marL="0" indent="0">
              <a:buNone/>
            </a:pPr>
            <a:endParaRPr lang="en-GB" b="1" dirty="0"/>
          </a:p>
          <a:p>
            <a:pPr marL="0" indent="0">
              <a:buNone/>
            </a:pPr>
            <a:r>
              <a:rPr lang="en-GB" b="1" dirty="0"/>
              <a:t>simile</a:t>
            </a:r>
            <a:r>
              <a:rPr lang="en-GB" dirty="0"/>
              <a:t>		</a:t>
            </a:r>
            <a:r>
              <a:rPr lang="en-US" dirty="0"/>
              <a:t>a phrase used to make a 	description more vivid by using 			‘like’ or ‘as’ to compare two things</a:t>
            </a:r>
            <a:endParaRPr lang="en-GB" dirty="0"/>
          </a:p>
          <a:p>
            <a:pPr marL="0" indent="0">
              <a:buNone/>
            </a:pPr>
            <a:endParaRPr lang="en-GB" b="1" dirty="0"/>
          </a:p>
        </p:txBody>
      </p:sp>
    </p:spTree>
    <p:extLst>
      <p:ext uri="{BB962C8B-B14F-4D97-AF65-F5344CB8AC3E}">
        <p14:creationId xmlns:p14="http://schemas.microsoft.com/office/powerpoint/2010/main" val="174641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312542" y="2701159"/>
            <a:ext cx="5745318" cy="4451869"/>
          </a:xfrm>
          <a:prstGeom prst="rect">
            <a:avLst/>
          </a:prstGeom>
        </p:spPr>
      </p:pic>
      <p:sp>
        <p:nvSpPr>
          <p:cNvPr id="2" name="Title 1"/>
          <p:cNvSpPr>
            <a:spLocks noGrp="1"/>
          </p:cNvSpPr>
          <p:nvPr>
            <p:ph type="title"/>
          </p:nvPr>
        </p:nvSpPr>
        <p:spPr/>
        <p:txBody>
          <a:bodyPr/>
          <a:lstStyle/>
          <a:p>
            <a:r>
              <a:rPr lang="en-GB" b="1" dirty="0"/>
              <a:t>Glossary</a:t>
            </a:r>
          </a:p>
        </p:txBody>
      </p:sp>
      <p:sp>
        <p:nvSpPr>
          <p:cNvPr id="3" name="Content Placeholder 2"/>
          <p:cNvSpPr>
            <a:spLocks noGrp="1"/>
          </p:cNvSpPr>
          <p:nvPr>
            <p:ph idx="1"/>
          </p:nvPr>
        </p:nvSpPr>
        <p:spPr/>
        <p:txBody>
          <a:bodyPr>
            <a:normAutofit/>
          </a:bodyPr>
          <a:lstStyle/>
          <a:p>
            <a:pPr marL="0" indent="0">
              <a:buNone/>
            </a:pPr>
            <a:r>
              <a:rPr lang="en-GB" b="1" dirty="0"/>
              <a:t>metaphor	</a:t>
            </a:r>
            <a:r>
              <a:rPr lang="en-GB" dirty="0"/>
              <a:t>Direct comparison between two things without using ‘like’ or ‘as’</a:t>
            </a:r>
          </a:p>
          <a:p>
            <a:pPr marL="0" indent="0">
              <a:buNone/>
            </a:pPr>
            <a:endParaRPr lang="en-GB" b="1" dirty="0"/>
          </a:p>
          <a:p>
            <a:pPr marL="0" indent="0">
              <a:buNone/>
            </a:pPr>
            <a:r>
              <a:rPr lang="en-GB" b="1" dirty="0"/>
              <a:t>extended metaphor </a:t>
            </a:r>
            <a:r>
              <a:rPr lang="en-GB" dirty="0"/>
              <a:t>variations on a single metaphor that continue throughout a poem or short story</a:t>
            </a:r>
            <a:endParaRPr lang="en-GB" b="1" dirty="0"/>
          </a:p>
          <a:p>
            <a:pPr marL="0" indent="0">
              <a:buNone/>
            </a:pPr>
            <a:endParaRPr lang="en-GB" dirty="0"/>
          </a:p>
          <a:p>
            <a:pPr marL="0" indent="0">
              <a:buNone/>
            </a:pPr>
            <a:endParaRPr lang="en-GB" dirty="0"/>
          </a:p>
          <a:p>
            <a:pPr marL="0" indent="0">
              <a:buNone/>
            </a:pPr>
            <a:endParaRPr lang="en-GB" b="1" dirty="0"/>
          </a:p>
        </p:txBody>
      </p:sp>
    </p:spTree>
    <p:extLst>
      <p:ext uri="{BB962C8B-B14F-4D97-AF65-F5344CB8AC3E}">
        <p14:creationId xmlns:p14="http://schemas.microsoft.com/office/powerpoint/2010/main" val="991824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045270" y="2882335"/>
            <a:ext cx="3330870" cy="3388833"/>
          </a:xfrm>
          <a:prstGeom prst="rect">
            <a:avLst/>
          </a:prstGeom>
        </p:spPr>
      </p:pic>
      <p:sp>
        <p:nvSpPr>
          <p:cNvPr id="3" name="Subtitle 2"/>
          <p:cNvSpPr>
            <a:spLocks noGrp="1"/>
          </p:cNvSpPr>
          <p:nvPr>
            <p:ph type="subTitle" idx="1"/>
          </p:nvPr>
        </p:nvSpPr>
        <p:spPr>
          <a:xfrm>
            <a:off x="553416" y="0"/>
            <a:ext cx="10157289" cy="6858000"/>
          </a:xfrm>
        </p:spPr>
        <p:txBody>
          <a:bodyPr>
            <a:normAutofit/>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r>
              <a:rPr lang="en-GB" b="1" i="1" dirty="0"/>
              <a:t>Reread the poem and identify why this could be considered a Romantic poem.</a:t>
            </a:r>
          </a:p>
          <a:p>
            <a:endParaRPr lang="en-GB" b="1" i="1" dirty="0"/>
          </a:p>
          <a:p>
            <a:r>
              <a:rPr lang="en-GB" b="1" i="1" dirty="0"/>
              <a:t> What aspect of a relationship does it explore? </a:t>
            </a:r>
          </a:p>
          <a:p>
            <a:r>
              <a:rPr lang="en-GB" b="1" i="1" dirty="0"/>
              <a:t>What is the tone of the poem?</a:t>
            </a:r>
          </a:p>
          <a:p>
            <a:r>
              <a:rPr lang="en-GB" b="1" i="1" dirty="0"/>
              <a:t>What metaphorical imagery has been used?</a:t>
            </a:r>
          </a:p>
          <a:p>
            <a:r>
              <a:rPr lang="en-GB" b="1" i="1" dirty="0"/>
              <a:t>What is the theme of the poem?</a:t>
            </a:r>
          </a:p>
          <a:p>
            <a:endParaRPr lang="en-GB" b="1" i="1" dirty="0"/>
          </a:p>
          <a:p>
            <a:r>
              <a:rPr lang="en-GB" b="1" i="1" dirty="0"/>
              <a:t>There are some possible answers on the next slide. </a:t>
            </a:r>
          </a:p>
          <a:p>
            <a:endParaRPr lang="en-GB" b="1" i="1" dirty="0"/>
          </a:p>
        </p:txBody>
      </p:sp>
    </p:spTree>
    <p:extLst>
      <p:ext uri="{BB962C8B-B14F-4D97-AF65-F5344CB8AC3E}">
        <p14:creationId xmlns:p14="http://schemas.microsoft.com/office/powerpoint/2010/main" val="1333032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731816" y="3147237"/>
            <a:ext cx="3580060" cy="3115340"/>
          </a:xfrm>
          <a:prstGeom prst="rect">
            <a:avLst/>
          </a:prstGeom>
        </p:spPr>
      </p:pic>
      <p:sp>
        <p:nvSpPr>
          <p:cNvPr id="3" name="Subtitle 2"/>
          <p:cNvSpPr>
            <a:spLocks noGrp="1"/>
          </p:cNvSpPr>
          <p:nvPr>
            <p:ph type="subTitle" idx="1"/>
          </p:nvPr>
        </p:nvSpPr>
        <p:spPr>
          <a:xfrm>
            <a:off x="0" y="0"/>
            <a:ext cx="12191999" cy="6858000"/>
          </a:xfrm>
        </p:spPr>
        <p:txBody>
          <a:bodyPr>
            <a:normAutofit lnSpcReduction="10000"/>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r>
              <a:rPr lang="en-GB" b="1" i="1" dirty="0"/>
              <a:t>Reread the poem and identify why this could be considered a Romantic poem.</a:t>
            </a:r>
          </a:p>
          <a:p>
            <a:endParaRPr lang="en-GB" b="1" i="1" dirty="0"/>
          </a:p>
          <a:p>
            <a:r>
              <a:rPr lang="en-GB" b="1" i="1" dirty="0"/>
              <a:t> What aspect of a relationship does it explore?</a:t>
            </a:r>
          </a:p>
          <a:p>
            <a:r>
              <a:rPr lang="en-GB" i="1" dirty="0"/>
              <a:t>Lost love? </a:t>
            </a:r>
          </a:p>
          <a:p>
            <a:r>
              <a:rPr lang="en-GB" b="1" i="1" dirty="0"/>
              <a:t>What is the tone of the poem?</a:t>
            </a:r>
          </a:p>
          <a:p>
            <a:r>
              <a:rPr lang="en-GB" dirty="0"/>
              <a:t>An emotional tone.</a:t>
            </a:r>
          </a:p>
          <a:p>
            <a:r>
              <a:rPr lang="en-GB" b="1" i="1" dirty="0"/>
              <a:t>What metaphorical imagery has been used?</a:t>
            </a:r>
          </a:p>
          <a:p>
            <a:r>
              <a:rPr lang="en-GB" dirty="0"/>
              <a:t>Imagery associated with water. </a:t>
            </a:r>
          </a:p>
          <a:p>
            <a:r>
              <a:rPr lang="en-GB" b="1" i="1" dirty="0"/>
              <a:t>What is the theme of the poem?</a:t>
            </a:r>
          </a:p>
          <a:p>
            <a:r>
              <a:rPr lang="en-GB" dirty="0"/>
              <a:t>A break-up of a relationship that still feels raw.</a:t>
            </a:r>
          </a:p>
        </p:txBody>
      </p:sp>
    </p:spTree>
    <p:extLst>
      <p:ext uri="{BB962C8B-B14F-4D97-AF65-F5344CB8AC3E}">
        <p14:creationId xmlns:p14="http://schemas.microsoft.com/office/powerpoint/2010/main" val="3475390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43469" y="1335821"/>
            <a:ext cx="3513861" cy="2757714"/>
          </a:xfrm>
          <a:prstGeom prst="rect">
            <a:avLst/>
          </a:prstGeom>
        </p:spPr>
      </p:pic>
      <p:sp>
        <p:nvSpPr>
          <p:cNvPr id="3" name="Subtitle 2"/>
          <p:cNvSpPr>
            <a:spLocks noGrp="1"/>
          </p:cNvSpPr>
          <p:nvPr>
            <p:ph type="subTitle" idx="1"/>
          </p:nvPr>
        </p:nvSpPr>
        <p:spPr>
          <a:xfrm>
            <a:off x="0" y="0"/>
            <a:ext cx="12191999" cy="6858000"/>
          </a:xfrm>
        </p:spPr>
        <p:txBody>
          <a:bodyPr>
            <a:normAutofit/>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r>
              <a:rPr lang="en-GB" b="1" dirty="0"/>
              <a:t>Development: </a:t>
            </a:r>
            <a:endParaRPr lang="en-US" dirty="0"/>
          </a:p>
          <a:p>
            <a:r>
              <a:rPr lang="en-GB" b="1" i="1" dirty="0"/>
              <a:t>Exploring metaphor:</a:t>
            </a:r>
            <a:endParaRPr lang="en-US" dirty="0"/>
          </a:p>
          <a:p>
            <a:r>
              <a:rPr lang="en-GB" dirty="0"/>
              <a:t>What is an extended metaphor?</a:t>
            </a:r>
            <a:endParaRPr lang="en-US" dirty="0"/>
          </a:p>
          <a:p>
            <a:r>
              <a:rPr lang="en-GB" dirty="0"/>
              <a:t>Make notes/brainstorm the suggested meaning of the following metaphorical images:</a:t>
            </a:r>
            <a:endParaRPr lang="en-US" dirty="0"/>
          </a:p>
          <a:p>
            <a:pPr lvl="0"/>
            <a:r>
              <a:rPr lang="en-GB" i="1" dirty="0"/>
              <a:t>Your love hath been, nor long ago,/A fountain at my fond heart’s door</a:t>
            </a:r>
            <a:endParaRPr lang="en-US" dirty="0"/>
          </a:p>
          <a:p>
            <a:pPr lvl="0"/>
            <a:r>
              <a:rPr lang="en-GB" i="1" dirty="0"/>
              <a:t>A comfortless and hidden well</a:t>
            </a:r>
            <a:endParaRPr lang="en-US" dirty="0"/>
          </a:p>
          <a:p>
            <a:r>
              <a:rPr lang="en-GB" dirty="0"/>
              <a:t>Write out a short response to the quote. For example, ‘Love is like a fountain because…’</a:t>
            </a:r>
            <a:endParaRPr lang="en-US" dirty="0"/>
          </a:p>
        </p:txBody>
      </p:sp>
    </p:spTree>
    <p:extLst>
      <p:ext uri="{BB962C8B-B14F-4D97-AF65-F5344CB8AC3E}">
        <p14:creationId xmlns:p14="http://schemas.microsoft.com/office/powerpoint/2010/main" val="206382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995367" y="1368500"/>
            <a:ext cx="2686050" cy="1866900"/>
          </a:xfrm>
          <a:prstGeom prst="rect">
            <a:avLst/>
          </a:prstGeom>
        </p:spPr>
      </p:pic>
      <p:sp>
        <p:nvSpPr>
          <p:cNvPr id="3" name="Subtitle 2"/>
          <p:cNvSpPr>
            <a:spLocks noGrp="1"/>
          </p:cNvSpPr>
          <p:nvPr>
            <p:ph type="subTitle" idx="1"/>
          </p:nvPr>
        </p:nvSpPr>
        <p:spPr>
          <a:xfrm>
            <a:off x="0" y="0"/>
            <a:ext cx="12191999" cy="6858000"/>
          </a:xfrm>
        </p:spPr>
        <p:txBody>
          <a:bodyPr>
            <a:normAutofit/>
          </a:bodyPr>
          <a:lstStyle/>
          <a:p>
            <a:endParaRPr lang="en-GB" b="1" dirty="0"/>
          </a:p>
          <a:p>
            <a:r>
              <a:rPr lang="en-US" dirty="0"/>
              <a:t>A Complaint</a:t>
            </a:r>
          </a:p>
          <a:p>
            <a:endParaRPr lang="en-GB" b="1" dirty="0"/>
          </a:p>
          <a:p>
            <a:pPr algn="l"/>
            <a:r>
              <a:rPr lang="en-GB" b="1" dirty="0"/>
              <a:t>Learning objective: </a:t>
            </a:r>
            <a:r>
              <a:rPr lang="en-GB" dirty="0"/>
              <a:t>to understand how Wordsworth uses metaphor to convey the pain of lost love.</a:t>
            </a:r>
          </a:p>
          <a:p>
            <a:pPr algn="l"/>
            <a:endParaRPr lang="en-GB" dirty="0"/>
          </a:p>
          <a:p>
            <a:endParaRPr lang="en-US" dirty="0"/>
          </a:p>
          <a:p>
            <a:r>
              <a:rPr lang="en-GB" dirty="0"/>
              <a:t>Use </a:t>
            </a:r>
            <a:r>
              <a:rPr lang="en-GB" i="1" dirty="0"/>
              <a:t>Worksheet A4.2</a:t>
            </a:r>
            <a:r>
              <a:rPr lang="en-GB" dirty="0"/>
              <a:t> to record your thoughts on the poem’s tone and imagery.</a:t>
            </a:r>
            <a:endParaRPr lang="en-US" dirty="0"/>
          </a:p>
          <a:p>
            <a:r>
              <a:rPr lang="en-GB" dirty="0"/>
              <a:t>Consider the following:</a:t>
            </a:r>
            <a:endParaRPr lang="en-US" dirty="0"/>
          </a:p>
          <a:p>
            <a:pPr lvl="0" algn="l"/>
            <a:r>
              <a:rPr lang="en-GB" dirty="0"/>
              <a:t>How do language choices and/or voice create a sense of tone (e.g. consider the inclusion of words such as </a:t>
            </a:r>
            <a:r>
              <a:rPr lang="en-GB" i="1" dirty="0"/>
              <a:t>comfortless</a:t>
            </a:r>
            <a:r>
              <a:rPr lang="en-GB" dirty="0"/>
              <a:t> and </a:t>
            </a:r>
            <a:r>
              <a:rPr lang="en-GB" i="1" dirty="0"/>
              <a:t>silence</a:t>
            </a:r>
            <a:r>
              <a:rPr lang="en-GB" dirty="0"/>
              <a:t>)?</a:t>
            </a:r>
            <a:endParaRPr lang="en-US" dirty="0"/>
          </a:p>
          <a:p>
            <a:pPr lvl="0" algn="l"/>
            <a:r>
              <a:rPr lang="en-GB" dirty="0"/>
              <a:t>How does the poet’s use of imagery add to the intended meaning of the poem? Consider his use of the extended metaphor.</a:t>
            </a:r>
          </a:p>
          <a:p>
            <a:pPr algn="l"/>
            <a:r>
              <a:rPr lang="en-GB" dirty="0"/>
              <a:t>When considering the tone and imagery used by the poet, how does this develop the poem’s themes?</a:t>
            </a:r>
            <a:endParaRPr lang="en-US" dirty="0"/>
          </a:p>
          <a:p>
            <a:pPr lvl="0"/>
            <a:endParaRPr lang="en-US" dirty="0"/>
          </a:p>
        </p:txBody>
      </p:sp>
    </p:spTree>
    <p:extLst>
      <p:ext uri="{BB962C8B-B14F-4D97-AF65-F5344CB8AC3E}">
        <p14:creationId xmlns:p14="http://schemas.microsoft.com/office/powerpoint/2010/main" val="1461660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696</Words>
  <Application>Microsoft Office PowerPoint</Application>
  <PresentationFormat>Widescreen</PresentationFormat>
  <Paragraphs>85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Glossary</vt:lpstr>
      <vt:lpstr>Glossary</vt:lpstr>
      <vt:lpstr>PowerPoint Presentation</vt:lpstr>
      <vt:lpstr>PowerPoint Presentation</vt:lpstr>
      <vt:lpstr>PowerPoint Presentation</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Louisa Ovenden</dc:creator>
  <cp:lastModifiedBy>Toni-Louise</cp:lastModifiedBy>
  <cp:revision>11</cp:revision>
  <cp:lastPrinted>2017-05-15T13:38:34Z</cp:lastPrinted>
  <dcterms:created xsi:type="dcterms:W3CDTF">2017-05-15T13:38:19Z</dcterms:created>
  <dcterms:modified xsi:type="dcterms:W3CDTF">2020-05-20T08:22:40Z</dcterms:modified>
</cp:coreProperties>
</file>