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6" r:id="rId1"/>
  </p:sldMasterIdLst>
  <p:sldIdLst>
    <p:sldId id="271" r:id="rId2"/>
    <p:sldId id="272" r:id="rId3"/>
    <p:sldId id="273" r:id="rId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F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1"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72395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83788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68203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1574669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21162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215536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5895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694523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61086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91978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6/18/2020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5002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88070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45300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6/18/2020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01390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6/18/2020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4073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64494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62431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smtClean="0"/>
              <a:pPr/>
              <a:t>6/18/2020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34884771"/>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 id="2147483812" r:id="rId16"/>
    <p:sldLayoutId id="2147483813"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bbc.co.uk/bitesize/guides/zqrtsg8/revision/4"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6003534"/>
          </a:xfrm>
          <a:solidFill>
            <a:schemeClr val="accent2">
              <a:lumMod val="40000"/>
              <a:lumOff val="60000"/>
            </a:schemeClr>
          </a:solidFill>
        </p:spPr>
        <p:txBody>
          <a:bodyPr>
            <a:normAutofit/>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endParaRPr lang="en-GB" b="1" dirty="0"/>
          </a:p>
          <a:p>
            <a:pPr algn="l"/>
            <a:r>
              <a:rPr lang="en-GB" b="1" dirty="0"/>
              <a:t>Development: </a:t>
            </a:r>
            <a:endParaRPr lang="en-US" dirty="0"/>
          </a:p>
          <a:p>
            <a:pPr algn="l"/>
            <a:r>
              <a:rPr lang="en-GB" b="1" i="1" dirty="0"/>
              <a:t>Exploring form and structure:</a:t>
            </a:r>
            <a:endParaRPr lang="en-US" dirty="0"/>
          </a:p>
          <a:p>
            <a:pPr algn="l"/>
            <a:r>
              <a:rPr lang="en-GB" dirty="0"/>
              <a:t>Looking again at the poem, now consider the poem’s structure, rhyme and rhythm.</a:t>
            </a:r>
          </a:p>
          <a:p>
            <a:pPr algn="l"/>
            <a:r>
              <a:rPr lang="en-GB" dirty="0"/>
              <a:t>consider the use of repetition in the final stanza and the rhyme and rhythm in the poem – why the various iambic forms might be used and the effect of the ‘jerky’ sounding lines. How does this fit in with the poem’s theme? If you are unsure, research the poem’s structure online. </a:t>
            </a:r>
            <a:r>
              <a:rPr lang="en-GB" dirty="0">
                <a:solidFill>
                  <a:schemeClr val="tx1"/>
                </a:solidFill>
                <a:hlinkClick r:id="rId2"/>
              </a:rPr>
              <a:t>https://www.bbc.co.uk/bitesize/guides/zqrtsg8/revision/4</a:t>
            </a:r>
            <a:endParaRPr lang="en-GB" dirty="0">
              <a:solidFill>
                <a:schemeClr val="tx1"/>
              </a:solidFill>
            </a:endParaRPr>
          </a:p>
          <a:p>
            <a:pPr algn="l"/>
            <a:endParaRPr lang="en-US" dirty="0">
              <a:solidFill>
                <a:schemeClr val="tx1"/>
              </a:solidFill>
            </a:endParaRPr>
          </a:p>
        </p:txBody>
      </p:sp>
    </p:spTree>
    <p:extLst>
      <p:ext uri="{BB962C8B-B14F-4D97-AF65-F5344CB8AC3E}">
        <p14:creationId xmlns:p14="http://schemas.microsoft.com/office/powerpoint/2010/main" val="697908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5507664"/>
          </a:xfrm>
          <a:solidFill>
            <a:schemeClr val="accent2">
              <a:lumMod val="60000"/>
              <a:lumOff val="40000"/>
            </a:schemeClr>
          </a:solidFill>
        </p:spPr>
        <p:txBody>
          <a:bodyPr>
            <a:normAutofit lnSpcReduction="10000"/>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r>
              <a:rPr lang="en-GB" b="1" dirty="0"/>
              <a:t>Remember: </a:t>
            </a:r>
            <a:r>
              <a:rPr lang="en-GB" b="1" i="1" dirty="0"/>
              <a:t>Independent writing: </a:t>
            </a:r>
            <a:endParaRPr lang="en-US" dirty="0"/>
          </a:p>
          <a:p>
            <a:pPr algn="l"/>
            <a:r>
              <a:rPr lang="en-GB" b="1" dirty="0"/>
              <a:t>Point</a:t>
            </a:r>
            <a:r>
              <a:rPr lang="en-GB" dirty="0"/>
              <a:t> – make a clear point about an aspect of the text and link back to the question.</a:t>
            </a:r>
            <a:endParaRPr lang="en-US" dirty="0"/>
          </a:p>
          <a:p>
            <a:pPr algn="l"/>
            <a:r>
              <a:rPr lang="en-GB" b="1" dirty="0"/>
              <a:t>Evidence</a:t>
            </a:r>
            <a:r>
              <a:rPr lang="en-GB" dirty="0"/>
              <a:t> – choose an </a:t>
            </a:r>
            <a:r>
              <a:rPr lang="en-GB" i="1" dirty="0"/>
              <a:t>appropriate</a:t>
            </a:r>
            <a:r>
              <a:rPr lang="en-GB" dirty="0"/>
              <a:t> quotation that supports your point.</a:t>
            </a:r>
            <a:endParaRPr lang="en-US" dirty="0"/>
          </a:p>
          <a:p>
            <a:pPr algn="l"/>
            <a:r>
              <a:rPr lang="en-GB" b="1" dirty="0"/>
              <a:t>Explanation</a:t>
            </a:r>
            <a:r>
              <a:rPr lang="en-GB" dirty="0"/>
              <a:t> – why does the particular quotation support your point? What does it suggest (e.g. </a:t>
            </a:r>
            <a:r>
              <a:rPr lang="en-GB" i="1" dirty="0"/>
              <a:t>This quotation suggests…</a:t>
            </a:r>
            <a:r>
              <a:rPr lang="en-GB" dirty="0"/>
              <a:t>)?</a:t>
            </a:r>
            <a:endParaRPr lang="en-US" dirty="0"/>
          </a:p>
          <a:p>
            <a:pPr algn="l"/>
            <a:r>
              <a:rPr lang="en-GB" b="1" dirty="0"/>
              <a:t>Evaluation</a:t>
            </a:r>
            <a:r>
              <a:rPr lang="en-GB" dirty="0"/>
              <a:t> – what is the intended reader reaction? Is it effective? Offer a personal opinion.</a:t>
            </a:r>
            <a:endParaRPr lang="en-US" dirty="0"/>
          </a:p>
          <a:p>
            <a:pPr algn="l"/>
            <a:r>
              <a:rPr lang="en-GB" dirty="0">
                <a:solidFill>
                  <a:schemeClr val="tx1"/>
                </a:solidFill>
              </a:rPr>
              <a:t>explain in writing, making use of textual references and PEEE, how Hardy establishes and maintains a bleak and depressing tone in this poem. </a:t>
            </a:r>
            <a:r>
              <a:rPr lang="en-GB">
                <a:solidFill>
                  <a:schemeClr val="tx1"/>
                </a:solidFill>
              </a:rPr>
              <a:t>Write at least 3-4 PEEEs</a:t>
            </a:r>
            <a:endParaRPr lang="en-US" dirty="0">
              <a:solidFill>
                <a:schemeClr val="tx1"/>
              </a:solidFill>
            </a:endParaRPr>
          </a:p>
        </p:txBody>
      </p:sp>
    </p:spTree>
    <p:extLst>
      <p:ext uri="{BB962C8B-B14F-4D97-AF65-F5344CB8AC3E}">
        <p14:creationId xmlns:p14="http://schemas.microsoft.com/office/powerpoint/2010/main" val="2322814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5507664"/>
          </a:xfrm>
          <a:solidFill>
            <a:schemeClr val="accent2">
              <a:lumMod val="40000"/>
              <a:lumOff val="60000"/>
            </a:schemeClr>
          </a:solidFill>
        </p:spPr>
        <p:txBody>
          <a:bodyPr>
            <a:normAutofit/>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endParaRPr lang="en-GB" b="1" dirty="0"/>
          </a:p>
          <a:p>
            <a:pPr algn="l"/>
            <a:r>
              <a:rPr lang="en-GB" b="1" i="1" dirty="0"/>
              <a:t>Self assessment:</a:t>
            </a:r>
            <a:endParaRPr lang="en-US" dirty="0"/>
          </a:p>
          <a:p>
            <a:pPr algn="l"/>
            <a:r>
              <a:rPr lang="en-GB" dirty="0"/>
              <a:t>Check that you are using appropriate evidence and giving an appropriate analysis of the effectiveness of the devices used to set the tone. </a:t>
            </a:r>
          </a:p>
          <a:p>
            <a:pPr algn="l"/>
            <a:r>
              <a:rPr lang="en-GB" dirty="0"/>
              <a:t>ensure that you have included suitable technical vocabulary in your references to language, form and structure (e.g. pathetic fallacy, personification, metaphor, tone, quatrain, stanza, rhyme scheme, etc.). </a:t>
            </a:r>
          </a:p>
          <a:p>
            <a:pPr algn="l"/>
            <a:endParaRPr lang="en-US" dirty="0"/>
          </a:p>
        </p:txBody>
      </p:sp>
    </p:spTree>
    <p:extLst>
      <p:ext uri="{BB962C8B-B14F-4D97-AF65-F5344CB8AC3E}">
        <p14:creationId xmlns:p14="http://schemas.microsoft.com/office/powerpoint/2010/main" val="3589546776"/>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302</TotalTime>
  <Words>347</Words>
  <Application>Microsoft Office PowerPoint</Application>
  <PresentationFormat>Widescreen</PresentationFormat>
  <Paragraphs>24</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Tw Cen MT</vt:lpstr>
      <vt:lpstr>Droplet</vt:lpstr>
      <vt:lpstr>Neutral tones</vt:lpstr>
      <vt:lpstr>Neutral tones</vt:lpstr>
      <vt:lpstr>Neutral tones</vt:lpstr>
    </vt:vector>
  </TitlesOfParts>
  <Company>CHURCHMEAD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Neutral tones</dc:title>
  <dc:creator>Louisa Ovenden</dc:creator>
  <cp:lastModifiedBy>Toni-Louise</cp:lastModifiedBy>
  <cp:revision>17</cp:revision>
  <cp:lastPrinted>2019-11-27T10:18:36Z</cp:lastPrinted>
  <dcterms:created xsi:type="dcterms:W3CDTF">2018-06-22T09:09:49Z</dcterms:created>
  <dcterms:modified xsi:type="dcterms:W3CDTF">2020-06-18T08:32:47Z</dcterms:modified>
</cp:coreProperties>
</file>