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08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6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61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7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0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6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65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23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1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773C-F5C2-4C52-BF2C-415E6D9F30D4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9DC6-034D-4D0E-AC27-1D935A1F8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7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lic activities about &lt;strong&gt;family relationships&lt;/strong&gt; between three generations: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914" y="1115554"/>
            <a:ext cx="7522006" cy="56415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85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&lt;strong&gt;Joanna Baillie&lt;/strong&gt; | Flickr - Photo Sharing!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0" y="101341"/>
            <a:ext cx="4762500" cy="35718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506817" y="2574322"/>
            <a:ext cx="10955079" cy="392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endParaRPr lang="en-GB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Introduction: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Context: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 was a revered Scottish dramatist and poet of the late 18th/early 19th century, so she was writing during the early Romantic era.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Her work exerted a strong influence on leading Romantic poets Shelley and Byron.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Upon moving to London in 1784, Baillie was encouraged to write poetry by her aunt, Ann Hunter, who gained her access to the literary society of London. </a:t>
            </a:r>
            <a:r>
              <a:rPr lang="en-GB" dirty="0">
                <a:solidFill>
                  <a:srgbClr val="252525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Baillie offered this world a new way of looking at drama and poetry and, at a time when creative women’s voices were rarely heard, many contemporary writers held her in the highest esteem.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This poem is taken from her first published collection: </a:t>
            </a:r>
            <a:r>
              <a:rPr lang="en-US" i="1" dirty="0">
                <a:solidFill>
                  <a:srgbClr val="1C1C1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Poems: Wherein it is Attempted to Describe Certain Views of Nature and of Rustic Manners (1790).</a:t>
            </a:r>
            <a:r>
              <a:rPr lang="en-US" sz="2000" dirty="0">
                <a:solidFill>
                  <a:srgbClr val="25252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10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28083" y="2565975"/>
            <a:ext cx="110295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First reading: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Read the poem on page 7 of the </a:t>
            </a:r>
            <a:r>
              <a:rPr lang="en-GB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Poetry Anthology (also attached separately on this assignment)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while listening to the attached </a:t>
            </a:r>
            <a:r>
              <a:rPr lang="en-GB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Audio A2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Look at the glossary as you are reading to ensure the meaning of some of Baillie’s Scottish or archaic vocabulary is clear.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65721" y="4040611"/>
            <a:ext cx="6096000" cy="25853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en-GB" b="1" dirty="0"/>
              <a:t>stocked 		</a:t>
            </a:r>
            <a:r>
              <a:rPr lang="en-GB" dirty="0"/>
              <a:t>wearing stockings or long socks</a:t>
            </a:r>
          </a:p>
          <a:p>
            <a:r>
              <a:rPr lang="en-GB" b="1" dirty="0" err="1"/>
              <a:t>corse</a:t>
            </a:r>
            <a:r>
              <a:rPr lang="en-GB" b="1" dirty="0"/>
              <a:t>			</a:t>
            </a:r>
            <a:r>
              <a:rPr lang="en-GB" dirty="0"/>
              <a:t>body, corpse</a:t>
            </a:r>
          </a:p>
          <a:p>
            <a:r>
              <a:rPr lang="en-GB" b="1" dirty="0"/>
              <a:t>wot		</a:t>
            </a:r>
            <a:r>
              <a:rPr lang="en-GB" b="1" i="1" dirty="0"/>
              <a:t>	</a:t>
            </a:r>
            <a:r>
              <a:rPr lang="en-GB" dirty="0"/>
              <a:t>know</a:t>
            </a:r>
          </a:p>
          <a:p>
            <a:r>
              <a:rPr lang="en-GB" b="1" dirty="0"/>
              <a:t>weal	</a:t>
            </a:r>
            <a:r>
              <a:rPr lang="en-GB" dirty="0"/>
              <a:t>		welfare, well-being</a:t>
            </a:r>
          </a:p>
          <a:p>
            <a:r>
              <a:rPr lang="en-GB" b="1" dirty="0"/>
              <a:t>doff			</a:t>
            </a:r>
            <a:r>
              <a:rPr lang="en-GB" dirty="0"/>
              <a:t>take off</a:t>
            </a:r>
          </a:p>
          <a:p>
            <a:r>
              <a:rPr lang="en-GB" b="1" dirty="0"/>
              <a:t>aye			</a:t>
            </a:r>
            <a:r>
              <a:rPr lang="en-GB" dirty="0"/>
              <a:t>ever, always (Scottish)</a:t>
            </a:r>
          </a:p>
          <a:p>
            <a:r>
              <a:rPr lang="en-GB" b="1" dirty="0" err="1"/>
              <a:t>partlet</a:t>
            </a:r>
            <a:r>
              <a:rPr lang="en-GB" b="1" dirty="0"/>
              <a:t>		</a:t>
            </a:r>
            <a:r>
              <a:rPr lang="en-GB" dirty="0"/>
              <a:t>hen</a:t>
            </a:r>
          </a:p>
          <a:p>
            <a:r>
              <a:rPr lang="en-GB" b="1" dirty="0"/>
              <a:t>nod			</a:t>
            </a:r>
            <a:r>
              <a:rPr lang="en-GB" dirty="0"/>
              <a:t>i.e. nod off, start to doze</a:t>
            </a:r>
          </a:p>
          <a:p>
            <a:r>
              <a:rPr lang="en-GB" b="1" dirty="0"/>
              <a:t>sestet		</a:t>
            </a:r>
            <a:r>
              <a:rPr lang="en-GB" dirty="0"/>
              <a:t>a stanza of six lines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870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61060" y="4499251"/>
            <a:ext cx="60960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Can you identify the regular rhyme scheme? </a:t>
            </a:r>
            <a:endParaRPr lang="en-GB" sz="2400" dirty="0"/>
          </a:p>
        </p:txBody>
      </p:sp>
      <p:pic>
        <p:nvPicPr>
          <p:cNvPr id="3" name="Picture 2" descr="TeamDrew - Language Art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144" y="132608"/>
            <a:ext cx="5159169" cy="386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65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048000" y="2967335"/>
            <a:ext cx="6096000" cy="28623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en-GB" sz="3600" dirty="0"/>
              <a:t>The regular rhyme scheme is (AABBCC). </a:t>
            </a:r>
          </a:p>
          <a:p>
            <a:endParaRPr lang="en-GB" sz="3600" dirty="0"/>
          </a:p>
          <a:p>
            <a:r>
              <a:rPr lang="en-GB" sz="3600" dirty="0"/>
              <a:t>A six-line verse is known as a sestet. </a:t>
            </a:r>
          </a:p>
        </p:txBody>
      </p:sp>
      <p:pic>
        <p:nvPicPr>
          <p:cNvPr id="3" name="Picture 2" descr="British Literature Wiki - Literary Consciousness i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011" y="235320"/>
            <a:ext cx="3041904" cy="23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89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... Feel Happier By Changing The &lt;strong&gt;Tone&lt;/strong&gt; of Your &lt;strong&gt;Voice&lt;/strong&gt;, Study Finds - PsyBlo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87758"/>
            <a:ext cx="6858000" cy="47371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26125" y="3464763"/>
            <a:ext cx="9795641" cy="25391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What is the overall tone of the poem?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Focus, in particular, on identifying the different emotions presented in the poem through the poet’s use of language and word choices.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Write a list of words and phrases from the poem that show the different emotions. </a:t>
            </a:r>
          </a:p>
        </p:txBody>
      </p:sp>
    </p:spTree>
    <p:extLst>
      <p:ext uri="{BB962C8B-B14F-4D97-AF65-F5344CB8AC3E}">
        <p14:creationId xmlns:p14="http://schemas.microsoft.com/office/powerpoint/2010/main" val="1990126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693682" y="4333002"/>
            <a:ext cx="10583917" cy="203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You should recognise the different emotions presented by the poet as: 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nostalgia and regret for the lost past filtered through the lens of deep affection from the child for his grandfather in the present as his faculties decline in old age. </a:t>
            </a:r>
          </a:p>
          <a:p>
            <a:endParaRPr lang="en-GB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This emphasis on powerful emotion was a favourite theme with the Romantic poets and we will explore this in greater depth later.</a:t>
            </a:r>
            <a:endParaRPr lang="en-US" dirty="0"/>
          </a:p>
        </p:txBody>
      </p:sp>
      <p:pic>
        <p:nvPicPr>
          <p:cNvPr id="6" name="Picture 5" descr="Description &quot;&lt;strong&gt;Nostalgia&lt;/strong&gt;&quot; in Bowie, TX IMG 68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759" y="55179"/>
            <a:ext cx="5538952" cy="415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22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520" y="82509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Learning objective: </a:t>
            </a:r>
            <a:endParaRPr lang="en-GB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portrays emotions within family relationships. </a:t>
            </a:r>
          </a:p>
          <a:p>
            <a:pPr marL="342900" lvl="0" indent="-342900" fontAlgn="base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understand how the poet uses language to portray emotions within family relationships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2139" y="235320"/>
            <a:ext cx="5327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‘A Child to his Sick Grandfather’ </a:t>
            </a:r>
            <a:r>
              <a:rPr lang="en-GB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Joanna Baillie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922180" y="2615530"/>
            <a:ext cx="8500123" cy="34732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Development: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Using </a:t>
            </a:r>
            <a:r>
              <a:rPr lang="en-GB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Worksheet A2.1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write down several examples from the poem of the grandfather as he is remembered in the past and how he is now. </a:t>
            </a:r>
          </a:p>
          <a:p>
            <a:pPr>
              <a:lnSpc>
                <a:spcPct val="115000"/>
              </a:lnSpc>
            </a:pP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Is there a contrast between these two presentations? How does the poet’s use of language effectively convey the changes that have taken place?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 descr="MrsNussle - 5th Grade &lt;strong&gt;Memories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075" y="419986"/>
            <a:ext cx="4815998" cy="197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5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753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profileuser</dc:creator>
  <cp:lastModifiedBy>Toni-Louise</cp:lastModifiedBy>
  <cp:revision>9</cp:revision>
  <dcterms:created xsi:type="dcterms:W3CDTF">2017-02-27T15:12:16Z</dcterms:created>
  <dcterms:modified xsi:type="dcterms:W3CDTF">2020-05-04T09:16:25Z</dcterms:modified>
</cp:coreProperties>
</file>