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inimized">
    <p:restoredLeft sz="0" autoAdjust="0"/>
    <p:restoredTop sz="0" autoAdjust="0"/>
  </p:normalViewPr>
  <p:slideViewPr>
    <p:cSldViewPr>
      <p:cViewPr varScale="1">
        <p:scale>
          <a:sx n="10" d="100"/>
          <a:sy n="10" d="100"/>
        </p:scale>
        <p:origin x="2460"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D697F92-D326-449C-939A-398F44D17843}"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620935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D697F92-D326-449C-939A-398F44D17843}"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350056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D697F92-D326-449C-939A-398F44D17843}"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1980916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D697F92-D326-449C-939A-398F44D17843}"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207719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697F92-D326-449C-939A-398F44D17843}" type="datetimeFigureOut">
              <a:rPr lang="en-GB" smtClean="0"/>
              <a:t>10/06/2020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4103304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D697F92-D326-449C-939A-398F44D17843}" type="datetimeFigureOut">
              <a:rPr lang="en-GB" smtClean="0"/>
              <a:t>10/06/2020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1416438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D697F92-D326-449C-939A-398F44D17843}" type="datetimeFigureOut">
              <a:rPr lang="en-GB" smtClean="0"/>
              <a:t>10/06/2020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3025221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D697F92-D326-449C-939A-398F44D17843}" type="datetimeFigureOut">
              <a:rPr lang="en-GB" smtClean="0"/>
              <a:t>10/06/2020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4167737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697F92-D326-449C-939A-398F44D17843}" type="datetimeFigureOut">
              <a:rPr lang="en-GB" smtClean="0"/>
              <a:t>10/06/2020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1008892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697F92-D326-449C-939A-398F44D17843}" type="datetimeFigureOut">
              <a:rPr lang="en-GB" smtClean="0"/>
              <a:t>10/06/2020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2427782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697F92-D326-449C-939A-398F44D17843}" type="datetimeFigureOut">
              <a:rPr lang="en-GB" smtClean="0"/>
              <a:t>10/06/2020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3301658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697F92-D326-449C-939A-398F44D17843}" type="datetimeFigureOut">
              <a:rPr lang="en-GB" smtClean="0"/>
              <a:t>10/06/2020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915809-AC10-400C-AEDA-D6DF72490394}" type="slidenum">
              <a:rPr lang="en-GB" smtClean="0"/>
              <a:t>‹#›</a:t>
            </a:fld>
            <a:endParaRPr lang="en-GB"/>
          </a:p>
        </p:txBody>
      </p:sp>
    </p:spTree>
    <p:extLst>
      <p:ext uri="{BB962C8B-B14F-4D97-AF65-F5344CB8AC3E}">
        <p14:creationId xmlns:p14="http://schemas.microsoft.com/office/powerpoint/2010/main" val="1232546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0"/>
            <a:ext cx="7772400" cy="1470025"/>
          </a:xfrm>
        </p:spPr>
        <p:txBody>
          <a:bodyPr/>
          <a:lstStyle/>
          <a:p>
            <a:r>
              <a:rPr lang="en-GB" b="1" dirty="0"/>
              <a:t>‘Sonnet 43’ </a:t>
            </a:r>
            <a:r>
              <a:rPr lang="en-GB" b="1" i="1" dirty="0"/>
              <a:t>Elizabeth Barrett Browning</a:t>
            </a:r>
            <a:endParaRPr lang="en-GB" dirty="0"/>
          </a:p>
        </p:txBody>
      </p:sp>
      <p:sp>
        <p:nvSpPr>
          <p:cNvPr id="3" name="Subtitle 2"/>
          <p:cNvSpPr>
            <a:spLocks noGrp="1"/>
          </p:cNvSpPr>
          <p:nvPr>
            <p:ph type="subTitle" idx="1"/>
          </p:nvPr>
        </p:nvSpPr>
        <p:spPr>
          <a:xfrm>
            <a:off x="1371600" y="2819400"/>
            <a:ext cx="6400800" cy="1752600"/>
          </a:xfrm>
        </p:spPr>
        <p:txBody>
          <a:bodyPr>
            <a:normAutofit fontScale="92500" lnSpcReduction="20000"/>
          </a:bodyPr>
          <a:lstStyle/>
          <a:p>
            <a:r>
              <a:rPr lang="en-GB" b="1" dirty="0"/>
              <a:t>Learning objective: </a:t>
            </a:r>
            <a:endParaRPr lang="en-GB" dirty="0"/>
          </a:p>
          <a:p>
            <a:r>
              <a:rPr lang="en-GB" dirty="0"/>
              <a:t>to explore how the economy of the sonnet form helps the poet to convey the intensity of passionate love.</a:t>
            </a:r>
          </a:p>
        </p:txBody>
      </p:sp>
    </p:spTree>
    <p:extLst>
      <p:ext uri="{BB962C8B-B14F-4D97-AF65-F5344CB8AC3E}">
        <p14:creationId xmlns:p14="http://schemas.microsoft.com/office/powerpoint/2010/main" val="455362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1"/>
            <a:ext cx="4343400" cy="533400"/>
          </a:xfrm>
        </p:spPr>
        <p:txBody>
          <a:bodyPr>
            <a:normAutofit fontScale="90000"/>
          </a:bodyPr>
          <a:lstStyle/>
          <a:p>
            <a:r>
              <a:rPr lang="en-GB" b="1" dirty="0"/>
              <a:t>‘Sonnet 43’ </a:t>
            </a:r>
            <a:r>
              <a:rPr lang="en-GB" b="1" i="1" dirty="0"/>
              <a:t>Elizabeth Barrett Browning</a:t>
            </a:r>
            <a:endParaRPr lang="en-GB" dirty="0"/>
          </a:p>
        </p:txBody>
      </p:sp>
      <p:sp>
        <p:nvSpPr>
          <p:cNvPr id="3" name="Subtitle 2"/>
          <p:cNvSpPr>
            <a:spLocks noGrp="1"/>
          </p:cNvSpPr>
          <p:nvPr>
            <p:ph type="subTitle" idx="1"/>
          </p:nvPr>
        </p:nvSpPr>
        <p:spPr>
          <a:xfrm>
            <a:off x="152400" y="1905000"/>
            <a:ext cx="8686800" cy="4800600"/>
          </a:xfrm>
        </p:spPr>
        <p:txBody>
          <a:bodyPr>
            <a:noAutofit/>
          </a:bodyPr>
          <a:lstStyle/>
          <a:p>
            <a:pPr algn="l"/>
            <a:r>
              <a:rPr lang="en-GB" sz="2000" b="1" dirty="0"/>
              <a:t>Introduction: </a:t>
            </a:r>
            <a:r>
              <a:rPr lang="en-GB" sz="2000" b="1" i="1" dirty="0"/>
              <a:t>Context:</a:t>
            </a:r>
            <a:r>
              <a:rPr lang="en-GB" sz="2000" dirty="0"/>
              <a:t> </a:t>
            </a:r>
          </a:p>
          <a:p>
            <a:pPr algn="l"/>
            <a:r>
              <a:rPr lang="en-GB" sz="2000" dirty="0"/>
              <a:t>The structure of ‘Sonnet 43’ is a Petrarchan sonnet, a verse form named after the Italian Medieval sonneteer Petrarch and later developed by Italian Renaissance poets. </a:t>
            </a:r>
          </a:p>
          <a:p>
            <a:pPr algn="l"/>
            <a:r>
              <a:rPr lang="en-GB" sz="2000" dirty="0"/>
              <a:t>In using this form to express passionate love, Elizabeth Barrett Browning is adhering to a common theme of sonnets. </a:t>
            </a:r>
          </a:p>
          <a:p>
            <a:pPr algn="l"/>
            <a:r>
              <a:rPr lang="en-GB" sz="2000" dirty="0"/>
              <a:t>Unlike Shakespearean sonnets, which end in a couplet, a Petrarchan – or Italian – sonnet is made up of an octave and a sestet.</a:t>
            </a:r>
          </a:p>
          <a:p>
            <a:pPr algn="l"/>
            <a:r>
              <a:rPr lang="en-GB" sz="2000" dirty="0"/>
              <a:t>Such a sonnet often leads with one subject in the octave before introducing a different subject, idea or emotion in the sestet (although that is not the case here). </a:t>
            </a:r>
          </a:p>
          <a:p>
            <a:pPr algn="l"/>
            <a:r>
              <a:rPr lang="en-GB" sz="2000" dirty="0"/>
              <a:t>‘Sonnet 43’ is one of 44 sonnets Barrett Browning wrote about her love for her future husband, the poet Robert Browning, whose poem ‘My Last Duchess’ also features in the ‘Relationships’ collection of the </a:t>
            </a:r>
            <a:r>
              <a:rPr lang="en-GB" sz="2000" i="1" dirty="0"/>
              <a:t>Poetry Anthology</a:t>
            </a:r>
            <a:r>
              <a:rPr lang="en-GB" sz="1400" dirty="0"/>
              <a:t>.</a:t>
            </a:r>
          </a:p>
        </p:txBody>
      </p:sp>
    </p:spTree>
    <p:extLst>
      <p:ext uri="{BB962C8B-B14F-4D97-AF65-F5344CB8AC3E}">
        <p14:creationId xmlns:p14="http://schemas.microsoft.com/office/powerpoint/2010/main" val="967142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Glossary</a:t>
            </a:r>
            <a:endParaRPr lang="en-GB" dirty="0"/>
          </a:p>
        </p:txBody>
      </p:sp>
      <p:sp>
        <p:nvSpPr>
          <p:cNvPr id="3" name="Content Placeholder 2"/>
          <p:cNvSpPr>
            <a:spLocks noGrp="1"/>
          </p:cNvSpPr>
          <p:nvPr>
            <p:ph idx="1"/>
          </p:nvPr>
        </p:nvSpPr>
        <p:spPr/>
        <p:txBody>
          <a:bodyPr>
            <a:normAutofit fontScale="62500" lnSpcReduction="20000"/>
          </a:bodyPr>
          <a:lstStyle/>
          <a:p>
            <a:pPr marL="0" indent="0">
              <a:buNone/>
            </a:pPr>
            <a:r>
              <a:rPr lang="en-GB" b="1" dirty="0"/>
              <a:t>Petrarchan sonnet	</a:t>
            </a:r>
            <a:r>
              <a:rPr lang="en-GB" dirty="0"/>
              <a:t>14-line poem divided into 	an octave and a sestet</a:t>
            </a:r>
          </a:p>
          <a:p>
            <a:pPr marL="0" indent="0">
              <a:buNone/>
            </a:pPr>
            <a:endParaRPr lang="en-GB" b="1" dirty="0"/>
          </a:p>
          <a:p>
            <a:pPr marL="0" indent="0">
              <a:buNone/>
            </a:pPr>
            <a:r>
              <a:rPr lang="en-GB" b="1" dirty="0"/>
              <a:t>Shakespearean </a:t>
            </a:r>
          </a:p>
          <a:p>
            <a:pPr marL="0" indent="0">
              <a:buNone/>
            </a:pPr>
            <a:r>
              <a:rPr lang="en-GB" b="1" dirty="0"/>
              <a:t>sonnet			</a:t>
            </a:r>
            <a:r>
              <a:rPr lang="en-GB" dirty="0"/>
              <a:t>14-line poem divided into 	three quatrains and a 			rhyming couplet</a:t>
            </a:r>
          </a:p>
          <a:p>
            <a:pPr marL="0" indent="0">
              <a:buNone/>
            </a:pPr>
            <a:endParaRPr lang="en-GB" dirty="0"/>
          </a:p>
          <a:p>
            <a:pPr marL="0" indent="0">
              <a:buNone/>
            </a:pPr>
            <a:r>
              <a:rPr lang="en-GB" b="1" dirty="0"/>
              <a:t>couplet			</a:t>
            </a:r>
            <a:r>
              <a:rPr lang="en-GB" dirty="0"/>
              <a:t>a stanza of two lines</a:t>
            </a:r>
          </a:p>
          <a:p>
            <a:pPr marL="0" indent="0">
              <a:buNone/>
            </a:pPr>
            <a:r>
              <a:rPr lang="en-GB" b="1" dirty="0"/>
              <a:t>		</a:t>
            </a:r>
          </a:p>
          <a:p>
            <a:pPr marL="0" indent="0">
              <a:buNone/>
            </a:pPr>
            <a:r>
              <a:rPr lang="en-GB" b="1" dirty="0"/>
              <a:t>quatrain			</a:t>
            </a:r>
            <a:r>
              <a:rPr lang="en-GB" dirty="0"/>
              <a:t>a stanza of four lines, often having alternate 			rhymes</a:t>
            </a:r>
          </a:p>
          <a:p>
            <a:pPr marL="0" indent="0">
              <a:buNone/>
            </a:pPr>
            <a:endParaRPr lang="en-GB" b="1" dirty="0"/>
          </a:p>
          <a:p>
            <a:pPr marL="0" indent="0">
              <a:buNone/>
            </a:pPr>
            <a:r>
              <a:rPr lang="en-GB" b="1" dirty="0"/>
              <a:t>sestet			</a:t>
            </a:r>
            <a:r>
              <a:rPr lang="en-GB" dirty="0"/>
              <a:t>a stanza of six lines</a:t>
            </a:r>
          </a:p>
          <a:p>
            <a:pPr marL="0" indent="0">
              <a:buNone/>
            </a:pPr>
            <a:endParaRPr lang="en-GB" b="1" dirty="0"/>
          </a:p>
          <a:p>
            <a:pPr marL="0" indent="0">
              <a:buNone/>
            </a:pPr>
            <a:r>
              <a:rPr lang="en-GB" b="1" dirty="0"/>
              <a:t>octave			</a:t>
            </a:r>
            <a:r>
              <a:rPr lang="en-GB" dirty="0"/>
              <a:t>a stanza of eight lines</a:t>
            </a:r>
          </a:p>
          <a:p>
            <a:pPr marL="0" indent="0">
              <a:buNone/>
            </a:pPr>
            <a:endParaRPr lang="en-GB" dirty="0"/>
          </a:p>
          <a:p>
            <a:endParaRPr lang="en-GB" dirty="0"/>
          </a:p>
        </p:txBody>
      </p:sp>
    </p:spTree>
    <p:extLst>
      <p:ext uri="{BB962C8B-B14F-4D97-AF65-F5344CB8AC3E}">
        <p14:creationId xmlns:p14="http://schemas.microsoft.com/office/powerpoint/2010/main" val="332121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1"/>
            <a:ext cx="4343400" cy="533400"/>
          </a:xfrm>
        </p:spPr>
        <p:txBody>
          <a:bodyPr>
            <a:normAutofit fontScale="90000"/>
          </a:bodyPr>
          <a:lstStyle/>
          <a:p>
            <a:r>
              <a:rPr lang="en-GB" b="1" dirty="0"/>
              <a:t>‘Sonnet 43’ </a:t>
            </a:r>
            <a:r>
              <a:rPr lang="en-GB" b="1" i="1" dirty="0"/>
              <a:t>Elizabeth Barrett Browning</a:t>
            </a:r>
            <a:endParaRPr lang="en-GB" dirty="0"/>
          </a:p>
        </p:txBody>
      </p:sp>
      <p:sp>
        <p:nvSpPr>
          <p:cNvPr id="3" name="Subtitle 2"/>
          <p:cNvSpPr>
            <a:spLocks noGrp="1"/>
          </p:cNvSpPr>
          <p:nvPr>
            <p:ph type="subTitle" idx="1"/>
          </p:nvPr>
        </p:nvSpPr>
        <p:spPr>
          <a:xfrm>
            <a:off x="152400" y="1905000"/>
            <a:ext cx="8686800" cy="4800600"/>
          </a:xfrm>
        </p:spPr>
        <p:txBody>
          <a:bodyPr>
            <a:noAutofit/>
          </a:bodyPr>
          <a:lstStyle/>
          <a:p>
            <a:pPr algn="l"/>
            <a:r>
              <a:rPr lang="en-GB" sz="2800" b="1" i="1" dirty="0"/>
              <a:t>First reading:</a:t>
            </a:r>
            <a:endParaRPr lang="en-GB" sz="2800" dirty="0"/>
          </a:p>
          <a:p>
            <a:pPr algn="l"/>
            <a:r>
              <a:rPr lang="en-GB" sz="2800" dirty="0"/>
              <a:t>Identify the rhyme scheme as you read the text on page 11 of the </a:t>
            </a:r>
            <a:r>
              <a:rPr lang="en-GB" sz="2800" i="1" dirty="0"/>
              <a:t>Poetry Anthology</a:t>
            </a:r>
            <a:r>
              <a:rPr lang="en-GB" sz="2800" dirty="0"/>
              <a:t>. </a:t>
            </a:r>
          </a:p>
          <a:p>
            <a:pPr algn="l"/>
            <a:r>
              <a:rPr lang="en-GB" sz="2800" i="1" dirty="0"/>
              <a:t>Worksheet A6.1</a:t>
            </a:r>
            <a:r>
              <a:rPr lang="en-GB" sz="2800" dirty="0"/>
              <a:t>, offers a comparison between the structures of Petrarchan and Shakespearean sonnets</a:t>
            </a:r>
            <a:r>
              <a:rPr lang="en-GB" sz="2800" i="1" dirty="0"/>
              <a:t>. </a:t>
            </a:r>
          </a:p>
          <a:p>
            <a:pPr algn="l"/>
            <a:r>
              <a:rPr lang="en-GB" sz="2800" dirty="0"/>
              <a:t>How do the rhyme schemes differ? What do you think is the primary benefit of the 14-line format?</a:t>
            </a:r>
          </a:p>
          <a:p>
            <a:pPr algn="l"/>
            <a:r>
              <a:rPr lang="en-GB" sz="2800" dirty="0"/>
              <a:t>Is it brevity, intensity, distillation of emotions/ideas into strictly disciplined form?</a:t>
            </a:r>
          </a:p>
          <a:p>
            <a:pPr algn="l"/>
            <a:endParaRPr lang="en-GB" sz="2800" dirty="0"/>
          </a:p>
        </p:txBody>
      </p:sp>
    </p:spTree>
    <p:extLst>
      <p:ext uri="{BB962C8B-B14F-4D97-AF65-F5344CB8AC3E}">
        <p14:creationId xmlns:p14="http://schemas.microsoft.com/office/powerpoint/2010/main" val="3209673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TotalTime>
  <Words>353</Words>
  <Application>Microsoft Office PowerPoint</Application>
  <PresentationFormat>On-screen Show (4:3)</PresentationFormat>
  <Paragraphs>29</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‘Sonnet 43’ Elizabeth Barrett Browning</vt:lpstr>
      <vt:lpstr>‘Sonnet 43’ Elizabeth Barrett Browning</vt:lpstr>
      <vt:lpstr>Glossary</vt:lpstr>
      <vt:lpstr>‘Sonnet 43’ Elizabeth Barrett Browning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‘Sonnet 43’ Elizabeth Barrett Browning</dc:title>
  <dc:creator>oveycowandco</dc:creator>
  <cp:lastModifiedBy>Toni-Louise</cp:lastModifiedBy>
  <cp:revision>16</cp:revision>
  <dcterms:created xsi:type="dcterms:W3CDTF">2019-01-20T16:41:57Z</dcterms:created>
  <dcterms:modified xsi:type="dcterms:W3CDTF">2020-06-10T06:33:01Z</dcterms:modified>
</cp:coreProperties>
</file>