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8" r:id="rId3"/>
    <p:sldId id="261" r:id="rId4"/>
    <p:sldId id="262"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94" y="1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D697F92-D326-449C-939A-398F44D17843}"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620935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D697F92-D326-449C-939A-398F44D17843}"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350056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D697F92-D326-449C-939A-398F44D17843}"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1980916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D697F92-D326-449C-939A-398F44D17843}"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207719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697F92-D326-449C-939A-398F44D17843}" type="datetimeFigureOut">
              <a:rPr lang="en-GB" smtClean="0"/>
              <a:t>11/06/2020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4103304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D697F92-D326-449C-939A-398F44D17843}" type="datetimeFigureOut">
              <a:rPr lang="en-GB" smtClean="0"/>
              <a:t>11/06/2020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1416438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D697F92-D326-449C-939A-398F44D17843}" type="datetimeFigureOut">
              <a:rPr lang="en-GB" smtClean="0"/>
              <a:t>11/06/2020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3025221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D697F92-D326-449C-939A-398F44D17843}" type="datetimeFigureOut">
              <a:rPr lang="en-GB" smtClean="0"/>
              <a:t>11/06/2020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4167737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697F92-D326-449C-939A-398F44D17843}" type="datetimeFigureOut">
              <a:rPr lang="en-GB" smtClean="0"/>
              <a:t>11/06/2020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1008892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697F92-D326-449C-939A-398F44D17843}" type="datetimeFigureOut">
              <a:rPr lang="en-GB" smtClean="0"/>
              <a:t>11/06/2020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2427782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697F92-D326-449C-939A-398F44D17843}" type="datetimeFigureOut">
              <a:rPr lang="en-GB" smtClean="0"/>
              <a:t>11/06/2020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915809-AC10-400C-AEDA-D6DF72490394}" type="slidenum">
              <a:rPr lang="en-GB" smtClean="0"/>
              <a:t>‹#›</a:t>
            </a:fld>
            <a:endParaRPr lang="en-GB"/>
          </a:p>
        </p:txBody>
      </p:sp>
    </p:spTree>
    <p:extLst>
      <p:ext uri="{BB962C8B-B14F-4D97-AF65-F5344CB8AC3E}">
        <p14:creationId xmlns:p14="http://schemas.microsoft.com/office/powerpoint/2010/main" val="3301658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697F92-D326-449C-939A-398F44D17843}" type="datetimeFigureOut">
              <a:rPr lang="en-GB" smtClean="0"/>
              <a:t>11/06/2020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915809-AC10-400C-AEDA-D6DF72490394}" type="slidenum">
              <a:rPr lang="en-GB" smtClean="0"/>
              <a:t>‹#›</a:t>
            </a:fld>
            <a:endParaRPr lang="en-GB"/>
          </a:p>
        </p:txBody>
      </p:sp>
    </p:spTree>
    <p:extLst>
      <p:ext uri="{BB962C8B-B14F-4D97-AF65-F5344CB8AC3E}">
        <p14:creationId xmlns:p14="http://schemas.microsoft.com/office/powerpoint/2010/main" val="1232546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1"/>
            <a:ext cx="4343400" cy="533400"/>
          </a:xfrm>
        </p:spPr>
        <p:txBody>
          <a:bodyPr>
            <a:normAutofit fontScale="90000"/>
          </a:bodyPr>
          <a:lstStyle/>
          <a:p>
            <a:r>
              <a:rPr lang="en-GB" b="1" dirty="0"/>
              <a:t>‘Sonnet 43’ </a:t>
            </a:r>
            <a:r>
              <a:rPr lang="en-GB" b="1" i="1" dirty="0"/>
              <a:t>Elizabeth Barrett Browning</a:t>
            </a:r>
            <a:endParaRPr lang="en-GB" dirty="0"/>
          </a:p>
        </p:txBody>
      </p:sp>
      <p:sp>
        <p:nvSpPr>
          <p:cNvPr id="3" name="Subtitle 2"/>
          <p:cNvSpPr>
            <a:spLocks noGrp="1"/>
          </p:cNvSpPr>
          <p:nvPr>
            <p:ph type="subTitle" idx="1"/>
          </p:nvPr>
        </p:nvSpPr>
        <p:spPr>
          <a:xfrm>
            <a:off x="152400" y="1905000"/>
            <a:ext cx="8686800" cy="4800600"/>
          </a:xfrm>
        </p:spPr>
        <p:txBody>
          <a:bodyPr>
            <a:noAutofit/>
          </a:bodyPr>
          <a:lstStyle/>
          <a:p>
            <a:pPr algn="l"/>
            <a:r>
              <a:rPr lang="en-GB" sz="2800" dirty="0"/>
              <a:t>‘count the ways’ in which Browning says that she loves her husband. </a:t>
            </a:r>
          </a:p>
          <a:p>
            <a:pPr algn="l"/>
            <a:r>
              <a:rPr lang="en-GB" sz="2800" dirty="0"/>
              <a:t>Use </a:t>
            </a:r>
            <a:r>
              <a:rPr lang="en-GB" sz="2800" i="1" dirty="0"/>
              <a:t>Worksheet A6.2 </a:t>
            </a:r>
            <a:r>
              <a:rPr lang="en-GB" sz="2800" dirty="0"/>
              <a:t>to annotate/highlight each different instance she mentions in the poem. </a:t>
            </a:r>
          </a:p>
          <a:p>
            <a:pPr algn="l"/>
            <a:endParaRPr lang="en-GB" sz="2800" dirty="0"/>
          </a:p>
          <a:p>
            <a:pPr algn="l"/>
            <a:r>
              <a:rPr lang="en-GB" sz="2800" dirty="0"/>
              <a:t>Check your answers on the next slide. </a:t>
            </a:r>
          </a:p>
          <a:p>
            <a:pPr algn="l"/>
            <a:endParaRPr lang="en-GB" sz="2800" dirty="0"/>
          </a:p>
        </p:txBody>
      </p:sp>
    </p:spTree>
    <p:extLst>
      <p:ext uri="{BB962C8B-B14F-4D97-AF65-F5344CB8AC3E}">
        <p14:creationId xmlns:p14="http://schemas.microsoft.com/office/powerpoint/2010/main" val="1745573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1"/>
            <a:ext cx="4343400" cy="533400"/>
          </a:xfrm>
        </p:spPr>
        <p:txBody>
          <a:bodyPr>
            <a:normAutofit fontScale="90000"/>
          </a:bodyPr>
          <a:lstStyle/>
          <a:p>
            <a:r>
              <a:rPr lang="en-GB" b="1" dirty="0"/>
              <a:t>‘Sonnet 43’ </a:t>
            </a:r>
            <a:r>
              <a:rPr lang="en-GB" b="1" i="1" dirty="0"/>
              <a:t>Elizabeth Barrett Browning</a:t>
            </a:r>
            <a:endParaRPr lang="en-GB" dirty="0"/>
          </a:p>
        </p:txBody>
      </p:sp>
      <p:sp>
        <p:nvSpPr>
          <p:cNvPr id="3" name="Subtitle 2"/>
          <p:cNvSpPr>
            <a:spLocks noGrp="1"/>
          </p:cNvSpPr>
          <p:nvPr>
            <p:ph type="subTitle" idx="1"/>
          </p:nvPr>
        </p:nvSpPr>
        <p:spPr>
          <a:xfrm>
            <a:off x="152400" y="1905000"/>
            <a:ext cx="8686800" cy="4800600"/>
          </a:xfrm>
        </p:spPr>
        <p:txBody>
          <a:bodyPr>
            <a:noAutofit/>
          </a:bodyPr>
          <a:lstStyle/>
          <a:p>
            <a:pPr algn="l"/>
            <a:r>
              <a:rPr lang="en-GB" sz="2800" b="1" dirty="0"/>
              <a:t>Suggested answers: </a:t>
            </a:r>
            <a:r>
              <a:rPr lang="en-GB" sz="2800" i="1" dirty="0"/>
              <a:t>Worksheet A6.2</a:t>
            </a:r>
            <a:endParaRPr lang="en-GB" sz="2800" dirty="0"/>
          </a:p>
          <a:p>
            <a:pPr lvl="0" algn="l"/>
            <a:r>
              <a:rPr lang="en-GB" sz="2800" dirty="0"/>
              <a:t>to the full capacity of her spiritual soul</a:t>
            </a:r>
          </a:p>
          <a:p>
            <a:pPr lvl="0" algn="l"/>
            <a:r>
              <a:rPr lang="en-GB" sz="2800" dirty="0"/>
              <a:t>quietly, all day and all night</a:t>
            </a:r>
          </a:p>
          <a:p>
            <a:pPr lvl="0" algn="l"/>
            <a:r>
              <a:rPr lang="en-GB" sz="2800" dirty="0"/>
              <a:t>freely</a:t>
            </a:r>
          </a:p>
          <a:p>
            <a:pPr lvl="0" algn="l"/>
            <a:r>
              <a:rPr lang="en-GB" sz="2800" dirty="0"/>
              <a:t>purely</a:t>
            </a:r>
          </a:p>
          <a:p>
            <a:pPr lvl="0" algn="l"/>
            <a:r>
              <a:rPr lang="en-GB" sz="2800" dirty="0"/>
              <a:t>passionately</a:t>
            </a:r>
          </a:p>
          <a:p>
            <a:pPr lvl="0" algn="l"/>
            <a:r>
              <a:rPr lang="en-GB" sz="2800" dirty="0"/>
              <a:t>faithfully</a:t>
            </a:r>
          </a:p>
          <a:p>
            <a:pPr lvl="0" algn="l"/>
            <a:r>
              <a:rPr lang="en-GB" sz="2800" dirty="0"/>
              <a:t>with all her life force</a:t>
            </a:r>
          </a:p>
          <a:p>
            <a:pPr lvl="0" algn="l"/>
            <a:r>
              <a:rPr lang="en-GB" sz="2800" dirty="0"/>
              <a:t>for ever (</a:t>
            </a:r>
            <a:r>
              <a:rPr lang="en-GB" sz="2800" i="1" dirty="0"/>
              <a:t>better after death</a:t>
            </a:r>
            <a:r>
              <a:rPr lang="en-GB" sz="2800" dirty="0"/>
              <a:t>)</a:t>
            </a:r>
          </a:p>
        </p:txBody>
      </p:sp>
    </p:spTree>
    <p:extLst>
      <p:ext uri="{BB962C8B-B14F-4D97-AF65-F5344CB8AC3E}">
        <p14:creationId xmlns:p14="http://schemas.microsoft.com/office/powerpoint/2010/main" val="3900745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1"/>
            <a:ext cx="4343400" cy="533400"/>
          </a:xfrm>
        </p:spPr>
        <p:txBody>
          <a:bodyPr>
            <a:normAutofit fontScale="90000"/>
          </a:bodyPr>
          <a:lstStyle/>
          <a:p>
            <a:r>
              <a:rPr lang="en-GB" b="1" dirty="0"/>
              <a:t>‘Sonnet 43’ </a:t>
            </a:r>
            <a:r>
              <a:rPr lang="en-GB" b="1" i="1" dirty="0"/>
              <a:t>Elizabeth Barrett Browning</a:t>
            </a:r>
            <a:endParaRPr lang="en-GB" dirty="0"/>
          </a:p>
        </p:txBody>
      </p:sp>
      <p:sp>
        <p:nvSpPr>
          <p:cNvPr id="3" name="Subtitle 2"/>
          <p:cNvSpPr>
            <a:spLocks noGrp="1"/>
          </p:cNvSpPr>
          <p:nvPr>
            <p:ph type="subTitle" idx="1"/>
          </p:nvPr>
        </p:nvSpPr>
        <p:spPr>
          <a:xfrm>
            <a:off x="152400" y="1905000"/>
            <a:ext cx="8686800" cy="4800600"/>
          </a:xfrm>
        </p:spPr>
        <p:txBody>
          <a:bodyPr>
            <a:noAutofit/>
          </a:bodyPr>
          <a:lstStyle/>
          <a:p>
            <a:pPr algn="l"/>
            <a:r>
              <a:rPr lang="en-GB" sz="2800" b="1" dirty="0"/>
              <a:t>Development: </a:t>
            </a:r>
            <a:endParaRPr lang="en-GB" sz="2800" dirty="0"/>
          </a:p>
          <a:p>
            <a:pPr algn="l"/>
            <a:r>
              <a:rPr lang="en-GB" sz="2800" dirty="0"/>
              <a:t>Now listen to </a:t>
            </a:r>
            <a:r>
              <a:rPr lang="en-GB" sz="2800" i="1" dirty="0"/>
              <a:t>Audio A6</a:t>
            </a:r>
            <a:r>
              <a:rPr lang="en-GB" sz="2800" dirty="0"/>
              <a:t> and consider how the different intense emotions are presented in this poem. </a:t>
            </a:r>
          </a:p>
          <a:p>
            <a:pPr algn="l"/>
            <a:r>
              <a:rPr lang="en-GB" sz="2800" dirty="0"/>
              <a:t>Consider in particular the pauses and cadences of expression caused by the heavy punctuation, which ‘frees’ the poet’s excited voice from the rigidity of the form while still adhering to it structurally.</a:t>
            </a:r>
          </a:p>
        </p:txBody>
      </p:sp>
    </p:spTree>
    <p:extLst>
      <p:ext uri="{BB962C8B-B14F-4D97-AF65-F5344CB8AC3E}">
        <p14:creationId xmlns:p14="http://schemas.microsoft.com/office/powerpoint/2010/main" val="3680758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1"/>
            <a:ext cx="4343400" cy="533400"/>
          </a:xfrm>
        </p:spPr>
        <p:txBody>
          <a:bodyPr>
            <a:normAutofit fontScale="90000"/>
          </a:bodyPr>
          <a:lstStyle/>
          <a:p>
            <a:r>
              <a:rPr lang="en-GB" b="1" dirty="0"/>
              <a:t>‘Sonnet 43’ </a:t>
            </a:r>
            <a:r>
              <a:rPr lang="en-GB" b="1" i="1" dirty="0"/>
              <a:t>Elizabeth Barrett Browning</a:t>
            </a:r>
            <a:endParaRPr lang="en-GB" dirty="0"/>
          </a:p>
        </p:txBody>
      </p:sp>
      <p:sp>
        <p:nvSpPr>
          <p:cNvPr id="3" name="Subtitle 2"/>
          <p:cNvSpPr>
            <a:spLocks noGrp="1"/>
          </p:cNvSpPr>
          <p:nvPr>
            <p:ph type="subTitle" idx="1"/>
          </p:nvPr>
        </p:nvSpPr>
        <p:spPr>
          <a:xfrm>
            <a:off x="152400" y="1905000"/>
            <a:ext cx="8686800" cy="4800600"/>
          </a:xfrm>
        </p:spPr>
        <p:txBody>
          <a:bodyPr>
            <a:noAutofit/>
          </a:bodyPr>
          <a:lstStyle/>
          <a:p>
            <a:pPr algn="l"/>
            <a:r>
              <a:rPr lang="en-GB" sz="2800" b="1" i="1" dirty="0"/>
              <a:t>Emotive language:</a:t>
            </a:r>
            <a:endParaRPr lang="en-GB" sz="2800" dirty="0"/>
          </a:p>
          <a:p>
            <a:pPr algn="l"/>
            <a:r>
              <a:rPr lang="en-GB" sz="2800" i="1" dirty="0"/>
              <a:t>Worksheet A6.3</a:t>
            </a:r>
            <a:r>
              <a:rPr lang="en-GB" sz="2800" dirty="0"/>
              <a:t>.</a:t>
            </a:r>
          </a:p>
          <a:p>
            <a:pPr algn="l"/>
            <a:r>
              <a:rPr lang="en-GB" sz="2800" dirty="0"/>
              <a:t>Look more closely at some of the emotive language in this sonnet by completing the worksheet.  I will give you the possible answers next lesson. </a:t>
            </a:r>
          </a:p>
        </p:txBody>
      </p:sp>
    </p:spTree>
    <p:extLst>
      <p:ext uri="{BB962C8B-B14F-4D97-AF65-F5344CB8AC3E}">
        <p14:creationId xmlns:p14="http://schemas.microsoft.com/office/powerpoint/2010/main" val="11425795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192</Words>
  <Application>Microsoft Office PowerPoint</Application>
  <PresentationFormat>On-screen Show (4:3)</PresentationFormat>
  <Paragraphs>23</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‘Sonnet 43’ Elizabeth Barrett Browning</vt:lpstr>
      <vt:lpstr>‘Sonnet 43’ Elizabeth Barrett Browning</vt:lpstr>
      <vt:lpstr>‘Sonnet 43’ Elizabeth Barrett Browning</vt:lpstr>
      <vt:lpstr>‘Sonnet 43’ Elizabeth Barrett Browning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‘Sonnet 43’ Elizabeth Barrett Browning</dc:title>
  <dc:creator>oveycowandco</dc:creator>
  <cp:lastModifiedBy>Toni-Louise Younger</cp:lastModifiedBy>
  <cp:revision>17</cp:revision>
  <dcterms:created xsi:type="dcterms:W3CDTF">2019-01-20T16:41:57Z</dcterms:created>
  <dcterms:modified xsi:type="dcterms:W3CDTF">2020-06-11T08:29:34Z</dcterms:modified>
</cp:coreProperties>
</file>