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66" r:id="rId3"/>
    <p:sldId id="256" r:id="rId4"/>
    <p:sldId id="275" r:id="rId5"/>
    <p:sldId id="276" r:id="rId6"/>
    <p:sldId id="277" r:id="rId7"/>
    <p:sldId id="278" r:id="rId8"/>
    <p:sldId id="279" r:id="rId9"/>
    <p:sldId id="280" r:id="rId10"/>
    <p:sldId id="281" r:id="rId11"/>
    <p:sldId id="282" r:id="rId12"/>
    <p:sldId id="283" r:id="rId13"/>
    <p:sldId id="284" r:id="rId14"/>
    <p:sldId id="270" r:id="rId15"/>
    <p:sldId id="272" r:id="rId16"/>
    <p:sldId id="273" r:id="rId17"/>
    <p:sldId id="274" r:id="rId18"/>
    <p:sldId id="26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60" autoAdjust="0"/>
  </p:normalViewPr>
  <p:slideViewPr>
    <p:cSldViewPr>
      <p:cViewPr varScale="1">
        <p:scale>
          <a:sx n="28" d="100"/>
          <a:sy n="28" d="100"/>
        </p:scale>
        <p:origin x="1692"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7D232-2124-4667-A281-3E4D66FA3CD0}" type="datetimeFigureOut">
              <a:rPr lang="en-GB" smtClean="0"/>
              <a:t>19/05/2020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8BB0AB-819F-4FDC-A9D0-FBCBB08E6350}" type="slidenum">
              <a:rPr lang="en-GB" smtClean="0"/>
              <a:t>‹#›</a:t>
            </a:fld>
            <a:endParaRPr lang="en-GB"/>
          </a:p>
        </p:txBody>
      </p:sp>
    </p:spTree>
    <p:extLst>
      <p:ext uri="{BB962C8B-B14F-4D97-AF65-F5344CB8AC3E}">
        <p14:creationId xmlns:p14="http://schemas.microsoft.com/office/powerpoint/2010/main" val="1501012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a:t>
            </a:fld>
            <a:endParaRPr lang="en-GB"/>
          </a:p>
        </p:txBody>
      </p:sp>
    </p:spTree>
    <p:extLst>
      <p:ext uri="{BB962C8B-B14F-4D97-AF65-F5344CB8AC3E}">
        <p14:creationId xmlns:p14="http://schemas.microsoft.com/office/powerpoint/2010/main" val="892996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2</a:t>
            </a:fld>
            <a:endParaRPr lang="en-GB"/>
          </a:p>
        </p:txBody>
      </p:sp>
    </p:spTree>
    <p:extLst>
      <p:ext uri="{BB962C8B-B14F-4D97-AF65-F5344CB8AC3E}">
        <p14:creationId xmlns:p14="http://schemas.microsoft.com/office/powerpoint/2010/main" val="725445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3</a:t>
            </a:fld>
            <a:endParaRPr lang="en-GB"/>
          </a:p>
        </p:txBody>
      </p:sp>
    </p:spTree>
    <p:extLst>
      <p:ext uri="{BB962C8B-B14F-4D97-AF65-F5344CB8AC3E}">
        <p14:creationId xmlns:p14="http://schemas.microsoft.com/office/powerpoint/2010/main" val="1423413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13</a:t>
            </a:fld>
            <a:endParaRPr lang="en-GB"/>
          </a:p>
        </p:txBody>
      </p:sp>
    </p:spTree>
    <p:extLst>
      <p:ext uri="{BB962C8B-B14F-4D97-AF65-F5344CB8AC3E}">
        <p14:creationId xmlns:p14="http://schemas.microsoft.com/office/powerpoint/2010/main" val="725445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14</a:t>
            </a:fld>
            <a:endParaRPr lang="en-GB"/>
          </a:p>
        </p:txBody>
      </p:sp>
    </p:spTree>
    <p:extLst>
      <p:ext uri="{BB962C8B-B14F-4D97-AF65-F5344CB8AC3E}">
        <p14:creationId xmlns:p14="http://schemas.microsoft.com/office/powerpoint/2010/main" val="725445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15</a:t>
            </a:fld>
            <a:endParaRPr lang="en-GB"/>
          </a:p>
        </p:txBody>
      </p:sp>
    </p:spTree>
    <p:extLst>
      <p:ext uri="{BB962C8B-B14F-4D97-AF65-F5344CB8AC3E}">
        <p14:creationId xmlns:p14="http://schemas.microsoft.com/office/powerpoint/2010/main" val="72544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16</a:t>
            </a:fld>
            <a:endParaRPr lang="en-GB"/>
          </a:p>
        </p:txBody>
      </p:sp>
    </p:spTree>
    <p:extLst>
      <p:ext uri="{BB962C8B-B14F-4D97-AF65-F5344CB8AC3E}">
        <p14:creationId xmlns:p14="http://schemas.microsoft.com/office/powerpoint/2010/main" val="725445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8BB0AB-819F-4FDC-A9D0-FBCBB08E6350}" type="slidenum">
              <a:rPr lang="en-GB" smtClean="0"/>
              <a:t>17</a:t>
            </a:fld>
            <a:endParaRPr lang="en-GB"/>
          </a:p>
        </p:txBody>
      </p:sp>
    </p:spTree>
    <p:extLst>
      <p:ext uri="{BB962C8B-B14F-4D97-AF65-F5344CB8AC3E}">
        <p14:creationId xmlns:p14="http://schemas.microsoft.com/office/powerpoint/2010/main" val="698851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96115D2-BAFF-44F0-929A-C74A61667AD7}"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361737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96115D2-BAFF-44F0-929A-C74A61667AD7}"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3024218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96115D2-BAFF-44F0-929A-C74A61667AD7}"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1325540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19" name="Group 22"/>
            <p:cNvGrpSpPr>
              <a:grpSpLocks/>
            </p:cNvGrpSpPr>
            <p:nvPr userDrawn="1"/>
          </p:nvGrpSpPr>
          <p:grpSpPr bwMode="auto">
            <a:xfrm>
              <a:off x="4986" y="2752"/>
              <a:ext cx="468" cy="667"/>
              <a:chOff x="4986" y="2752"/>
              <a:chExt cx="468"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lgn="ctr" eaLnBrk="0" fontAlgn="base" hangingPunct="0">
              <a:spcBef>
                <a:spcPct val="0"/>
              </a:spcBef>
              <a:spcAft>
                <a:spcPct val="0"/>
              </a:spcAft>
              <a:defRPr/>
            </a:pPr>
            <a:endParaRPr lang="en-GB">
              <a:solidFill>
                <a:srgbClr val="000000"/>
              </a:solidFill>
            </a:endParaRPr>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lgn="ctr" eaLnBrk="0" fontAlgn="base" hangingPunct="0">
              <a:spcBef>
                <a:spcPct val="0"/>
              </a:spcBef>
              <a:spcAft>
                <a:spcPct val="0"/>
              </a:spcAft>
              <a:defRPr/>
            </a:pPr>
            <a:endParaRPr lang="en-GB">
              <a:solidFill>
                <a:srgbClr val="000000"/>
              </a:solidFill>
            </a:endParaRPr>
          </a:p>
        </p:txBody>
      </p:sp>
      <p:sp>
        <p:nvSpPr>
          <p:cNvPr id="8195"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8196"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solidFill>
                <a:srgbClr val="000000"/>
              </a:solidFill>
            </a:endParaRPr>
          </a:p>
        </p:txBody>
      </p:sp>
      <p:sp>
        <p:nvSpPr>
          <p:cNvPr id="28" name="Rectangle 6"/>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solidFill>
                <a:srgbClr val="000000"/>
              </a:solidFill>
            </a:endParaRPr>
          </a:p>
        </p:txBody>
      </p:sp>
      <p:sp>
        <p:nvSpPr>
          <p:cNvPr id="29" name="Rectangle 7"/>
          <p:cNvSpPr>
            <a:spLocks noGrp="1" noChangeArrowheads="1"/>
          </p:cNvSpPr>
          <p:nvPr>
            <p:ph type="sldNum" sz="quarter" idx="12"/>
          </p:nvPr>
        </p:nvSpPr>
        <p:spPr>
          <a:xfrm>
            <a:off x="6553200" y="6248400"/>
            <a:ext cx="1905000" cy="457200"/>
          </a:xfrm>
        </p:spPr>
        <p:txBody>
          <a:bodyPr/>
          <a:lstStyle>
            <a:lvl1pPr>
              <a:defRPr smtClean="0"/>
            </a:lvl1pPr>
          </a:lstStyle>
          <a:p>
            <a:pPr>
              <a:defRPr/>
            </a:pPr>
            <a:fld id="{86E16399-3532-49A6-AEEF-BB574604ED2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3056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ACCDAB51-5EF8-40FA-881A-047A663FC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23967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ED7B615D-4C80-47D1-BEBB-D97C8C98F8A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6386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B4AB23E1-BC04-4B27-8E7F-6BE7405E426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77606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7"/>
          <p:cNvSpPr>
            <a:spLocks noGrp="1" noChangeArrowheads="1"/>
          </p:cNvSpPr>
          <p:nvPr>
            <p:ph type="sldNum" sz="quarter" idx="12"/>
          </p:nvPr>
        </p:nvSpPr>
        <p:spPr>
          <a:ln/>
        </p:spPr>
        <p:txBody>
          <a:bodyPr/>
          <a:lstStyle>
            <a:lvl1pPr>
              <a:defRPr/>
            </a:lvl1pPr>
          </a:lstStyle>
          <a:p>
            <a:pPr>
              <a:defRPr/>
            </a:pPr>
            <a:fld id="{57B3FA4B-ABC5-4211-AEDA-5A29A469070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29465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7"/>
          <p:cNvSpPr>
            <a:spLocks noGrp="1" noChangeArrowheads="1"/>
          </p:cNvSpPr>
          <p:nvPr>
            <p:ph type="sldNum" sz="quarter" idx="12"/>
          </p:nvPr>
        </p:nvSpPr>
        <p:spPr>
          <a:ln/>
        </p:spPr>
        <p:txBody>
          <a:bodyPr/>
          <a:lstStyle>
            <a:lvl1pPr>
              <a:defRPr/>
            </a:lvl1pPr>
          </a:lstStyle>
          <a:p>
            <a:pPr>
              <a:defRPr/>
            </a:pPr>
            <a:fld id="{1ABB7A73-3C16-452E-A7B7-37DBD4C022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019714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7"/>
          <p:cNvSpPr>
            <a:spLocks noGrp="1" noChangeArrowheads="1"/>
          </p:cNvSpPr>
          <p:nvPr>
            <p:ph type="sldNum" sz="quarter" idx="12"/>
          </p:nvPr>
        </p:nvSpPr>
        <p:spPr>
          <a:ln/>
        </p:spPr>
        <p:txBody>
          <a:bodyPr/>
          <a:lstStyle>
            <a:lvl1pPr>
              <a:defRPr/>
            </a:lvl1pPr>
          </a:lstStyle>
          <a:p>
            <a:pPr>
              <a:defRPr/>
            </a:pPr>
            <a:fld id="{80BDDA56-62D1-471F-8AFB-ED20F20A7AA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14373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DFE3FAC0-3DCA-4BC4-A184-33F0E7F80DA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738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96115D2-BAFF-44F0-929A-C74A61667AD7}"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29056350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5E7044A2-2285-4D0C-B889-303A83F32A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68248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0255E406-E541-4995-94C7-966ADD02C84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2059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9AE0A6EA-C2ED-4AEC-ABB6-1E1BEC9C784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305761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85800" y="1828800"/>
            <a:ext cx="3771900"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Media Placeholder 3"/>
          <p:cNvSpPr>
            <a:spLocks noGrp="1"/>
          </p:cNvSpPr>
          <p:nvPr>
            <p:ph type="media" sz="half" idx="2"/>
          </p:nvPr>
        </p:nvSpPr>
        <p:spPr>
          <a:xfrm>
            <a:off x="4610100" y="1828800"/>
            <a:ext cx="3771900" cy="3657600"/>
          </a:xfrm>
        </p:spPr>
        <p:txBody>
          <a:bodyPr/>
          <a:lstStyle/>
          <a:p>
            <a:pPr lvl="0"/>
            <a:endParaRPr lang="en-GB" noProof="0"/>
          </a:p>
        </p:txBody>
      </p:sp>
      <p:sp>
        <p:nvSpPr>
          <p:cNvPr id="5" name="Rectangle 5"/>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EE3BE7E8-E8CB-451F-BE95-73E7D5C15F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622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6115D2-BAFF-44F0-929A-C74A61667AD7}" type="datetimeFigureOut">
              <a:rPr lang="en-GB" smtClean="0"/>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4177965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6115D2-BAFF-44F0-929A-C74A61667AD7}"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212274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96115D2-BAFF-44F0-929A-C74A61667AD7}" type="datetimeFigureOut">
              <a:rPr lang="en-GB" smtClean="0"/>
              <a:t>19/05/2020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3714770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96115D2-BAFF-44F0-929A-C74A61667AD7}" type="datetimeFigureOut">
              <a:rPr lang="en-GB" smtClean="0"/>
              <a:t>19/05/2020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4282755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115D2-BAFF-44F0-929A-C74A61667AD7}" type="datetimeFigureOut">
              <a:rPr lang="en-GB" smtClean="0"/>
              <a:t>19/05/2020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335155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6115D2-BAFF-44F0-929A-C74A61667AD7}"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6592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6115D2-BAFF-44F0-929A-C74A61667AD7}" type="datetimeFigureOut">
              <a:rPr lang="en-GB" smtClean="0"/>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5F1F72-1BF7-4953-B136-9E22232B99D2}" type="slidenum">
              <a:rPr lang="en-GB" smtClean="0"/>
              <a:t>‹#›</a:t>
            </a:fld>
            <a:endParaRPr lang="en-GB"/>
          </a:p>
        </p:txBody>
      </p:sp>
    </p:spTree>
    <p:extLst>
      <p:ext uri="{BB962C8B-B14F-4D97-AF65-F5344CB8AC3E}">
        <p14:creationId xmlns:p14="http://schemas.microsoft.com/office/powerpoint/2010/main" val="2225931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115D2-BAFF-44F0-929A-C74A61667AD7}" type="datetimeFigureOut">
              <a:rPr lang="en-GB" smtClean="0"/>
              <a:t>19/05/2020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5F1F72-1BF7-4953-B136-9E22232B99D2}" type="slidenum">
              <a:rPr lang="en-GB" smtClean="0"/>
              <a:t>‹#›</a:t>
            </a:fld>
            <a:endParaRPr lang="en-GB"/>
          </a:p>
        </p:txBody>
      </p:sp>
    </p:spTree>
    <p:extLst>
      <p:ext uri="{BB962C8B-B14F-4D97-AF65-F5344CB8AC3E}">
        <p14:creationId xmlns:p14="http://schemas.microsoft.com/office/powerpoint/2010/main" val="2383690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71" name="Rectangle 3"/>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3"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eaLnBrk="1" hangingPunct="1">
              <a:defRPr sz="1400" smtClean="0"/>
            </a:lvl1pPr>
          </a:lstStyle>
          <a:p>
            <a:pPr fontAlgn="base">
              <a:spcBef>
                <a:spcPct val="0"/>
              </a:spcBef>
              <a:spcAft>
                <a:spcPct val="0"/>
              </a:spcAft>
              <a:defRPr/>
            </a:pPr>
            <a:endParaRPr lang="en-US">
              <a:solidFill>
                <a:srgbClr val="000000"/>
              </a:solidFill>
            </a:endParaRPr>
          </a:p>
        </p:txBody>
      </p:sp>
      <p:sp>
        <p:nvSpPr>
          <p:cNvPr id="7174"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smtClean="0"/>
            </a:lvl1pPr>
          </a:lstStyle>
          <a:p>
            <a:pPr algn="ctr" fontAlgn="base">
              <a:spcBef>
                <a:spcPct val="0"/>
              </a:spcBef>
              <a:spcAft>
                <a:spcPct val="0"/>
              </a:spcAft>
              <a:defRPr/>
            </a:pPr>
            <a:endParaRPr lang="en-US">
              <a:solidFill>
                <a:srgbClr val="000000"/>
              </a:solidFill>
            </a:endParaRPr>
          </a:p>
        </p:txBody>
      </p:sp>
      <p:sp>
        <p:nvSpPr>
          <p:cNvPr id="7175"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fontAlgn="base">
              <a:spcBef>
                <a:spcPct val="0"/>
              </a:spcBef>
              <a:spcAft>
                <a:spcPct val="0"/>
              </a:spcAft>
              <a:defRPr/>
            </a:pPr>
            <a:fld id="{35A4E354-9DED-448A-873C-66CCB932BE08}"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7176"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77"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1034" name="Group 10"/>
          <p:cNvGrpSpPr>
            <a:grpSpLocks/>
          </p:cNvGrpSpPr>
          <p:nvPr/>
        </p:nvGrpSpPr>
        <p:grpSpPr bwMode="auto">
          <a:xfrm>
            <a:off x="7938" y="5540375"/>
            <a:ext cx="1784350" cy="1246188"/>
            <a:chOff x="5" y="3490"/>
            <a:chExt cx="1124" cy="785"/>
          </a:xfrm>
        </p:grpSpPr>
        <p:sp>
          <p:nvSpPr>
            <p:cNvPr id="7179"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0"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1"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2"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3"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4"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5"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6"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87"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7190"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1"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2"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sp>
            <p:nvSpPr>
              <p:cNvPr id="7193"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4"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5"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1065" name="Group 28"/>
              <p:cNvGrpSpPr>
                <a:grpSpLocks/>
              </p:cNvGrpSpPr>
              <p:nvPr userDrawn="1"/>
            </p:nvGrpSpPr>
            <p:grpSpPr bwMode="auto">
              <a:xfrm>
                <a:off x="5" y="3490"/>
                <a:ext cx="1124" cy="678"/>
                <a:chOff x="5" y="3490"/>
                <a:chExt cx="1124" cy="678"/>
              </a:xfrm>
            </p:grpSpPr>
            <p:sp>
              <p:nvSpPr>
                <p:cNvPr id="7197"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8"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199"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0"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1"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2"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3"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4"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7206"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07"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7210"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nvGrpSpPr>
              <p:cNvPr id="1040" name="Group 43"/>
              <p:cNvGrpSpPr>
                <a:grpSpLocks/>
              </p:cNvGrpSpPr>
              <p:nvPr userDrawn="1"/>
            </p:nvGrpSpPr>
            <p:grpSpPr bwMode="auto">
              <a:xfrm>
                <a:off x="4610" y="57"/>
                <a:ext cx="1344" cy="985"/>
                <a:chOff x="4610" y="57"/>
                <a:chExt cx="1344" cy="985"/>
              </a:xfrm>
            </p:grpSpPr>
            <p:sp>
              <p:nvSpPr>
                <p:cNvPr id="7212"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3" name="Freeform 45"/>
                <p:cNvSpPr>
                  <a:spLocks/>
                </p:cNvSpPr>
                <p:nvPr userDrawn="1"/>
              </p:nvSpPr>
              <p:spPr bwMode="auto">
                <a:xfrm rot="-3172564">
                  <a:off x="5049" y="331"/>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4" name="Freeform 46"/>
                <p:cNvSpPr>
                  <a:spLocks/>
                </p:cNvSpPr>
                <p:nvPr userDrawn="1"/>
              </p:nvSpPr>
              <p:spPr bwMode="auto">
                <a:xfrm rot="-3172564">
                  <a:off x="4859" y="181"/>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5"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6" name="Freeform 48"/>
                <p:cNvSpPr>
                  <a:spLocks/>
                </p:cNvSpPr>
                <p:nvPr userDrawn="1"/>
              </p:nvSpPr>
              <p:spPr bwMode="auto">
                <a:xfrm rot="-3172564">
                  <a:off x="5298" y="896"/>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7" name="Freeform 49"/>
                <p:cNvSpPr>
                  <a:spLocks/>
                </p:cNvSpPr>
                <p:nvPr userDrawn="1"/>
              </p:nvSpPr>
              <p:spPr bwMode="auto">
                <a:xfrm rot="-3172564">
                  <a:off x="5253" y="805"/>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8"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sp>
              <p:nvSpPr>
                <p:cNvPr id="7219" name="Freeform 51"/>
                <p:cNvSpPr>
                  <a:spLocks/>
                </p:cNvSpPr>
                <p:nvPr userDrawn="1"/>
              </p:nvSpPr>
              <p:spPr bwMode="auto">
                <a:xfrm rot="-3172564">
                  <a:off x="4949" y="141"/>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lgn="ctr" eaLnBrk="0" fontAlgn="base" hangingPunct="0">
                    <a:spcBef>
                      <a:spcPct val="0"/>
                    </a:spcBef>
                    <a:spcAft>
                      <a:spcPct val="0"/>
                    </a:spcAft>
                    <a:defRPr/>
                  </a:pPr>
                  <a:endParaRPr lang="en-GB">
                    <a:solidFill>
                      <a:srgbClr val="000000"/>
                    </a:solidFill>
                  </a:endParaRPr>
                </a:p>
              </p:txBody>
            </p:sp>
          </p:grpSp>
        </p:grpSp>
        <p:sp>
          <p:nvSpPr>
            <p:cNvPr id="7220"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lgn="ctr" eaLnBrk="0" fontAlgn="base" hangingPunct="0">
                <a:spcBef>
                  <a:spcPct val="0"/>
                </a:spcBef>
                <a:spcAft>
                  <a:spcPct val="0"/>
                </a:spcAft>
                <a:defRPr/>
              </a:pPr>
              <a:endParaRPr lang="en-GB">
                <a:solidFill>
                  <a:srgbClr val="000000"/>
                </a:solidFill>
              </a:endParaRPr>
            </a:p>
          </p:txBody>
        </p:sp>
      </p:grpSp>
    </p:spTree>
    <p:extLst>
      <p:ext uri="{BB962C8B-B14F-4D97-AF65-F5344CB8AC3E}">
        <p14:creationId xmlns:p14="http://schemas.microsoft.com/office/powerpoint/2010/main" val="1926845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7171"/>
                                        </p:tgtEl>
                                        <p:attrNameLst>
                                          <p:attrName>style.visibility</p:attrName>
                                        </p:attrNameLst>
                                      </p:cBhvr>
                                      <p:to>
                                        <p:strVal val="visible"/>
                                      </p:to>
                                    </p:set>
                                    <p:animEffect transition="in" filter="fade">
                                      <p:cBhvr>
                                        <p:cTn id="7" dur="600">
                                          <p:stCondLst>
                                            <p:cond delay="0"/>
                                          </p:stCondLst>
                                        </p:cTn>
                                        <p:tgtEl>
                                          <p:spTgt spid="7171"/>
                                        </p:tgtEl>
                                      </p:cBhvr>
                                    </p:animEffect>
                                    <p:anim calcmode="lin" valueType="num">
                                      <p:cBhvr>
                                        <p:cTn id="8" dur="600" fill="hold">
                                          <p:stCondLst>
                                            <p:cond delay="0"/>
                                          </p:stCondLst>
                                        </p:cTn>
                                        <p:tgtEl>
                                          <p:spTgt spid="7171"/>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7171"/>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7171"/>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2">
                                            <p:txEl>
                                              <p:pRg st="0" end="0"/>
                                            </p:txEl>
                                          </p:spTgt>
                                        </p:tgtEl>
                                        <p:attrNameLst>
                                          <p:attrName>style.visibility</p:attrName>
                                        </p:attrNameLst>
                                      </p:cBhvr>
                                      <p:to>
                                        <p:strVal val="visible"/>
                                      </p:to>
                                    </p:set>
                                    <p:animEffect transition="in" filter="slide(fromBottom)">
                                      <p:cBhvr>
                                        <p:cTn id="15" dur="500">
                                          <p:stCondLst>
                                            <p:cond delay="0"/>
                                          </p:stCondLst>
                                        </p:cTn>
                                        <p:tgtEl>
                                          <p:spTgt spid="7172">
                                            <p:txEl>
                                              <p:pRg st="0" end="0"/>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7172">
                                            <p:txEl>
                                              <p:pRg st="1" end="1"/>
                                            </p:txEl>
                                          </p:spTgt>
                                        </p:tgtEl>
                                        <p:attrNameLst>
                                          <p:attrName>style.visibility</p:attrName>
                                        </p:attrNameLst>
                                      </p:cBhvr>
                                      <p:to>
                                        <p:strVal val="visible"/>
                                      </p:to>
                                    </p:set>
                                    <p:animEffect transition="in" filter="slide(fromBottom)">
                                      <p:cBhvr>
                                        <p:cTn id="18" dur="500">
                                          <p:stCondLst>
                                            <p:cond delay="0"/>
                                          </p:stCondLst>
                                        </p:cTn>
                                        <p:tgtEl>
                                          <p:spTgt spid="7172">
                                            <p:txEl>
                                              <p:pRg st="1" end="1"/>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7172">
                                            <p:txEl>
                                              <p:pRg st="2" end="2"/>
                                            </p:txEl>
                                          </p:spTgt>
                                        </p:tgtEl>
                                        <p:attrNameLst>
                                          <p:attrName>style.visibility</p:attrName>
                                        </p:attrNameLst>
                                      </p:cBhvr>
                                      <p:to>
                                        <p:strVal val="visible"/>
                                      </p:to>
                                    </p:set>
                                    <p:animEffect transition="in" filter="slide(fromBottom)">
                                      <p:cBhvr>
                                        <p:cTn id="21" dur="500">
                                          <p:stCondLst>
                                            <p:cond delay="0"/>
                                          </p:stCondLst>
                                        </p:cTn>
                                        <p:tgtEl>
                                          <p:spTgt spid="7172">
                                            <p:txEl>
                                              <p:pRg st="2" end="2"/>
                                            </p:txEl>
                                          </p:spTgt>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7172">
                                            <p:txEl>
                                              <p:pRg st="3" end="3"/>
                                            </p:txEl>
                                          </p:spTgt>
                                        </p:tgtEl>
                                        <p:attrNameLst>
                                          <p:attrName>style.visibility</p:attrName>
                                        </p:attrNameLst>
                                      </p:cBhvr>
                                      <p:to>
                                        <p:strVal val="visible"/>
                                      </p:to>
                                    </p:set>
                                    <p:animEffect transition="in" filter="slide(fromBottom)">
                                      <p:cBhvr>
                                        <p:cTn id="24" dur="500">
                                          <p:stCondLst>
                                            <p:cond delay="0"/>
                                          </p:stCondLst>
                                        </p:cTn>
                                        <p:tgtEl>
                                          <p:spTgt spid="7172">
                                            <p:txEl>
                                              <p:pRg st="3" end="3"/>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7172">
                                            <p:txEl>
                                              <p:pRg st="4" end="4"/>
                                            </p:txEl>
                                          </p:spTgt>
                                        </p:tgtEl>
                                        <p:attrNameLst>
                                          <p:attrName>style.visibility</p:attrName>
                                        </p:attrNameLst>
                                      </p:cBhvr>
                                      <p:to>
                                        <p:strVal val="visible"/>
                                      </p:to>
                                    </p:set>
                                    <p:animEffect transition="in" filter="slide(fromBottom)">
                                      <p:cBhvr>
                                        <p:cTn id="27" dur="500">
                                          <p:stCondLst>
                                            <p:cond delay="0"/>
                                          </p:stCondLst>
                                        </p:cTn>
                                        <p:tgtEl>
                                          <p:spTgt spid="717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7172" grpId="0" build="p">
        <p:tmplLst>
          <p:tmpl lvl="1">
            <p:tnLst>
              <p:par>
                <p:cTn presetID="12" presetClass="entr" presetSubtype="4" fill="hold" nodeType="clickEffect">
                  <p:stCondLst>
                    <p:cond delay="0"/>
                  </p:stCondLst>
                  <p:childTnLst>
                    <p:set>
                      <p:cBhvr>
                        <p:cTn dur="1" fill="hold">
                          <p:stCondLst>
                            <p:cond delay="0"/>
                          </p:stCondLst>
                        </p:cTn>
                        <p:tgtEl>
                          <p:spTgt spid="7172"/>
                        </p:tgtEl>
                        <p:attrNameLst>
                          <p:attrName>style.visibility</p:attrName>
                        </p:attrNameLst>
                      </p:cBhvr>
                      <p:to>
                        <p:strVal val="visible"/>
                      </p:to>
                    </p:set>
                    <p:animEffect transition="in" filter="slide(fromBottom)">
                      <p:cBhvr>
                        <p:cTn dur="500">
                          <p:stCondLst>
                            <p:cond delay="0"/>
                          </p:stCondLst>
                        </p:cTn>
                        <p:tgtEl>
                          <p:spTgt spid="7172"/>
                        </p:tgtEl>
                      </p:cBhvr>
                    </p:animEffect>
                  </p:childTnLst>
                </p:cTn>
              </p:par>
            </p:tnLst>
          </p:tmpl>
          <p:tmpl lvl="2">
            <p:tnLst>
              <p:par>
                <p:cTn presetID="12" presetClass="entr" presetSubtype="4" fill="hold" nodeType="withEffect">
                  <p:stCondLst>
                    <p:cond delay="0"/>
                  </p:stCondLst>
                  <p:childTnLst>
                    <p:set>
                      <p:cBhvr>
                        <p:cTn dur="1" fill="hold">
                          <p:stCondLst>
                            <p:cond delay="0"/>
                          </p:stCondLst>
                        </p:cTn>
                        <p:tgtEl>
                          <p:spTgt spid="7172"/>
                        </p:tgtEl>
                        <p:attrNameLst>
                          <p:attrName>style.visibility</p:attrName>
                        </p:attrNameLst>
                      </p:cBhvr>
                      <p:to>
                        <p:strVal val="visible"/>
                      </p:to>
                    </p:set>
                    <p:animEffect transition="in" filter="slide(fromBottom)">
                      <p:cBhvr>
                        <p:cTn dur="500">
                          <p:stCondLst>
                            <p:cond delay="0"/>
                          </p:stCondLst>
                        </p:cTn>
                        <p:tgtEl>
                          <p:spTgt spid="7172"/>
                        </p:tgtEl>
                      </p:cBhvr>
                    </p:animEffect>
                  </p:childTnLst>
                </p:cTn>
              </p:par>
            </p:tnLst>
          </p:tmpl>
          <p:tmpl lvl="3">
            <p:tnLst>
              <p:par>
                <p:cTn presetID="12" presetClass="entr" presetSubtype="4" fill="hold" nodeType="withEffect">
                  <p:stCondLst>
                    <p:cond delay="0"/>
                  </p:stCondLst>
                  <p:childTnLst>
                    <p:set>
                      <p:cBhvr>
                        <p:cTn dur="1" fill="hold">
                          <p:stCondLst>
                            <p:cond delay="0"/>
                          </p:stCondLst>
                        </p:cTn>
                        <p:tgtEl>
                          <p:spTgt spid="7172"/>
                        </p:tgtEl>
                        <p:attrNameLst>
                          <p:attrName>style.visibility</p:attrName>
                        </p:attrNameLst>
                      </p:cBhvr>
                      <p:to>
                        <p:strVal val="visible"/>
                      </p:to>
                    </p:set>
                    <p:animEffect transition="in" filter="slide(fromBottom)">
                      <p:cBhvr>
                        <p:cTn dur="500">
                          <p:stCondLst>
                            <p:cond delay="0"/>
                          </p:stCondLst>
                        </p:cTn>
                        <p:tgtEl>
                          <p:spTgt spid="7172"/>
                        </p:tgtEl>
                      </p:cBhvr>
                    </p:animEffect>
                  </p:childTnLst>
                </p:cTn>
              </p:par>
            </p:tnLst>
          </p:tmpl>
          <p:tmpl lvl="4">
            <p:tnLst>
              <p:par>
                <p:cTn presetID="12" presetClass="entr" presetSubtype="4" fill="hold" nodeType="withEffect">
                  <p:stCondLst>
                    <p:cond delay="0"/>
                  </p:stCondLst>
                  <p:childTnLst>
                    <p:set>
                      <p:cBhvr>
                        <p:cTn dur="1" fill="hold">
                          <p:stCondLst>
                            <p:cond delay="0"/>
                          </p:stCondLst>
                        </p:cTn>
                        <p:tgtEl>
                          <p:spTgt spid="7172"/>
                        </p:tgtEl>
                        <p:attrNameLst>
                          <p:attrName>style.visibility</p:attrName>
                        </p:attrNameLst>
                      </p:cBhvr>
                      <p:to>
                        <p:strVal val="visible"/>
                      </p:to>
                    </p:set>
                    <p:animEffect transition="in" filter="slide(fromBottom)">
                      <p:cBhvr>
                        <p:cTn dur="500">
                          <p:stCondLst>
                            <p:cond delay="0"/>
                          </p:stCondLst>
                        </p:cTn>
                        <p:tgtEl>
                          <p:spTgt spid="7172"/>
                        </p:tgtEl>
                      </p:cBhvr>
                    </p:animEffect>
                  </p:childTnLst>
                </p:cTn>
              </p:par>
            </p:tnLst>
          </p:tmpl>
          <p:tmpl lvl="5">
            <p:tnLst>
              <p:par>
                <p:cTn presetID="12" presetClass="entr" presetSubtype="4" fill="hold" nodeType="withEffect">
                  <p:stCondLst>
                    <p:cond delay="0"/>
                  </p:stCondLst>
                  <p:childTnLst>
                    <p:set>
                      <p:cBhvr>
                        <p:cTn dur="1" fill="hold">
                          <p:stCondLst>
                            <p:cond delay="0"/>
                          </p:stCondLst>
                        </p:cTn>
                        <p:tgtEl>
                          <p:spTgt spid="7172"/>
                        </p:tgtEl>
                        <p:attrNameLst>
                          <p:attrName>style.visibility</p:attrName>
                        </p:attrNameLst>
                      </p:cBhvr>
                      <p:to>
                        <p:strVal val="visible"/>
                      </p:to>
                    </p:set>
                    <p:animEffect transition="in" filter="slide(fromBottom)">
                      <p:cBhvr>
                        <p:cTn dur="500">
                          <p:stCondLst>
                            <p:cond delay="0"/>
                          </p:stCondLst>
                        </p:cTn>
                        <p:tgtEl>
                          <p:spTgt spid="7172"/>
                        </p:tgtEl>
                      </p:cBhvr>
                    </p:animEffect>
                  </p:childTnLst>
                </p:cTn>
              </p:par>
            </p:tnLst>
          </p:tmpl>
        </p:tmplLst>
      </p:bldP>
    </p:bldLst>
  </p:timing>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War Horse</a:t>
            </a:r>
          </a:p>
        </p:txBody>
      </p:sp>
      <p:sp>
        <p:nvSpPr>
          <p:cNvPr id="4" name="Content Placeholder 3"/>
          <p:cNvSpPr>
            <a:spLocks noGrp="1"/>
          </p:cNvSpPr>
          <p:nvPr>
            <p:ph idx="1"/>
          </p:nvPr>
        </p:nvSpPr>
        <p:spPr/>
        <p:txBody>
          <a:bodyPr/>
          <a:lstStyle/>
          <a:p>
            <a:endParaRPr lang="en-GB"/>
          </a:p>
        </p:txBody>
      </p:sp>
      <p:pic>
        <p:nvPicPr>
          <p:cNvPr id="4100" name="Picture 4" descr="http://img1.fantasticfiction.co.uk/images/n11/n5519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1"/>
            <a:ext cx="5040560" cy="76405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061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p:txBody>
          <a:bodyPr/>
          <a:lstStyle/>
          <a:p>
            <a:pPr eaLnBrk="1" hangingPunct="1"/>
            <a:r>
              <a:rPr lang="en-GB"/>
              <a:t>Complex Sentences</a:t>
            </a:r>
            <a:endParaRPr lang="en-US"/>
          </a:p>
        </p:txBody>
      </p:sp>
      <p:sp>
        <p:nvSpPr>
          <p:cNvPr id="10243" name="Rectangle 5"/>
          <p:cNvSpPr>
            <a:spLocks noGrp="1" noChangeArrowheads="1"/>
          </p:cNvSpPr>
          <p:nvPr>
            <p:ph type="body" idx="1"/>
          </p:nvPr>
        </p:nvSpPr>
        <p:spPr>
          <a:xfrm>
            <a:off x="685800" y="1066800"/>
            <a:ext cx="7696200" cy="4876800"/>
          </a:xfrm>
        </p:spPr>
        <p:txBody>
          <a:bodyPr/>
          <a:lstStyle/>
          <a:p>
            <a:pPr eaLnBrk="1" hangingPunct="1"/>
            <a:endParaRPr lang="en-GB" b="1"/>
          </a:p>
          <a:p>
            <a:pPr eaLnBrk="1" hangingPunct="1"/>
            <a:endParaRPr lang="en-GB" b="1"/>
          </a:p>
          <a:p>
            <a:pPr eaLnBrk="1" hangingPunct="1"/>
            <a:r>
              <a:rPr lang="en-GB" sz="3600" b="1">
                <a:solidFill>
                  <a:srgbClr val="000099"/>
                </a:solidFill>
                <a:latin typeface="Bradley Hand ITC" pitchFamily="66" charset="0"/>
              </a:rPr>
              <a:t>In his quest for an heir to the throne, Henry VIII married six different women, two of whom he divorced, two he had beheaded, one died and one survived.</a:t>
            </a:r>
            <a:endParaRPr lang="en-US" sz="3600" b="1">
              <a:solidFill>
                <a:srgbClr val="000099"/>
              </a:solidFill>
              <a:latin typeface="Bradley Hand ITC" pitchFamily="66" charset="0"/>
            </a:endParaRPr>
          </a:p>
        </p:txBody>
      </p:sp>
    </p:spTree>
    <p:extLst>
      <p:ext uri="{BB962C8B-B14F-4D97-AF65-F5344CB8AC3E}">
        <p14:creationId xmlns:p14="http://schemas.microsoft.com/office/powerpoint/2010/main" val="2560696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solidFill>
                  <a:schemeClr val="folHlink"/>
                </a:solidFill>
              </a:rPr>
              <a:t>Add an extra clause to give more information</a:t>
            </a:r>
            <a:endParaRPr lang="en-US">
              <a:solidFill>
                <a:schemeClr val="folHlink"/>
              </a:solidFill>
            </a:endParaRPr>
          </a:p>
        </p:txBody>
      </p:sp>
      <p:sp>
        <p:nvSpPr>
          <p:cNvPr id="11267" name="Rectangle 3"/>
          <p:cNvSpPr>
            <a:spLocks noGrp="1" noChangeArrowheads="1"/>
          </p:cNvSpPr>
          <p:nvPr>
            <p:ph type="body" idx="1"/>
          </p:nvPr>
        </p:nvSpPr>
        <p:spPr>
          <a:xfrm>
            <a:off x="1066800" y="1828800"/>
            <a:ext cx="7696200" cy="4114800"/>
          </a:xfrm>
        </p:spPr>
        <p:txBody>
          <a:bodyPr/>
          <a:lstStyle/>
          <a:p>
            <a:pPr eaLnBrk="1" hangingPunct="1"/>
            <a:r>
              <a:rPr lang="en-GB" sz="2400" b="1" dirty="0">
                <a:solidFill>
                  <a:srgbClr val="000099"/>
                </a:solidFill>
                <a:latin typeface="Bradley Hand ITC" pitchFamily="66" charset="0"/>
              </a:rPr>
              <a:t>Jenny finally made it to the party.</a:t>
            </a:r>
          </a:p>
          <a:p>
            <a:pPr eaLnBrk="1" hangingPunct="1"/>
            <a:r>
              <a:rPr lang="en-GB" sz="2400" b="1" dirty="0">
                <a:solidFill>
                  <a:srgbClr val="000099"/>
                </a:solidFill>
                <a:latin typeface="Bradley Hand ITC" pitchFamily="66" charset="0"/>
              </a:rPr>
              <a:t>Jenny</a:t>
            </a:r>
            <a:r>
              <a:rPr lang="en-GB" sz="2400" b="1" dirty="0">
                <a:solidFill>
                  <a:srgbClr val="FF3300"/>
                </a:solidFill>
                <a:latin typeface="Bradley Hand ITC" pitchFamily="66" charset="0"/>
              </a:rPr>
              <a:t>, who had spent forty-five minutes waiting for a taxi,</a:t>
            </a:r>
            <a:r>
              <a:rPr lang="en-GB" sz="2400" b="1" dirty="0">
                <a:solidFill>
                  <a:srgbClr val="000099"/>
                </a:solidFill>
                <a:latin typeface="Bradley Hand ITC" pitchFamily="66" charset="0"/>
              </a:rPr>
              <a:t> finally made it to the party.</a:t>
            </a:r>
          </a:p>
          <a:p>
            <a:pPr eaLnBrk="1" hangingPunct="1"/>
            <a:endParaRPr lang="en-GB" sz="2400" b="1" dirty="0">
              <a:solidFill>
                <a:srgbClr val="000099"/>
              </a:solidFill>
              <a:latin typeface="Bradley Hand ITC" pitchFamily="66" charset="0"/>
            </a:endParaRPr>
          </a:p>
          <a:p>
            <a:pPr eaLnBrk="1" hangingPunct="1"/>
            <a:r>
              <a:rPr lang="en-GB" sz="2400" b="1" dirty="0">
                <a:solidFill>
                  <a:srgbClr val="000099"/>
                </a:solidFill>
                <a:latin typeface="Bradley Hand ITC" pitchFamily="66" charset="0"/>
              </a:rPr>
              <a:t>Six children took part in the dance.</a:t>
            </a:r>
          </a:p>
          <a:p>
            <a:pPr eaLnBrk="1" hangingPunct="1"/>
            <a:r>
              <a:rPr lang="en-GB" sz="2400" b="1" dirty="0">
                <a:solidFill>
                  <a:srgbClr val="000099"/>
                </a:solidFill>
                <a:latin typeface="Bradley Hand ITC" pitchFamily="66" charset="0"/>
              </a:rPr>
              <a:t>Six children</a:t>
            </a:r>
            <a:r>
              <a:rPr lang="en-GB" sz="2400" b="1" dirty="0">
                <a:solidFill>
                  <a:schemeClr val="tx2"/>
                </a:solidFill>
                <a:latin typeface="Bradley Hand ITC" pitchFamily="66" charset="0"/>
              </a:rPr>
              <a:t>, each wearing a mask of their own design,</a:t>
            </a:r>
            <a:r>
              <a:rPr lang="en-GB" sz="2400" b="1" dirty="0">
                <a:solidFill>
                  <a:srgbClr val="000099"/>
                </a:solidFill>
                <a:latin typeface="Bradley Hand ITC" pitchFamily="66" charset="0"/>
              </a:rPr>
              <a:t> took part in the dance.</a:t>
            </a:r>
          </a:p>
          <a:p>
            <a:pPr eaLnBrk="1" hangingPunct="1"/>
            <a:r>
              <a:rPr lang="en-GB" sz="2800" dirty="0"/>
              <a:t>Drop in your extra clause between two commas - make a ‘comma sandwich’</a:t>
            </a:r>
          </a:p>
          <a:p>
            <a:pPr eaLnBrk="1" hangingPunct="1"/>
            <a:endParaRPr lang="en-US" sz="2800" dirty="0"/>
          </a:p>
        </p:txBody>
      </p:sp>
    </p:spTree>
    <p:extLst>
      <p:ext uri="{BB962C8B-B14F-4D97-AF65-F5344CB8AC3E}">
        <p14:creationId xmlns:p14="http://schemas.microsoft.com/office/powerpoint/2010/main" val="3157574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solidFill>
                  <a:schemeClr val="folHlink"/>
                </a:solidFill>
              </a:rPr>
              <a:t>Recap:</a:t>
            </a:r>
            <a:endParaRPr lang="en-US">
              <a:solidFill>
                <a:schemeClr val="folHlink"/>
              </a:solidFill>
            </a:endParaRPr>
          </a:p>
        </p:txBody>
      </p:sp>
      <p:sp>
        <p:nvSpPr>
          <p:cNvPr id="12291" name="Rectangle 3"/>
          <p:cNvSpPr>
            <a:spLocks noGrp="1" noChangeArrowheads="1"/>
          </p:cNvSpPr>
          <p:nvPr>
            <p:ph type="body" idx="1"/>
          </p:nvPr>
        </p:nvSpPr>
        <p:spPr/>
        <p:txBody>
          <a:bodyPr/>
          <a:lstStyle/>
          <a:p>
            <a:pPr eaLnBrk="1" hangingPunct="1"/>
            <a:r>
              <a:rPr lang="en-GB" sz="2800"/>
              <a:t>Vary sentence </a:t>
            </a:r>
            <a:r>
              <a:rPr lang="en-GB" sz="2800" i="1"/>
              <a:t>openings</a:t>
            </a:r>
          </a:p>
          <a:p>
            <a:pPr eaLnBrk="1" hangingPunct="1"/>
            <a:r>
              <a:rPr lang="en-GB" sz="2800"/>
              <a:t>Join short sentences, phrases and clauses with </a:t>
            </a:r>
            <a:r>
              <a:rPr lang="en-GB" sz="2800" i="1"/>
              <a:t>connectives</a:t>
            </a:r>
          </a:p>
          <a:p>
            <a:pPr eaLnBrk="1" hangingPunct="1"/>
            <a:r>
              <a:rPr lang="en-GB" sz="2800"/>
              <a:t>Use sentences of different </a:t>
            </a:r>
            <a:r>
              <a:rPr lang="en-GB" sz="2800" i="1"/>
              <a:t>lengths</a:t>
            </a:r>
          </a:p>
          <a:p>
            <a:pPr eaLnBrk="1" hangingPunct="1"/>
            <a:r>
              <a:rPr lang="en-GB" sz="2800"/>
              <a:t>Mix different types of sentence- </a:t>
            </a:r>
            <a:r>
              <a:rPr lang="en-GB" sz="2800" i="1"/>
              <a:t>simple, compound </a:t>
            </a:r>
            <a:r>
              <a:rPr lang="en-GB" sz="2800"/>
              <a:t>and</a:t>
            </a:r>
            <a:r>
              <a:rPr lang="en-GB" sz="2800" i="1"/>
              <a:t> complex</a:t>
            </a:r>
          </a:p>
          <a:p>
            <a:pPr eaLnBrk="1" hangingPunct="1"/>
            <a:r>
              <a:rPr lang="en-GB" sz="2800"/>
              <a:t>Add a clause- make a ‘</a:t>
            </a:r>
            <a:r>
              <a:rPr lang="en-GB" sz="2800" i="1"/>
              <a:t>comma sandwich</a:t>
            </a:r>
            <a:r>
              <a:rPr lang="en-GB" sz="2800"/>
              <a:t>’</a:t>
            </a:r>
          </a:p>
          <a:p>
            <a:pPr eaLnBrk="1" hangingPunct="1"/>
            <a:endParaRPr lang="en-US" sz="2800"/>
          </a:p>
        </p:txBody>
      </p:sp>
    </p:spTree>
    <p:extLst>
      <p:ext uri="{BB962C8B-B14F-4D97-AF65-F5344CB8AC3E}">
        <p14:creationId xmlns:p14="http://schemas.microsoft.com/office/powerpoint/2010/main" val="745499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GB" b="1" i="1" dirty="0">
                <a:solidFill>
                  <a:schemeClr val="tx1"/>
                </a:solidFill>
                <a:latin typeface="Century Gothic" pitchFamily="34" charset="0"/>
              </a:rPr>
              <a:t>Read the following: The Call of the Wild </a:t>
            </a:r>
            <a:r>
              <a:rPr lang="en-GB" b="1" dirty="0">
                <a:solidFill>
                  <a:schemeClr val="tx1"/>
                </a:solidFill>
                <a:latin typeface="Century Gothic" pitchFamily="34" charset="0"/>
              </a:rPr>
              <a:t>by Jack London</a:t>
            </a:r>
          </a:p>
        </p:txBody>
      </p:sp>
      <p:sp>
        <p:nvSpPr>
          <p:cNvPr id="3" name="Subtitle 2"/>
          <p:cNvSpPr>
            <a:spLocks noGrp="1"/>
          </p:cNvSpPr>
          <p:nvPr>
            <p:ph type="subTitle" idx="1"/>
          </p:nvPr>
        </p:nvSpPr>
        <p:spPr>
          <a:xfrm>
            <a:off x="251520" y="1340768"/>
            <a:ext cx="5544616" cy="46805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2000" b="1" dirty="0">
                <a:solidFill>
                  <a:schemeClr val="tx1"/>
                </a:solidFill>
                <a:latin typeface="Century Gothic" pitchFamily="34" charset="0"/>
              </a:rPr>
              <a:t>Buck did not read the newspapers, or he would have known that trouble was brewing, not alone for himself, but for every tide-water dog, strong of muscle and with warm, long hair, from Puget Sound to San Diego. Because men, groping in the Arctic darkness, had found a yellow metal, and because steamship and transportation companies were booming the find, thousands of men were rushing into the Northland. These men wanted dogs, and the dogs they wanted were heavy dogs, with strong muscles by which to toil, and furry coats to protect them from the frost.</a:t>
            </a:r>
          </a:p>
          <a:p>
            <a:pPr algn="l"/>
            <a:endParaRPr lang="en-GB" sz="2000" b="1" dirty="0">
              <a:solidFill>
                <a:schemeClr val="tx1"/>
              </a:solidFill>
              <a:latin typeface="Century Gothic" pitchFamily="34" charset="0"/>
            </a:endParaRPr>
          </a:p>
        </p:txBody>
      </p:sp>
      <p:pic>
        <p:nvPicPr>
          <p:cNvPr id="1026" name="Picture 2" descr="http://greatwolf.squarespace.com/storage/meadows-london_London_Call_of_Wild_cover-W.jpg?__SQUARESPACE_CACHEVERSION=12649593294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412776"/>
            <a:ext cx="2871372" cy="4227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35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GB" b="1" i="1" dirty="0">
                <a:solidFill>
                  <a:schemeClr val="tx1"/>
                </a:solidFill>
                <a:latin typeface="Century Gothic" pitchFamily="34" charset="0"/>
              </a:rPr>
              <a:t>The Call of the Wild </a:t>
            </a:r>
            <a:r>
              <a:rPr lang="en-GB" b="1" dirty="0">
                <a:solidFill>
                  <a:schemeClr val="tx1"/>
                </a:solidFill>
                <a:latin typeface="Century Gothic" pitchFamily="34" charset="0"/>
              </a:rPr>
              <a:t>by Jack London</a:t>
            </a:r>
          </a:p>
        </p:txBody>
      </p:sp>
      <p:sp>
        <p:nvSpPr>
          <p:cNvPr id="3" name="Subtitle 2"/>
          <p:cNvSpPr>
            <a:spLocks noGrp="1"/>
          </p:cNvSpPr>
          <p:nvPr>
            <p:ph type="subTitle" idx="1"/>
          </p:nvPr>
        </p:nvSpPr>
        <p:spPr>
          <a:xfrm>
            <a:off x="251520" y="1340768"/>
            <a:ext cx="8496944" cy="46805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2800" b="1" dirty="0">
                <a:solidFill>
                  <a:schemeClr val="tx1"/>
                </a:solidFill>
                <a:latin typeface="Century Gothic" pitchFamily="34" charset="0"/>
              </a:rPr>
              <a:t>Buck did not read the newspapers, or he would have known that trouble was brewing, not alone for himself, but for every tide-water dog, strong of muscle and with warm, long hair, from Puget Sound to San Diego. </a:t>
            </a:r>
          </a:p>
          <a:p>
            <a:pPr algn="l"/>
            <a:endParaRPr lang="en-GB" sz="2000" b="1" dirty="0">
              <a:solidFill>
                <a:schemeClr val="tx1"/>
              </a:solidFill>
              <a:latin typeface="Century Gothic" pitchFamily="34" charset="0"/>
            </a:endParaRPr>
          </a:p>
          <a:p>
            <a:pPr algn="l"/>
            <a:r>
              <a:rPr lang="en-GB" sz="2400" dirty="0">
                <a:solidFill>
                  <a:schemeClr val="tx1"/>
                </a:solidFill>
                <a:latin typeface="Century Gothic" pitchFamily="34" charset="0"/>
              </a:rPr>
              <a:t>Close read this very complicated sentence written by Jack London.  Is it easy to understand and follow?</a:t>
            </a:r>
          </a:p>
          <a:p>
            <a:pPr algn="l"/>
            <a:endParaRPr lang="en-GB" sz="2400" dirty="0">
              <a:solidFill>
                <a:schemeClr val="tx1"/>
              </a:solidFill>
              <a:latin typeface="Century Gothic" pitchFamily="34" charset="0"/>
            </a:endParaRPr>
          </a:p>
          <a:p>
            <a:pPr algn="l"/>
            <a:r>
              <a:rPr lang="en-GB" sz="2400" dirty="0">
                <a:solidFill>
                  <a:schemeClr val="tx1"/>
                </a:solidFill>
                <a:latin typeface="Century Gothic" pitchFamily="34" charset="0"/>
              </a:rPr>
              <a:t>Make a list of all the facts about Buck (a working dog), we find out in this one sentence.</a:t>
            </a:r>
          </a:p>
        </p:txBody>
      </p:sp>
    </p:spTree>
    <p:extLst>
      <p:ext uri="{BB962C8B-B14F-4D97-AF65-F5344CB8AC3E}">
        <p14:creationId xmlns:p14="http://schemas.microsoft.com/office/powerpoint/2010/main" val="1544798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GB" b="1" i="1" dirty="0">
                <a:solidFill>
                  <a:schemeClr val="tx1"/>
                </a:solidFill>
                <a:latin typeface="Century Gothic" pitchFamily="34" charset="0"/>
              </a:rPr>
              <a:t>The Call of the Wild </a:t>
            </a:r>
            <a:r>
              <a:rPr lang="en-GB" b="1" dirty="0">
                <a:solidFill>
                  <a:schemeClr val="tx1"/>
                </a:solidFill>
                <a:latin typeface="Century Gothic" pitchFamily="34" charset="0"/>
              </a:rPr>
              <a:t>by Jack London</a:t>
            </a:r>
          </a:p>
        </p:txBody>
      </p:sp>
      <p:sp>
        <p:nvSpPr>
          <p:cNvPr id="3" name="Subtitle 2"/>
          <p:cNvSpPr>
            <a:spLocks noGrp="1"/>
          </p:cNvSpPr>
          <p:nvPr>
            <p:ph type="subTitle" idx="1"/>
          </p:nvPr>
        </p:nvSpPr>
        <p:spPr>
          <a:xfrm>
            <a:off x="251520" y="1340768"/>
            <a:ext cx="8496944" cy="5328592"/>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2800" b="1" dirty="0">
                <a:solidFill>
                  <a:schemeClr val="tx1"/>
                </a:solidFill>
                <a:latin typeface="Century Gothic" pitchFamily="34" charset="0"/>
              </a:rPr>
              <a:t>Buck did not read the newspapers, or he would have known that trouble was brewing, not alone for himself, but for every tide-water dog, strong of muscle and with warm, long hair, from Puget Sound to San Diego. </a:t>
            </a:r>
          </a:p>
          <a:p>
            <a:pPr algn="l"/>
            <a:endParaRPr lang="en-GB" sz="1200" b="1" dirty="0">
              <a:solidFill>
                <a:schemeClr val="tx1"/>
              </a:solidFill>
              <a:latin typeface="Century Gothic" pitchFamily="34" charset="0"/>
            </a:endParaRPr>
          </a:p>
          <a:p>
            <a:pPr algn="l"/>
            <a:r>
              <a:rPr lang="en-GB" sz="2000" dirty="0">
                <a:solidFill>
                  <a:schemeClr val="tx1"/>
                </a:solidFill>
                <a:latin typeface="Century Gothic" pitchFamily="34" charset="0"/>
              </a:rPr>
              <a:t>What did we find out?</a:t>
            </a:r>
          </a:p>
          <a:p>
            <a:pPr algn="l"/>
            <a:r>
              <a:rPr lang="en-GB" sz="2000" dirty="0">
                <a:solidFill>
                  <a:schemeClr val="tx1"/>
                </a:solidFill>
                <a:latin typeface="Century Gothic" pitchFamily="34" charset="0"/>
              </a:rPr>
              <a:t>Buck…</a:t>
            </a:r>
          </a:p>
          <a:p>
            <a:pPr marL="342900" indent="-342900" algn="l">
              <a:buFont typeface="Arial" pitchFamily="34" charset="0"/>
              <a:buChar char="•"/>
            </a:pPr>
            <a:r>
              <a:rPr lang="en-GB" sz="2000" dirty="0">
                <a:solidFill>
                  <a:schemeClr val="tx1"/>
                </a:solidFill>
                <a:latin typeface="Century Gothic" pitchFamily="34" charset="0"/>
              </a:rPr>
              <a:t>did not read the newspaper</a:t>
            </a:r>
          </a:p>
          <a:p>
            <a:pPr marL="342900" indent="-342900" algn="l">
              <a:buFont typeface="Arial" pitchFamily="34" charset="0"/>
              <a:buChar char="•"/>
            </a:pPr>
            <a:r>
              <a:rPr lang="en-GB" sz="2000" dirty="0">
                <a:solidFill>
                  <a:schemeClr val="tx1"/>
                </a:solidFill>
                <a:latin typeface="Century Gothic" pitchFamily="34" charset="0"/>
              </a:rPr>
              <a:t>did not know that trouble was brewing for him and all tide-water dogs nearby</a:t>
            </a:r>
          </a:p>
          <a:p>
            <a:pPr marL="342900" indent="-342900" algn="l">
              <a:buFont typeface="Arial" pitchFamily="34" charset="0"/>
              <a:buChar char="•"/>
            </a:pPr>
            <a:r>
              <a:rPr lang="en-GB" sz="2000" dirty="0">
                <a:solidFill>
                  <a:schemeClr val="tx1"/>
                </a:solidFill>
                <a:latin typeface="Century Gothic" pitchFamily="34" charset="0"/>
              </a:rPr>
              <a:t>and the other dogs had strong muscles</a:t>
            </a:r>
          </a:p>
          <a:p>
            <a:pPr marL="342900" indent="-342900" algn="l">
              <a:buFont typeface="Arial" pitchFamily="34" charset="0"/>
              <a:buChar char="•"/>
            </a:pPr>
            <a:r>
              <a:rPr lang="en-GB" sz="2000" dirty="0">
                <a:solidFill>
                  <a:schemeClr val="tx1"/>
                </a:solidFill>
                <a:latin typeface="Century Gothic" pitchFamily="34" charset="0"/>
              </a:rPr>
              <a:t>and the other dogs had warm, long hair</a:t>
            </a:r>
          </a:p>
          <a:p>
            <a:pPr marL="342900" indent="-342900" algn="l">
              <a:buFont typeface="Arial" pitchFamily="34" charset="0"/>
              <a:buChar char="•"/>
            </a:pPr>
            <a:r>
              <a:rPr lang="en-GB" sz="2000" dirty="0">
                <a:solidFill>
                  <a:schemeClr val="tx1"/>
                </a:solidFill>
                <a:latin typeface="Century Gothic" pitchFamily="34" charset="0"/>
              </a:rPr>
              <a:t>came from between Puget Sound and San Diego </a:t>
            </a:r>
          </a:p>
        </p:txBody>
      </p:sp>
    </p:spTree>
    <p:extLst>
      <p:ext uri="{BB962C8B-B14F-4D97-AF65-F5344CB8AC3E}">
        <p14:creationId xmlns:p14="http://schemas.microsoft.com/office/powerpoint/2010/main" val="18791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normAutofit/>
          </a:bodyPr>
          <a:lstStyle/>
          <a:p>
            <a:r>
              <a:rPr lang="en-GB" b="1" i="1" dirty="0">
                <a:solidFill>
                  <a:schemeClr val="tx1"/>
                </a:solidFill>
                <a:latin typeface="Century Gothic" pitchFamily="34" charset="0"/>
              </a:rPr>
              <a:t>Warm-Up Task</a:t>
            </a:r>
            <a:endParaRPr lang="en-GB" b="1" dirty="0">
              <a:solidFill>
                <a:schemeClr val="tx1"/>
              </a:solidFill>
              <a:latin typeface="Century Gothic" pitchFamily="34" charset="0"/>
            </a:endParaRPr>
          </a:p>
        </p:txBody>
      </p:sp>
      <p:sp>
        <p:nvSpPr>
          <p:cNvPr id="3" name="Subtitle 2"/>
          <p:cNvSpPr>
            <a:spLocks noGrp="1"/>
          </p:cNvSpPr>
          <p:nvPr>
            <p:ph type="subTitle" idx="1"/>
          </p:nvPr>
        </p:nvSpPr>
        <p:spPr>
          <a:xfrm>
            <a:off x="251520" y="980728"/>
            <a:ext cx="8496944" cy="576064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2000" b="1" dirty="0">
                <a:solidFill>
                  <a:schemeClr val="tx1"/>
                </a:solidFill>
                <a:latin typeface="Century Gothic" pitchFamily="34" charset="0"/>
              </a:rPr>
              <a:t>Buck did not read the newspapers, or he would have known that trouble was brewing, not alone for himself, but for every tide-water dog, strong of muscle and with warm, long hair, from Puget Sound to San Diego. </a:t>
            </a:r>
          </a:p>
          <a:p>
            <a:pPr algn="l"/>
            <a:endParaRPr lang="en-GB" sz="1050" b="1" dirty="0">
              <a:solidFill>
                <a:schemeClr val="tx1"/>
              </a:solidFill>
              <a:latin typeface="Century Gothic" pitchFamily="34" charset="0"/>
            </a:endParaRPr>
          </a:p>
          <a:p>
            <a:pPr algn="l"/>
            <a:r>
              <a:rPr lang="en-GB" sz="1800" dirty="0">
                <a:solidFill>
                  <a:schemeClr val="tx1"/>
                </a:solidFill>
                <a:latin typeface="Century Gothic" pitchFamily="34" charset="0"/>
              </a:rPr>
              <a:t>What did we find out?</a:t>
            </a:r>
          </a:p>
          <a:p>
            <a:pPr algn="l"/>
            <a:r>
              <a:rPr lang="en-GB" sz="1800" dirty="0">
                <a:solidFill>
                  <a:schemeClr val="tx1"/>
                </a:solidFill>
                <a:latin typeface="Century Gothic" pitchFamily="34" charset="0"/>
              </a:rPr>
              <a:t>Buck…</a:t>
            </a:r>
          </a:p>
          <a:p>
            <a:pPr marL="342900" indent="-342900" algn="l">
              <a:buFont typeface="Arial" pitchFamily="34" charset="0"/>
              <a:buChar char="•"/>
            </a:pPr>
            <a:r>
              <a:rPr lang="en-GB" sz="1800" dirty="0">
                <a:solidFill>
                  <a:schemeClr val="tx1"/>
                </a:solidFill>
                <a:latin typeface="Century Gothic" pitchFamily="34" charset="0"/>
              </a:rPr>
              <a:t>did not read the newspaper</a:t>
            </a:r>
          </a:p>
          <a:p>
            <a:pPr marL="342900" indent="-342900" algn="l">
              <a:buFont typeface="Arial" pitchFamily="34" charset="0"/>
              <a:buChar char="•"/>
            </a:pPr>
            <a:r>
              <a:rPr lang="en-GB" sz="1800" dirty="0">
                <a:solidFill>
                  <a:schemeClr val="tx1"/>
                </a:solidFill>
                <a:latin typeface="Century Gothic" pitchFamily="34" charset="0"/>
              </a:rPr>
              <a:t>did not know that trouble was brewing for him and all tide-water dogs nearby</a:t>
            </a:r>
          </a:p>
          <a:p>
            <a:pPr marL="342900" indent="-342900" algn="l">
              <a:buFont typeface="Arial" pitchFamily="34" charset="0"/>
              <a:buChar char="•"/>
            </a:pPr>
            <a:r>
              <a:rPr lang="en-GB" sz="1800" dirty="0">
                <a:solidFill>
                  <a:schemeClr val="tx1"/>
                </a:solidFill>
                <a:latin typeface="Century Gothic" pitchFamily="34" charset="0"/>
              </a:rPr>
              <a:t>had strong muscles</a:t>
            </a:r>
          </a:p>
          <a:p>
            <a:pPr marL="342900" indent="-342900" algn="l">
              <a:buFont typeface="Arial" pitchFamily="34" charset="0"/>
              <a:buChar char="•"/>
            </a:pPr>
            <a:r>
              <a:rPr lang="en-GB" sz="1800" dirty="0">
                <a:solidFill>
                  <a:schemeClr val="tx1"/>
                </a:solidFill>
                <a:latin typeface="Century Gothic" pitchFamily="34" charset="0"/>
              </a:rPr>
              <a:t>had warm, long hair</a:t>
            </a:r>
          </a:p>
          <a:p>
            <a:pPr marL="342900" indent="-342900" algn="l">
              <a:buFont typeface="Arial" pitchFamily="34" charset="0"/>
              <a:buChar char="•"/>
            </a:pPr>
            <a:r>
              <a:rPr lang="en-GB" sz="1800" dirty="0">
                <a:solidFill>
                  <a:schemeClr val="tx1"/>
                </a:solidFill>
                <a:latin typeface="Century Gothic" pitchFamily="34" charset="0"/>
              </a:rPr>
              <a:t>came from between Puget Sound and San Diego </a:t>
            </a:r>
          </a:p>
          <a:p>
            <a:pPr algn="l"/>
            <a:r>
              <a:rPr lang="en-GB" sz="1050" dirty="0">
                <a:solidFill>
                  <a:schemeClr val="tx1"/>
                </a:solidFill>
                <a:latin typeface="Century Gothic" pitchFamily="34" charset="0"/>
              </a:rPr>
              <a:t> </a:t>
            </a:r>
          </a:p>
          <a:p>
            <a:pPr algn="l"/>
            <a:r>
              <a:rPr lang="en-GB" sz="2200" b="1" dirty="0">
                <a:solidFill>
                  <a:schemeClr val="tx1"/>
                </a:solidFill>
                <a:latin typeface="Century Gothic" pitchFamily="34" charset="0"/>
              </a:rPr>
              <a:t>TASK:  rewrite the opening “sentence” making it easier for the reader to understand.  Use at least one simple sentence, and remember how to construct all 3 types of sentence. </a:t>
            </a:r>
            <a:r>
              <a:rPr lang="en-GB" sz="2200" dirty="0">
                <a:solidFill>
                  <a:schemeClr val="tx1"/>
                </a:solidFill>
                <a:latin typeface="Century Gothic" pitchFamily="34" charset="0"/>
              </a:rPr>
              <a:t>See the next slide for help. </a:t>
            </a:r>
          </a:p>
        </p:txBody>
      </p:sp>
    </p:spTree>
    <p:extLst>
      <p:ext uri="{BB962C8B-B14F-4D97-AF65-F5344CB8AC3E}">
        <p14:creationId xmlns:p14="http://schemas.microsoft.com/office/powerpoint/2010/main" val="472681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lstStyle/>
          <a:p>
            <a:r>
              <a:rPr lang="en-GB" b="1" dirty="0">
                <a:solidFill>
                  <a:schemeClr val="tx1"/>
                </a:solidFill>
                <a:latin typeface="Century Gothic" pitchFamily="34" charset="0"/>
              </a:rPr>
              <a:t>Sentence Construction</a:t>
            </a:r>
          </a:p>
        </p:txBody>
      </p:sp>
      <p:sp>
        <p:nvSpPr>
          <p:cNvPr id="3" name="Subtitle 2"/>
          <p:cNvSpPr>
            <a:spLocks noGrp="1"/>
          </p:cNvSpPr>
          <p:nvPr>
            <p:ph type="subTitle" idx="1"/>
          </p:nvPr>
        </p:nvSpPr>
        <p:spPr>
          <a:xfrm>
            <a:off x="251520" y="1340768"/>
            <a:ext cx="8640960" cy="540060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1800" b="1" dirty="0">
                <a:solidFill>
                  <a:schemeClr val="tx1"/>
                </a:solidFill>
                <a:latin typeface="Century Gothic" pitchFamily="34" charset="0"/>
              </a:rPr>
              <a:t>Remember sentences must …</a:t>
            </a:r>
          </a:p>
          <a:p>
            <a:pPr marL="457200" indent="-457200" algn="l">
              <a:buAutoNum type="arabicPeriod"/>
            </a:pPr>
            <a:r>
              <a:rPr lang="en-GB" sz="1800" dirty="0">
                <a:solidFill>
                  <a:schemeClr val="tx1"/>
                </a:solidFill>
                <a:latin typeface="Century Gothic" pitchFamily="34" charset="0"/>
              </a:rPr>
              <a:t>start with a capital letter</a:t>
            </a:r>
          </a:p>
          <a:p>
            <a:pPr marL="457200" indent="-457200" algn="l">
              <a:buAutoNum type="arabicPeriod"/>
            </a:pPr>
            <a:r>
              <a:rPr lang="en-GB" sz="1800" dirty="0">
                <a:solidFill>
                  <a:schemeClr val="tx1"/>
                </a:solidFill>
                <a:latin typeface="Century Gothic" pitchFamily="34" charset="0"/>
              </a:rPr>
              <a:t>make use of a powerful verb</a:t>
            </a:r>
          </a:p>
          <a:p>
            <a:pPr marL="457200" indent="-457200" algn="l">
              <a:buAutoNum type="arabicPeriod"/>
            </a:pPr>
            <a:r>
              <a:rPr lang="en-GB" sz="1800" dirty="0">
                <a:solidFill>
                  <a:schemeClr val="tx1"/>
                </a:solidFill>
                <a:latin typeface="Century Gothic" pitchFamily="34" charset="0"/>
              </a:rPr>
              <a:t>include no more than two clauses</a:t>
            </a:r>
          </a:p>
          <a:p>
            <a:pPr marL="457200" indent="-457200" algn="l">
              <a:buAutoNum type="arabicPeriod"/>
            </a:pPr>
            <a:r>
              <a:rPr lang="en-GB" sz="1800" dirty="0">
                <a:solidFill>
                  <a:schemeClr val="tx1"/>
                </a:solidFill>
                <a:latin typeface="Century Gothic" pitchFamily="34" charset="0"/>
              </a:rPr>
              <a:t>include a range of opening words</a:t>
            </a:r>
          </a:p>
          <a:p>
            <a:pPr marL="457200" indent="-457200" algn="l">
              <a:buAutoNum type="arabicPeriod"/>
            </a:pPr>
            <a:r>
              <a:rPr lang="en-GB" sz="1800" dirty="0">
                <a:solidFill>
                  <a:schemeClr val="tx1"/>
                </a:solidFill>
                <a:latin typeface="Century Gothic" pitchFamily="34" charset="0"/>
              </a:rPr>
              <a:t>be closed with either </a:t>
            </a:r>
            <a:r>
              <a:rPr lang="en-GB" sz="1800" b="1" dirty="0">
                <a:solidFill>
                  <a:schemeClr val="tx1"/>
                </a:solidFill>
                <a:latin typeface="Century Gothic" pitchFamily="34" charset="0"/>
              </a:rPr>
              <a:t>. !</a:t>
            </a:r>
            <a:r>
              <a:rPr lang="en-GB" sz="1800" dirty="0">
                <a:solidFill>
                  <a:schemeClr val="tx1"/>
                </a:solidFill>
                <a:latin typeface="Century Gothic" pitchFamily="34" charset="0"/>
              </a:rPr>
              <a:t> or </a:t>
            </a:r>
            <a:r>
              <a:rPr lang="en-GB" sz="1800" b="1" dirty="0">
                <a:solidFill>
                  <a:schemeClr val="tx1"/>
                </a:solidFill>
                <a:latin typeface="Century Gothic" pitchFamily="34" charset="0"/>
              </a:rPr>
              <a:t>?</a:t>
            </a:r>
          </a:p>
          <a:p>
            <a:pPr marL="457200" indent="-457200" algn="l">
              <a:buAutoNum type="arabicPeriod"/>
            </a:pPr>
            <a:r>
              <a:rPr lang="en-GB" sz="1800" dirty="0">
                <a:solidFill>
                  <a:schemeClr val="tx1"/>
                </a:solidFill>
                <a:latin typeface="Century Gothic" pitchFamily="34" charset="0"/>
              </a:rPr>
              <a:t>have clauses either joined by a connective or a conjunction or separated by a comma</a:t>
            </a:r>
          </a:p>
          <a:p>
            <a:pPr algn="l"/>
            <a:endParaRPr lang="en-GB" sz="1800" dirty="0">
              <a:solidFill>
                <a:schemeClr val="tx1"/>
              </a:solidFill>
              <a:latin typeface="Century Gothic" pitchFamily="34" charset="0"/>
            </a:endParaRPr>
          </a:p>
          <a:p>
            <a:pPr algn="l"/>
            <a:r>
              <a:rPr lang="en-GB" sz="1800" b="1" dirty="0">
                <a:solidFill>
                  <a:schemeClr val="tx1"/>
                </a:solidFill>
                <a:latin typeface="Century Gothic" pitchFamily="34" charset="0"/>
              </a:rPr>
              <a:t>Helpful hints:</a:t>
            </a:r>
          </a:p>
          <a:p>
            <a:pPr algn="l"/>
            <a:r>
              <a:rPr lang="en-GB" sz="1800" dirty="0">
                <a:solidFill>
                  <a:schemeClr val="tx1"/>
                </a:solidFill>
                <a:latin typeface="Century Gothic" pitchFamily="34" charset="0"/>
              </a:rPr>
              <a:t>Openers: 	try rearranging a sentence or two to start with an adverb</a:t>
            </a:r>
          </a:p>
          <a:p>
            <a:pPr algn="l"/>
            <a:r>
              <a:rPr lang="en-GB" sz="1800" dirty="0">
                <a:solidFill>
                  <a:schemeClr val="tx1"/>
                </a:solidFill>
                <a:latin typeface="Century Gothic" pitchFamily="34" charset="0"/>
              </a:rPr>
              <a:t>Verbs: 		avoid using boring verbs like </a:t>
            </a:r>
            <a:r>
              <a:rPr lang="en-GB" sz="1800" i="1" dirty="0">
                <a:solidFill>
                  <a:schemeClr val="tx1"/>
                </a:solidFill>
                <a:latin typeface="Century Gothic" pitchFamily="34" charset="0"/>
              </a:rPr>
              <a:t>went, said, did, got</a:t>
            </a:r>
            <a:endParaRPr lang="en-GB" sz="1800" dirty="0">
              <a:solidFill>
                <a:schemeClr val="tx1"/>
              </a:solidFill>
              <a:latin typeface="Century Gothic" pitchFamily="34" charset="0"/>
            </a:endParaRPr>
          </a:p>
          <a:p>
            <a:pPr algn="l"/>
            <a:r>
              <a:rPr lang="en-GB" sz="1800" dirty="0">
                <a:solidFill>
                  <a:schemeClr val="tx1"/>
                </a:solidFill>
                <a:latin typeface="Century Gothic" pitchFamily="34" charset="0"/>
              </a:rPr>
              <a:t>Connectives:	</a:t>
            </a:r>
            <a:r>
              <a:rPr lang="en-GB" sz="1800" i="1" dirty="0">
                <a:solidFill>
                  <a:schemeClr val="tx1"/>
                </a:solidFill>
                <a:latin typeface="Century Gothic" pitchFamily="34" charset="0"/>
              </a:rPr>
              <a:t>and, or, but, because</a:t>
            </a:r>
            <a:endParaRPr lang="en-GB" sz="1800" dirty="0">
              <a:solidFill>
                <a:schemeClr val="tx1"/>
              </a:solidFill>
              <a:latin typeface="Century Gothic" pitchFamily="34" charset="0"/>
            </a:endParaRPr>
          </a:p>
          <a:p>
            <a:pPr algn="l"/>
            <a:r>
              <a:rPr lang="en-GB" sz="1800" dirty="0">
                <a:solidFill>
                  <a:schemeClr val="tx1"/>
                </a:solidFill>
                <a:latin typeface="Century Gothic" pitchFamily="34" charset="0"/>
              </a:rPr>
              <a:t>Conjunctions:	</a:t>
            </a:r>
            <a:r>
              <a:rPr lang="en-GB" sz="1800" i="1" dirty="0">
                <a:solidFill>
                  <a:schemeClr val="tx1"/>
                </a:solidFill>
                <a:latin typeface="Century Gothic" pitchFamily="34" charset="0"/>
              </a:rPr>
              <a:t>however, therefore, meanwhile, nevertheless…</a:t>
            </a:r>
            <a:endParaRPr lang="en-GB" sz="1800" dirty="0">
              <a:solidFill>
                <a:schemeClr val="tx1"/>
              </a:solidFill>
              <a:latin typeface="Century Gothic" pitchFamily="34" charset="0"/>
            </a:endParaRPr>
          </a:p>
        </p:txBody>
      </p:sp>
      <p:sp>
        <p:nvSpPr>
          <p:cNvPr id="5" name="TextBox 4"/>
          <p:cNvSpPr txBox="1"/>
          <p:nvPr/>
        </p:nvSpPr>
        <p:spPr>
          <a:xfrm flipH="1" flipV="1">
            <a:off x="4716016" y="1484784"/>
            <a:ext cx="4106775" cy="1442533"/>
          </a:xfrm>
          <a:prstGeom prst="rect">
            <a:avLst/>
          </a:prstGeom>
          <a:noFill/>
        </p:spPr>
        <p:txBody>
          <a:bodyPr wrap="square" rtlCol="0">
            <a:spAutoFit/>
          </a:bodyPr>
          <a:lstStyle/>
          <a:p>
            <a:endParaRPr lang="en-GB"/>
          </a:p>
        </p:txBody>
      </p:sp>
      <p:sp>
        <p:nvSpPr>
          <p:cNvPr id="6" name="TextBox 5"/>
          <p:cNvSpPr txBox="1"/>
          <p:nvPr/>
        </p:nvSpPr>
        <p:spPr>
          <a:xfrm>
            <a:off x="4769416" y="1052736"/>
            <a:ext cx="4176464" cy="2031325"/>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en-GB" b="1" dirty="0">
                <a:latin typeface="Century Gothic" pitchFamily="34" charset="0"/>
              </a:rPr>
              <a:t>Buck did not read the newspapers, or he would have known that trouble was brewing, not alone for himself, but for every tide-water dog, strong of muscle and with warm, long hair, from Puget Sound to San Diego. </a:t>
            </a:r>
          </a:p>
        </p:txBody>
      </p:sp>
    </p:spTree>
    <p:extLst>
      <p:ext uri="{BB962C8B-B14F-4D97-AF65-F5344CB8AC3E}">
        <p14:creationId xmlns:p14="http://schemas.microsoft.com/office/powerpoint/2010/main" val="233746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124744"/>
          </a:xfrm>
        </p:spPr>
        <p:style>
          <a:lnRef idx="1">
            <a:schemeClr val="accent3"/>
          </a:lnRef>
          <a:fillRef idx="2">
            <a:schemeClr val="accent3"/>
          </a:fillRef>
          <a:effectRef idx="1">
            <a:schemeClr val="accent3"/>
          </a:effectRef>
          <a:fontRef idx="minor">
            <a:schemeClr val="dk1"/>
          </a:fontRef>
        </p:style>
        <p:txBody>
          <a:bodyPr/>
          <a:lstStyle/>
          <a:p>
            <a:r>
              <a:rPr lang="en-GB" b="1" dirty="0">
                <a:solidFill>
                  <a:schemeClr val="tx1"/>
                </a:solidFill>
                <a:latin typeface="Century Gothic" pitchFamily="34" charset="0"/>
              </a:rPr>
              <a:t>War Horse</a:t>
            </a:r>
          </a:p>
        </p:txBody>
      </p:sp>
      <p:sp>
        <p:nvSpPr>
          <p:cNvPr id="3" name="Subtitle 2"/>
          <p:cNvSpPr>
            <a:spLocks noGrp="1"/>
          </p:cNvSpPr>
          <p:nvPr>
            <p:ph type="subTitle" idx="1"/>
          </p:nvPr>
        </p:nvSpPr>
        <p:spPr>
          <a:xfrm>
            <a:off x="251520" y="1340768"/>
            <a:ext cx="8640960" cy="46805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GB" sz="2400" b="1" dirty="0">
                <a:solidFill>
                  <a:schemeClr val="tx1"/>
                </a:solidFill>
                <a:latin typeface="Century Gothic" pitchFamily="34" charset="0"/>
              </a:rPr>
              <a:t>L/O: to develop an understanding of perspective</a:t>
            </a:r>
          </a:p>
          <a:p>
            <a:pPr algn="l"/>
            <a:endParaRPr lang="en-GB" sz="2400" b="1" dirty="0">
              <a:solidFill>
                <a:schemeClr val="tx1"/>
              </a:solidFill>
              <a:latin typeface="Century Gothic" pitchFamily="34" charset="0"/>
            </a:endParaRPr>
          </a:p>
          <a:p>
            <a:pPr algn="l"/>
            <a:r>
              <a:rPr lang="en-GB" sz="2400" b="1" dirty="0">
                <a:solidFill>
                  <a:schemeClr val="tx1"/>
                </a:solidFill>
                <a:latin typeface="Century Gothic" pitchFamily="34" charset="0"/>
              </a:rPr>
              <a:t>Success Criteria: I can…</a:t>
            </a:r>
          </a:p>
          <a:p>
            <a:pPr marL="457200" indent="-457200" algn="l">
              <a:buFont typeface="Arial" pitchFamily="34" charset="0"/>
              <a:buChar char="•"/>
            </a:pPr>
            <a:r>
              <a:rPr lang="en-GB" sz="2400" b="1" dirty="0">
                <a:solidFill>
                  <a:schemeClr val="tx1"/>
                </a:solidFill>
                <a:latin typeface="Century Gothic" pitchFamily="34" charset="0"/>
              </a:rPr>
              <a:t>read a fictional recount</a:t>
            </a:r>
          </a:p>
          <a:p>
            <a:pPr marL="457200" indent="-457200" algn="l">
              <a:buFont typeface="Arial" pitchFamily="34" charset="0"/>
              <a:buChar char="•"/>
            </a:pPr>
            <a:r>
              <a:rPr lang="en-GB" sz="2400" b="1" dirty="0">
                <a:solidFill>
                  <a:schemeClr val="tx1"/>
                </a:solidFill>
                <a:latin typeface="Century Gothic" pitchFamily="34" charset="0"/>
              </a:rPr>
              <a:t>understand that perspective is the point of view a piece is written from - </a:t>
            </a:r>
            <a:r>
              <a:rPr lang="en-GB" sz="2400" b="1" i="1" dirty="0">
                <a:solidFill>
                  <a:schemeClr val="tx1"/>
                </a:solidFill>
                <a:latin typeface="Century Gothic" pitchFamily="34" charset="0"/>
              </a:rPr>
              <a:t>“through the eyes of…”</a:t>
            </a:r>
          </a:p>
          <a:p>
            <a:pPr marL="457200" indent="-457200" algn="l">
              <a:buFont typeface="Arial" pitchFamily="34" charset="0"/>
              <a:buChar char="•"/>
            </a:pPr>
            <a:r>
              <a:rPr lang="en-GB" sz="2400" b="1" dirty="0">
                <a:solidFill>
                  <a:schemeClr val="tx1"/>
                </a:solidFill>
                <a:latin typeface="Century Gothic" pitchFamily="34" charset="0"/>
              </a:rPr>
              <a:t>identify the perspective a piece is written from</a:t>
            </a:r>
          </a:p>
          <a:p>
            <a:pPr marL="457200" indent="-457200" algn="l">
              <a:buFont typeface="Arial" pitchFamily="34" charset="0"/>
              <a:buChar char="•"/>
            </a:pPr>
            <a:r>
              <a:rPr lang="en-GB" sz="2400" b="1" dirty="0">
                <a:solidFill>
                  <a:schemeClr val="tx1"/>
                </a:solidFill>
                <a:latin typeface="Century Gothic" pitchFamily="34" charset="0"/>
              </a:rPr>
              <a:t>retell or write the story from a different perspective</a:t>
            </a:r>
          </a:p>
          <a:p>
            <a:pPr marL="457200" indent="-457200" algn="l">
              <a:buFont typeface="Arial" pitchFamily="34" charset="0"/>
              <a:buChar char="•"/>
            </a:pPr>
            <a:r>
              <a:rPr lang="en-GB" sz="2400" b="1" dirty="0">
                <a:solidFill>
                  <a:schemeClr val="tx1"/>
                </a:solidFill>
                <a:latin typeface="Century Gothic" pitchFamily="34" charset="0"/>
              </a:rPr>
              <a:t>explain why authors choose to write their novels from a certain perspective</a:t>
            </a:r>
          </a:p>
        </p:txBody>
      </p:sp>
    </p:spTree>
    <p:extLst>
      <p:ext uri="{BB962C8B-B14F-4D97-AF65-F5344CB8AC3E}">
        <p14:creationId xmlns:p14="http://schemas.microsoft.com/office/powerpoint/2010/main" val="267760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defRPr/>
            </a:pPr>
            <a:r>
              <a:rPr lang="en-GB" sz="6600">
                <a:latin typeface="Inkpen2 Script" pitchFamily="2" charset="0"/>
              </a:rPr>
              <a:t>Make Your Writing More Interesting!</a:t>
            </a:r>
            <a:endParaRPr lang="en-US" sz="6600">
              <a:latin typeface="Inkpen2 Script" pitchFamily="2" charset="0"/>
            </a:endParaRPr>
          </a:p>
        </p:txBody>
      </p:sp>
      <p:sp>
        <p:nvSpPr>
          <p:cNvPr id="5123" name="Rectangle 3"/>
          <p:cNvSpPr>
            <a:spLocks noGrp="1" noChangeArrowheads="1"/>
          </p:cNvSpPr>
          <p:nvPr>
            <p:ph type="subTitle" idx="1"/>
          </p:nvPr>
        </p:nvSpPr>
        <p:spPr/>
        <p:txBody>
          <a:bodyPr/>
          <a:lstStyle/>
          <a:p>
            <a:pPr eaLnBrk="1" hangingPunct="1">
              <a:defRPr/>
            </a:pPr>
            <a:r>
              <a:rPr lang="en-GB" sz="3600">
                <a:solidFill>
                  <a:schemeClr val="folHlink"/>
                </a:solidFill>
              </a:rPr>
              <a:t>Varying sentence structures</a:t>
            </a:r>
            <a:endParaRPr lang="en-US" sz="3600">
              <a:solidFill>
                <a:schemeClr val="folHlink"/>
              </a:solidFill>
            </a:endParaRPr>
          </a:p>
        </p:txBody>
      </p:sp>
    </p:spTree>
    <p:extLst>
      <p:ext uri="{BB962C8B-B14F-4D97-AF65-F5344CB8AC3E}">
        <p14:creationId xmlns:p14="http://schemas.microsoft.com/office/powerpoint/2010/main" val="139846496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a:solidFill>
                  <a:schemeClr val="folHlink"/>
                </a:solidFill>
              </a:rPr>
              <a:t>Vary your Sentence Openings</a:t>
            </a:r>
            <a:endParaRPr lang="en-US">
              <a:solidFill>
                <a:schemeClr val="folHlink"/>
              </a:solidFill>
            </a:endParaRPr>
          </a:p>
        </p:txBody>
      </p:sp>
      <p:sp>
        <p:nvSpPr>
          <p:cNvPr id="4099" name="Rectangle 3"/>
          <p:cNvSpPr>
            <a:spLocks noGrp="1" noChangeArrowheads="1"/>
          </p:cNvSpPr>
          <p:nvPr>
            <p:ph type="body" idx="1"/>
          </p:nvPr>
        </p:nvSpPr>
        <p:spPr>
          <a:xfrm>
            <a:off x="685800" y="2564904"/>
            <a:ext cx="7696200" cy="3657600"/>
          </a:xfrm>
        </p:spPr>
        <p:txBody>
          <a:bodyPr/>
          <a:lstStyle/>
          <a:p>
            <a:pPr eaLnBrk="1" hangingPunct="1"/>
            <a:r>
              <a:rPr lang="en-GB" sz="2800" dirty="0"/>
              <a:t>If you start too many sentences with the same word, especially ‘The’, ‘It’, ‘This’, or ‘I’, your writing becomes BORING!</a:t>
            </a:r>
          </a:p>
          <a:p>
            <a:pPr marL="0" indent="0" eaLnBrk="1" hangingPunct="1">
              <a:buNone/>
            </a:pPr>
            <a:endParaRPr lang="en-GB" sz="4400" dirty="0">
              <a:solidFill>
                <a:srgbClr val="000099"/>
              </a:solidFill>
              <a:latin typeface="Bradley Hand ITC" pitchFamily="66" charset="0"/>
            </a:endParaRPr>
          </a:p>
        </p:txBody>
      </p:sp>
      <p:pic>
        <p:nvPicPr>
          <p:cNvPr id="4100" name="Picture 5" descr="MCj0404427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4800600"/>
            <a:ext cx="1825625"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650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90600" y="-533400"/>
            <a:ext cx="6870700" cy="1600200"/>
          </a:xfrm>
        </p:spPr>
        <p:txBody>
          <a:bodyPr/>
          <a:lstStyle/>
          <a:p>
            <a:pPr eaLnBrk="1" hangingPunct="1"/>
            <a:r>
              <a:rPr lang="en-GB" sz="5400">
                <a:solidFill>
                  <a:schemeClr val="folHlink"/>
                </a:solidFill>
              </a:rPr>
              <a:t>How about these:</a:t>
            </a:r>
            <a:endParaRPr lang="en-US" sz="5400">
              <a:solidFill>
                <a:schemeClr val="folHlink"/>
              </a:solidFill>
            </a:endParaRPr>
          </a:p>
        </p:txBody>
      </p:sp>
      <p:sp>
        <p:nvSpPr>
          <p:cNvPr id="5123" name="Rectangle 3"/>
          <p:cNvSpPr>
            <a:spLocks noGrp="1" noChangeArrowheads="1"/>
          </p:cNvSpPr>
          <p:nvPr>
            <p:ph type="body" idx="1"/>
          </p:nvPr>
        </p:nvSpPr>
        <p:spPr>
          <a:xfrm>
            <a:off x="1143000" y="990600"/>
            <a:ext cx="7696200" cy="5029200"/>
          </a:xfrm>
        </p:spPr>
        <p:txBody>
          <a:bodyPr/>
          <a:lstStyle/>
          <a:p>
            <a:pPr eaLnBrk="1" hangingPunct="1">
              <a:lnSpc>
                <a:spcPct val="80000"/>
              </a:lnSpc>
            </a:pPr>
            <a:r>
              <a:rPr lang="en-GB" sz="2400" b="1">
                <a:solidFill>
                  <a:srgbClr val="000099"/>
                </a:solidFill>
                <a:latin typeface="Bradley Hand ITC" pitchFamily="66" charset="0"/>
              </a:rPr>
              <a:t>When I sat down at the cinema, I realised that, coincidentally, I was sitting next to Molly.</a:t>
            </a:r>
          </a:p>
          <a:p>
            <a:pPr eaLnBrk="1" hangingPunct="1">
              <a:lnSpc>
                <a:spcPct val="80000"/>
              </a:lnSpc>
            </a:pPr>
            <a:r>
              <a:rPr lang="en-GB" sz="2400" b="1">
                <a:solidFill>
                  <a:srgbClr val="000099"/>
                </a:solidFill>
                <a:latin typeface="Bradley Hand ITC" pitchFamily="66" charset="0"/>
              </a:rPr>
              <a:t>Molly and I, without any advance planning, ended up sitting next to each other at the cinema.</a:t>
            </a:r>
          </a:p>
          <a:p>
            <a:pPr eaLnBrk="1" hangingPunct="1">
              <a:lnSpc>
                <a:spcPct val="80000"/>
              </a:lnSpc>
            </a:pPr>
            <a:r>
              <a:rPr lang="en-GB" sz="2400" b="1">
                <a:solidFill>
                  <a:srgbClr val="000099"/>
                </a:solidFill>
                <a:latin typeface="Bradley Hand ITC" pitchFamily="66" charset="0"/>
              </a:rPr>
              <a:t>Unbelievable, I know, but Molly and I ended up sitting right next to each other at the cinema.</a:t>
            </a:r>
          </a:p>
          <a:p>
            <a:pPr eaLnBrk="1" hangingPunct="1">
              <a:lnSpc>
                <a:spcPct val="80000"/>
              </a:lnSpc>
            </a:pPr>
            <a:r>
              <a:rPr lang="en-GB" sz="2400" b="1">
                <a:solidFill>
                  <a:srgbClr val="000099"/>
                </a:solidFill>
                <a:latin typeface="Bradley Hand ITC" pitchFamily="66" charset="0"/>
              </a:rPr>
              <a:t>At the crowded cinema, packed with 300 people, Molly and I ended up, by sheer coincidence, sitting right next to each other.</a:t>
            </a:r>
          </a:p>
          <a:p>
            <a:pPr eaLnBrk="1" hangingPunct="1">
              <a:lnSpc>
                <a:spcPct val="80000"/>
              </a:lnSpc>
            </a:pPr>
            <a:r>
              <a:rPr lang="en-GB" sz="2400" b="1">
                <a:solidFill>
                  <a:srgbClr val="000099"/>
                </a:solidFill>
                <a:latin typeface="Bradley Hand ITC" pitchFamily="66" charset="0"/>
              </a:rPr>
              <a:t>I have known many coincidences in my life, but none more surprising than finding myself sitting next to Molly at the cinema.</a:t>
            </a:r>
          </a:p>
          <a:p>
            <a:pPr eaLnBrk="1" hangingPunct="1">
              <a:lnSpc>
                <a:spcPct val="80000"/>
              </a:lnSpc>
            </a:pPr>
            <a:r>
              <a:rPr lang="en-GB" sz="2400" b="1">
                <a:solidFill>
                  <a:srgbClr val="000099"/>
                </a:solidFill>
                <a:latin typeface="Bradley Hand ITC" pitchFamily="66" charset="0"/>
              </a:rPr>
              <a:t>How extraordinary it was to find that I was sitting right next to Molly at the cinema!</a:t>
            </a:r>
          </a:p>
        </p:txBody>
      </p:sp>
      <p:sp>
        <p:nvSpPr>
          <p:cNvPr id="5124" name="Text Box 4"/>
          <p:cNvSpPr txBox="1">
            <a:spLocks noChangeArrowheads="1"/>
          </p:cNvSpPr>
          <p:nvPr/>
        </p:nvSpPr>
        <p:spPr bwMode="auto">
          <a:xfrm>
            <a:off x="1828800" y="5410200"/>
            <a:ext cx="662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algn="ctr" eaLnBrk="0" fontAlgn="base" hangingPunct="0">
              <a:spcBef>
                <a:spcPct val="0"/>
              </a:spcBef>
              <a:spcAft>
                <a:spcPct val="0"/>
              </a:spcAft>
              <a:defRPr>
                <a:solidFill>
                  <a:schemeClr val="tx1"/>
                </a:solidFill>
                <a:latin typeface="Comic Sans MS" pitchFamily="66" charset="0"/>
              </a:defRPr>
            </a:lvl6pPr>
            <a:lvl7pPr marL="2971800" indent="-228600" algn="ctr" eaLnBrk="0" fontAlgn="base" hangingPunct="0">
              <a:spcBef>
                <a:spcPct val="0"/>
              </a:spcBef>
              <a:spcAft>
                <a:spcPct val="0"/>
              </a:spcAft>
              <a:defRPr>
                <a:solidFill>
                  <a:schemeClr val="tx1"/>
                </a:solidFill>
                <a:latin typeface="Comic Sans MS" pitchFamily="66" charset="0"/>
              </a:defRPr>
            </a:lvl7pPr>
            <a:lvl8pPr marL="3429000" indent="-228600" algn="ctr" eaLnBrk="0" fontAlgn="base" hangingPunct="0">
              <a:spcBef>
                <a:spcPct val="0"/>
              </a:spcBef>
              <a:spcAft>
                <a:spcPct val="0"/>
              </a:spcAft>
              <a:defRPr>
                <a:solidFill>
                  <a:schemeClr val="tx1"/>
                </a:solidFill>
                <a:latin typeface="Comic Sans MS" pitchFamily="66" charset="0"/>
              </a:defRPr>
            </a:lvl8pPr>
            <a:lvl9pPr marL="3886200" indent="-228600" algn="ctr" eaLnBrk="0" fontAlgn="base" hangingPunct="0">
              <a:spcBef>
                <a:spcPct val="0"/>
              </a:spcBef>
              <a:spcAft>
                <a:spcPct val="0"/>
              </a:spcAft>
              <a:defRPr>
                <a:solidFill>
                  <a:schemeClr val="tx1"/>
                </a:solidFill>
                <a:latin typeface="Comic Sans MS" pitchFamily="66" charset="0"/>
              </a:defRPr>
            </a:lvl9pPr>
          </a:lstStyle>
          <a:p>
            <a:pPr algn="ctr" eaLnBrk="0" fontAlgn="base" hangingPunct="0">
              <a:spcBef>
                <a:spcPct val="50000"/>
              </a:spcBef>
              <a:spcAft>
                <a:spcPct val="0"/>
              </a:spcAft>
            </a:pPr>
            <a:endParaRPr lang="en-US">
              <a:solidFill>
                <a:srgbClr val="000000"/>
              </a:solidFill>
            </a:endParaRPr>
          </a:p>
        </p:txBody>
      </p:sp>
    </p:spTree>
    <p:extLst>
      <p:ext uri="{BB962C8B-B14F-4D97-AF65-F5344CB8AC3E}">
        <p14:creationId xmlns:p14="http://schemas.microsoft.com/office/powerpoint/2010/main" val="418202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14400" y="457200"/>
            <a:ext cx="6870700" cy="1600200"/>
          </a:xfrm>
        </p:spPr>
        <p:txBody>
          <a:bodyPr/>
          <a:lstStyle/>
          <a:p>
            <a:pPr eaLnBrk="1" hangingPunct="1"/>
            <a:r>
              <a:rPr lang="en-GB" sz="4000">
                <a:solidFill>
                  <a:schemeClr val="folHlink"/>
                </a:solidFill>
              </a:rPr>
              <a:t>Sentences with the same rhythm  and length can be very monotonous…</a:t>
            </a:r>
            <a:endParaRPr lang="en-US" sz="4000">
              <a:solidFill>
                <a:schemeClr val="folHlink"/>
              </a:solidFill>
            </a:endParaRPr>
          </a:p>
        </p:txBody>
      </p:sp>
      <p:sp>
        <p:nvSpPr>
          <p:cNvPr id="6147" name="Rectangle 3"/>
          <p:cNvSpPr>
            <a:spLocks noGrp="1" noChangeArrowheads="1"/>
          </p:cNvSpPr>
          <p:nvPr>
            <p:ph type="body" sz="half" idx="1"/>
          </p:nvPr>
        </p:nvSpPr>
        <p:spPr>
          <a:xfrm>
            <a:off x="762000" y="2362200"/>
            <a:ext cx="7848600" cy="4267200"/>
          </a:xfrm>
        </p:spPr>
        <p:txBody>
          <a:bodyPr/>
          <a:lstStyle/>
          <a:p>
            <a:pPr eaLnBrk="1" hangingPunct="1"/>
            <a:r>
              <a:rPr lang="en-GB" b="1">
                <a:solidFill>
                  <a:srgbClr val="000099"/>
                </a:solidFill>
                <a:latin typeface="Bradley Hand ITC" pitchFamily="66" charset="0"/>
              </a:rPr>
              <a:t>We went to Chester Zoo. We went to look at the bats. It was dark in the Bat Cave. The bats were beautiful. Some bats were flying around our heads. Some bats were sleeping upside down. Bethany was scared at first. Later, she bought a cuddly bat.</a:t>
            </a:r>
            <a:endParaRPr lang="en-US" b="1">
              <a:solidFill>
                <a:srgbClr val="000099"/>
              </a:solidFill>
              <a:latin typeface="Bradley Hand ITC" pitchFamily="66" charset="0"/>
            </a:endParaRPr>
          </a:p>
          <a:p>
            <a:pPr eaLnBrk="1" hangingPunct="1"/>
            <a:endParaRPr lang="en-US" b="1">
              <a:solidFill>
                <a:srgbClr val="000099"/>
              </a:solidFill>
            </a:endParaRPr>
          </a:p>
        </p:txBody>
      </p:sp>
    </p:spTree>
    <p:extLst>
      <p:ext uri="{BB962C8B-B14F-4D97-AF65-F5344CB8AC3E}">
        <p14:creationId xmlns:p14="http://schemas.microsoft.com/office/powerpoint/2010/main" val="113857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a:solidFill>
                  <a:schemeClr val="folHlink"/>
                </a:solidFill>
              </a:rPr>
              <a:t>Use connectives</a:t>
            </a:r>
            <a:endParaRPr lang="en-US">
              <a:solidFill>
                <a:schemeClr val="folHlink"/>
              </a:solidFill>
            </a:endParaRPr>
          </a:p>
        </p:txBody>
      </p:sp>
      <p:sp>
        <p:nvSpPr>
          <p:cNvPr id="7171" name="Rectangle 3"/>
          <p:cNvSpPr>
            <a:spLocks noGrp="1" noChangeArrowheads="1"/>
          </p:cNvSpPr>
          <p:nvPr>
            <p:ph type="body" idx="1"/>
          </p:nvPr>
        </p:nvSpPr>
        <p:spPr/>
        <p:txBody>
          <a:bodyPr/>
          <a:lstStyle/>
          <a:p>
            <a:pPr eaLnBrk="1" hangingPunct="1">
              <a:lnSpc>
                <a:spcPct val="80000"/>
              </a:lnSpc>
            </a:pPr>
            <a:r>
              <a:rPr lang="en-GB" sz="2800"/>
              <a:t>If your sentences are short and the rhythm does not work, try joining sentences, clauses and phrases with connectives:</a:t>
            </a:r>
          </a:p>
          <a:p>
            <a:pPr eaLnBrk="1" hangingPunct="1">
              <a:lnSpc>
                <a:spcPct val="80000"/>
              </a:lnSpc>
            </a:pPr>
            <a:r>
              <a:rPr lang="en-GB" sz="2800" b="1">
                <a:solidFill>
                  <a:srgbClr val="000099"/>
                </a:solidFill>
                <a:latin typeface="Bradley Hand ITC" pitchFamily="66" charset="0"/>
              </a:rPr>
              <a:t>and, but, so, or, for, yet, however, in spite of,</a:t>
            </a:r>
            <a:r>
              <a:rPr lang="en-GB" sz="2800"/>
              <a:t> etc…..</a:t>
            </a:r>
          </a:p>
          <a:p>
            <a:pPr eaLnBrk="1" hangingPunct="1">
              <a:lnSpc>
                <a:spcPct val="80000"/>
              </a:lnSpc>
            </a:pPr>
            <a:r>
              <a:rPr lang="en-GB" sz="2800"/>
              <a:t>Add imagery (similes, metaphors), adjectives, adverbs, adventurous vocabulary… </a:t>
            </a:r>
          </a:p>
        </p:txBody>
      </p:sp>
    </p:spTree>
    <p:extLst>
      <p:ext uri="{BB962C8B-B14F-4D97-AF65-F5344CB8AC3E}">
        <p14:creationId xmlns:p14="http://schemas.microsoft.com/office/powerpoint/2010/main" val="231355292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l" eaLnBrk="1" hangingPunct="1"/>
            <a:r>
              <a:rPr lang="en-GB">
                <a:solidFill>
                  <a:schemeClr val="folHlink"/>
                </a:solidFill>
              </a:rPr>
              <a:t>Use short and long</a:t>
            </a:r>
            <a:br>
              <a:rPr lang="en-GB">
                <a:solidFill>
                  <a:schemeClr val="folHlink"/>
                </a:solidFill>
              </a:rPr>
            </a:br>
            <a:r>
              <a:rPr lang="en-GB">
                <a:solidFill>
                  <a:schemeClr val="folHlink"/>
                </a:solidFill>
              </a:rPr>
              <a:t>          sentences.</a:t>
            </a:r>
            <a:endParaRPr lang="en-US">
              <a:solidFill>
                <a:schemeClr val="folHlink"/>
              </a:solidFill>
            </a:endParaRPr>
          </a:p>
        </p:txBody>
      </p:sp>
      <p:sp>
        <p:nvSpPr>
          <p:cNvPr id="8195" name="Rectangle 3"/>
          <p:cNvSpPr>
            <a:spLocks noGrp="1" noChangeArrowheads="1"/>
          </p:cNvSpPr>
          <p:nvPr>
            <p:ph type="body" sz="half" idx="1"/>
          </p:nvPr>
        </p:nvSpPr>
        <p:spPr>
          <a:xfrm>
            <a:off x="838200" y="2209800"/>
            <a:ext cx="7772400" cy="3657600"/>
          </a:xfrm>
        </p:spPr>
        <p:txBody>
          <a:bodyPr/>
          <a:lstStyle/>
          <a:p>
            <a:pPr marL="0" indent="0" eaLnBrk="1" hangingPunct="1">
              <a:lnSpc>
                <a:spcPct val="90000"/>
              </a:lnSpc>
              <a:buNone/>
            </a:pPr>
            <a:r>
              <a:rPr lang="en-GB" sz="2800" b="1" dirty="0">
                <a:solidFill>
                  <a:srgbClr val="000099"/>
                </a:solidFill>
                <a:latin typeface="Bradley Hand ITC" pitchFamily="66" charset="0"/>
              </a:rPr>
              <a:t>Year Seven visited Chester Zoo last summer to look at the bats. In the darkness of the Bat Cave they met a variety of beautiful nocturnal creatures, some fluttering soundlessly around their ears and others resting upside-down in the darkest corners. Bethany had been worried, but, after learning more and seeing the bats in their home, she became very fond of them. She later left the zoo clutching a cuddly toy bat.</a:t>
            </a:r>
            <a:endParaRPr lang="en-US" sz="2800" b="1" dirty="0">
              <a:solidFill>
                <a:srgbClr val="000099"/>
              </a:solidFill>
              <a:latin typeface="Bradley Hand ITC" pitchFamily="66" charset="0"/>
            </a:endParaRPr>
          </a:p>
        </p:txBody>
      </p:sp>
      <p:pic>
        <p:nvPicPr>
          <p:cNvPr id="8196" name="Picture 6" descr="MCj0330290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1447800"/>
            <a:ext cx="91440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MCAN04373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304800"/>
            <a:ext cx="16589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1505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8"/>
          <p:cNvSpPr>
            <a:spLocks noGrp="1" noChangeArrowheads="1"/>
          </p:cNvSpPr>
          <p:nvPr>
            <p:ph type="title"/>
          </p:nvPr>
        </p:nvSpPr>
        <p:spPr/>
        <p:txBody>
          <a:bodyPr/>
          <a:lstStyle/>
          <a:p>
            <a:pPr eaLnBrk="1" hangingPunct="1"/>
            <a:r>
              <a:rPr lang="en-GB">
                <a:solidFill>
                  <a:schemeClr val="folHlink"/>
                </a:solidFill>
              </a:rPr>
              <a:t>Use different types of sentence.</a:t>
            </a:r>
            <a:endParaRPr lang="en-US">
              <a:solidFill>
                <a:schemeClr val="folHlink"/>
              </a:solidFill>
            </a:endParaRPr>
          </a:p>
        </p:txBody>
      </p:sp>
      <p:sp>
        <p:nvSpPr>
          <p:cNvPr id="9219" name="Rectangle 9"/>
          <p:cNvSpPr>
            <a:spLocks noGrp="1" noChangeArrowheads="1"/>
          </p:cNvSpPr>
          <p:nvPr>
            <p:ph type="body" sz="half" idx="1"/>
          </p:nvPr>
        </p:nvSpPr>
        <p:spPr/>
        <p:txBody>
          <a:bodyPr/>
          <a:lstStyle/>
          <a:p>
            <a:pPr eaLnBrk="1" hangingPunct="1">
              <a:lnSpc>
                <a:spcPct val="90000"/>
              </a:lnSpc>
            </a:pPr>
            <a:r>
              <a:rPr lang="en-GB" b="1"/>
              <a:t>Simple sentences:</a:t>
            </a:r>
          </a:p>
          <a:p>
            <a:pPr eaLnBrk="1" hangingPunct="1">
              <a:lnSpc>
                <a:spcPct val="90000"/>
              </a:lnSpc>
            </a:pPr>
            <a:endParaRPr lang="en-GB" b="1"/>
          </a:p>
          <a:p>
            <a:pPr eaLnBrk="1" hangingPunct="1">
              <a:lnSpc>
                <a:spcPct val="90000"/>
              </a:lnSpc>
            </a:pPr>
            <a:r>
              <a:rPr lang="en-GB" b="1">
                <a:solidFill>
                  <a:srgbClr val="000099"/>
                </a:solidFill>
                <a:latin typeface="Bradley Hand ITC" pitchFamily="66" charset="0"/>
              </a:rPr>
              <a:t>Alex enjoyed going to the show with you.</a:t>
            </a:r>
          </a:p>
          <a:p>
            <a:pPr eaLnBrk="1" hangingPunct="1">
              <a:lnSpc>
                <a:spcPct val="90000"/>
              </a:lnSpc>
            </a:pPr>
            <a:endParaRPr lang="en-GB" b="1">
              <a:solidFill>
                <a:srgbClr val="000099"/>
              </a:solidFill>
              <a:latin typeface="Bradley Hand ITC" pitchFamily="66" charset="0"/>
            </a:endParaRPr>
          </a:p>
          <a:p>
            <a:pPr eaLnBrk="1" hangingPunct="1">
              <a:lnSpc>
                <a:spcPct val="90000"/>
              </a:lnSpc>
            </a:pPr>
            <a:r>
              <a:rPr lang="en-GB" b="1">
                <a:solidFill>
                  <a:srgbClr val="000099"/>
                </a:solidFill>
                <a:latin typeface="Bradley Hand ITC" pitchFamily="66" charset="0"/>
              </a:rPr>
              <a:t>Henry VIII is famous for having had six wives.</a:t>
            </a:r>
            <a:endParaRPr lang="en-US" b="1">
              <a:solidFill>
                <a:srgbClr val="000099"/>
              </a:solidFill>
              <a:latin typeface="Bradley Hand ITC" pitchFamily="66" charset="0"/>
            </a:endParaRPr>
          </a:p>
        </p:txBody>
      </p:sp>
      <p:sp>
        <p:nvSpPr>
          <p:cNvPr id="9220" name="Rectangle 10"/>
          <p:cNvSpPr>
            <a:spLocks noGrp="1" noChangeArrowheads="1"/>
          </p:cNvSpPr>
          <p:nvPr>
            <p:ph type="body" sz="half" idx="2"/>
          </p:nvPr>
        </p:nvSpPr>
        <p:spPr/>
        <p:txBody>
          <a:bodyPr/>
          <a:lstStyle/>
          <a:p>
            <a:pPr eaLnBrk="1" hangingPunct="1">
              <a:lnSpc>
                <a:spcPct val="90000"/>
              </a:lnSpc>
            </a:pPr>
            <a:r>
              <a:rPr lang="en-GB" b="1"/>
              <a:t>Compound sentences:</a:t>
            </a:r>
          </a:p>
          <a:p>
            <a:pPr eaLnBrk="1" hangingPunct="1">
              <a:lnSpc>
                <a:spcPct val="90000"/>
              </a:lnSpc>
            </a:pPr>
            <a:endParaRPr lang="en-GB" b="1"/>
          </a:p>
          <a:p>
            <a:pPr eaLnBrk="1" hangingPunct="1">
              <a:lnSpc>
                <a:spcPct val="90000"/>
              </a:lnSpc>
            </a:pPr>
            <a:r>
              <a:rPr lang="en-GB" b="1">
                <a:solidFill>
                  <a:srgbClr val="000099"/>
                </a:solidFill>
                <a:latin typeface="Bradley Hand ITC" pitchFamily="66" charset="0"/>
              </a:rPr>
              <a:t>Henry VIII is famous for having had six wives </a:t>
            </a:r>
            <a:r>
              <a:rPr lang="en-GB" b="1" i="1">
                <a:solidFill>
                  <a:srgbClr val="FF3300"/>
                </a:solidFill>
                <a:latin typeface="Bradley Hand ITC" pitchFamily="66" charset="0"/>
              </a:rPr>
              <a:t>and</a:t>
            </a:r>
            <a:r>
              <a:rPr lang="en-GB" b="1">
                <a:solidFill>
                  <a:srgbClr val="FF3300"/>
                </a:solidFill>
                <a:latin typeface="Bradley Hand ITC" pitchFamily="66" charset="0"/>
              </a:rPr>
              <a:t> </a:t>
            </a:r>
            <a:r>
              <a:rPr lang="en-GB" b="1">
                <a:solidFill>
                  <a:srgbClr val="000099"/>
                </a:solidFill>
                <a:latin typeface="Bradley Hand ITC" pitchFamily="66" charset="0"/>
              </a:rPr>
              <a:t>for having two of them beheaded.</a:t>
            </a:r>
            <a:endParaRPr lang="en-US" b="1">
              <a:solidFill>
                <a:srgbClr val="000099"/>
              </a:solidFill>
              <a:latin typeface="Bradley Hand ITC" pitchFamily="66" charset="0"/>
            </a:endParaRPr>
          </a:p>
        </p:txBody>
      </p:sp>
      <p:sp>
        <p:nvSpPr>
          <p:cNvPr id="9221" name="Line 12"/>
          <p:cNvSpPr>
            <a:spLocks noChangeShapeType="1"/>
          </p:cNvSpPr>
          <p:nvPr/>
        </p:nvSpPr>
        <p:spPr bwMode="auto">
          <a:xfrm>
            <a:off x="4419600" y="1981200"/>
            <a:ext cx="0" cy="426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lgn="ctr" eaLnBrk="0" fontAlgn="base" hangingPunct="0">
              <a:spcBef>
                <a:spcPct val="0"/>
              </a:spcBef>
              <a:spcAft>
                <a:spcPct val="0"/>
              </a:spcAft>
            </a:pPr>
            <a:endParaRPr lang="en-GB">
              <a:solidFill>
                <a:srgbClr val="000000"/>
              </a:solidFill>
            </a:endParaRPr>
          </a:p>
        </p:txBody>
      </p:sp>
    </p:spTree>
    <p:extLst>
      <p:ext uri="{BB962C8B-B14F-4D97-AF65-F5344CB8AC3E}">
        <p14:creationId xmlns:p14="http://schemas.microsoft.com/office/powerpoint/2010/main" val="3410870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TotalTime>
  <Words>1277</Words>
  <Application>Microsoft Office PowerPoint</Application>
  <PresentationFormat>On-screen Show (4:3)</PresentationFormat>
  <Paragraphs>108</Paragraphs>
  <Slides>17</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Arial</vt:lpstr>
      <vt:lpstr>Bradley Hand ITC</vt:lpstr>
      <vt:lpstr>Calibri</vt:lpstr>
      <vt:lpstr>Century Gothic</vt:lpstr>
      <vt:lpstr>Comic Sans MS</vt:lpstr>
      <vt:lpstr>Inkpen2 Script</vt:lpstr>
      <vt:lpstr>Office Theme</vt:lpstr>
      <vt:lpstr>Crayons</vt:lpstr>
      <vt:lpstr>War Horse</vt:lpstr>
      <vt:lpstr>War Horse</vt:lpstr>
      <vt:lpstr>Make Your Writing More Interesting!</vt:lpstr>
      <vt:lpstr>Vary your Sentence Openings</vt:lpstr>
      <vt:lpstr>How about these:</vt:lpstr>
      <vt:lpstr>Sentences with the same rhythm  and length can be very monotonous…</vt:lpstr>
      <vt:lpstr>Use connectives</vt:lpstr>
      <vt:lpstr>Use short and long           sentences.</vt:lpstr>
      <vt:lpstr>Use different types of sentence.</vt:lpstr>
      <vt:lpstr>Complex Sentences</vt:lpstr>
      <vt:lpstr>Add an extra clause to give more information</vt:lpstr>
      <vt:lpstr>Recap:</vt:lpstr>
      <vt:lpstr>Read the following: The Call of the Wild by Jack London</vt:lpstr>
      <vt:lpstr>The Call of the Wild by Jack London</vt:lpstr>
      <vt:lpstr>The Call of the Wild by Jack London</vt:lpstr>
      <vt:lpstr>Warm-Up Task</vt:lpstr>
      <vt:lpstr>Sentence Construction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Horses</dc:title>
  <dc:creator>Tim Parker</dc:creator>
  <cp:lastModifiedBy>Toni-Louise Younger</cp:lastModifiedBy>
  <cp:revision>103</cp:revision>
  <dcterms:created xsi:type="dcterms:W3CDTF">2011-02-19T08:49:14Z</dcterms:created>
  <dcterms:modified xsi:type="dcterms:W3CDTF">2020-05-19T08:45:26Z</dcterms:modified>
</cp:coreProperties>
</file>