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63" r:id="rId2"/>
    <p:sldId id="258" r:id="rId3"/>
    <p:sldId id="261" r:id="rId4"/>
    <p:sldId id="264"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2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3DDA02-3086-1C4A-B195-0F9A7E65BD56}" type="datetimeFigureOut">
              <a:rPr lang="en-US" smtClean="0"/>
              <a:t>7/2/2020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6C8D76-0426-9A49-9CE9-5884D8557795}" type="slidenum">
              <a:rPr lang="en-US" smtClean="0"/>
              <a:t>‹#›</a:t>
            </a:fld>
            <a:endParaRPr lang="en-US"/>
          </a:p>
        </p:txBody>
      </p:sp>
    </p:spTree>
    <p:extLst>
      <p:ext uri="{BB962C8B-B14F-4D97-AF65-F5344CB8AC3E}">
        <p14:creationId xmlns:p14="http://schemas.microsoft.com/office/powerpoint/2010/main" val="385190007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6C8D76-0426-9A49-9CE9-5884D8557795}" type="slidenum">
              <a:rPr lang="en-US" smtClean="0"/>
              <a:t>2</a:t>
            </a:fld>
            <a:endParaRPr lang="en-US"/>
          </a:p>
        </p:txBody>
      </p:sp>
    </p:spTree>
    <p:extLst>
      <p:ext uri="{BB962C8B-B14F-4D97-AF65-F5344CB8AC3E}">
        <p14:creationId xmlns:p14="http://schemas.microsoft.com/office/powerpoint/2010/main" val="2582778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C3F61E8-DA59-B348-B6BC-1C1657A3D5C5}"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897586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C3F61E8-DA59-B348-B6BC-1C1657A3D5C5}"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3398845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C3F61E8-DA59-B348-B6BC-1C1657A3D5C5}"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2093691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C3F61E8-DA59-B348-B6BC-1C1657A3D5C5}"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101517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C3F61E8-DA59-B348-B6BC-1C1657A3D5C5}"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2560279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C3F61E8-DA59-B348-B6BC-1C1657A3D5C5}"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1184091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C3F61E8-DA59-B348-B6BC-1C1657A3D5C5}" type="datetimeFigureOut">
              <a:rPr lang="en-US" smtClean="0"/>
              <a:t>7/2/2020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4271472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C3F61E8-DA59-B348-B6BC-1C1657A3D5C5}" type="datetimeFigureOut">
              <a:rPr lang="en-US" smtClean="0"/>
              <a:t>7/2/2020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1439441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3F61E8-DA59-B348-B6BC-1C1657A3D5C5}" type="datetimeFigureOut">
              <a:rPr lang="en-US" smtClean="0"/>
              <a:t>7/2/2020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1053416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C3F61E8-DA59-B348-B6BC-1C1657A3D5C5}"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3276274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C3F61E8-DA59-B348-B6BC-1C1657A3D5C5}"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D6FC59-059F-E146-973B-C08CA8204EDE}" type="slidenum">
              <a:rPr lang="en-US" smtClean="0"/>
              <a:t>‹#›</a:t>
            </a:fld>
            <a:endParaRPr lang="en-US"/>
          </a:p>
        </p:txBody>
      </p:sp>
    </p:spTree>
    <p:extLst>
      <p:ext uri="{BB962C8B-B14F-4D97-AF65-F5344CB8AC3E}">
        <p14:creationId xmlns:p14="http://schemas.microsoft.com/office/powerpoint/2010/main" val="2132318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F61E8-DA59-B348-B6BC-1C1657A3D5C5}" type="datetimeFigureOut">
              <a:rPr lang="en-US" smtClean="0"/>
              <a:t>7/2/2020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D6FC59-059F-E146-973B-C08CA8204EDE}" type="slidenum">
              <a:rPr lang="en-US" smtClean="0"/>
              <a:t>‹#›</a:t>
            </a:fld>
            <a:endParaRPr lang="en-US"/>
          </a:p>
        </p:txBody>
      </p:sp>
    </p:spTree>
    <p:extLst>
      <p:ext uri="{BB962C8B-B14F-4D97-AF65-F5344CB8AC3E}">
        <p14:creationId xmlns:p14="http://schemas.microsoft.com/office/powerpoint/2010/main" val="3490368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Have a look at the three quotes on the next slide. </a:t>
            </a:r>
          </a:p>
        </p:txBody>
      </p:sp>
      <p:pic>
        <p:nvPicPr>
          <p:cNvPr id="4" name="Picture 3" descr="DREAMING IN ENGLISH. Are you dreaming in English yet?: A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199" y="2743200"/>
            <a:ext cx="8217437" cy="3906982"/>
          </a:xfrm>
          <a:prstGeom prst="rect">
            <a:avLst/>
          </a:prstGeom>
        </p:spPr>
      </p:pic>
    </p:spTree>
    <p:extLst>
      <p:ext uri="{BB962C8B-B14F-4D97-AF65-F5344CB8AC3E}">
        <p14:creationId xmlns:p14="http://schemas.microsoft.com/office/powerpoint/2010/main" val="1338331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fontScale="90000"/>
          </a:bodyPr>
          <a:lstStyle/>
          <a:p>
            <a:r>
              <a:rPr lang="en-US" dirty="0"/>
              <a:t>“Shall we their fond pageant see?</a:t>
            </a:r>
            <a:br>
              <a:rPr lang="en-US" dirty="0"/>
            </a:br>
            <a:r>
              <a:rPr lang="en-US" dirty="0"/>
              <a:t>Lord, what fools these mortals be!”</a:t>
            </a:r>
          </a:p>
        </p:txBody>
      </p:sp>
      <p:sp>
        <p:nvSpPr>
          <p:cNvPr id="4" name="Title 1"/>
          <p:cNvSpPr>
            <a:spLocks noGrp="1"/>
          </p:cNvSpPr>
          <p:nvPr>
            <p:ph idx="1"/>
          </p:nvPr>
        </p:nvSpPr>
        <p:spPr>
          <a:xfrm>
            <a:off x="457200" y="1600200"/>
            <a:ext cx="8229600" cy="2325071"/>
          </a:xfrm>
        </p:spPr>
        <p:style>
          <a:lnRef idx="2">
            <a:schemeClr val="accent4"/>
          </a:lnRef>
          <a:fillRef idx="1">
            <a:schemeClr val="lt1"/>
          </a:fillRef>
          <a:effectRef idx="0">
            <a:schemeClr val="accent4"/>
          </a:effectRef>
          <a:fontRef idx="minor">
            <a:schemeClr val="dk1"/>
          </a:fontRef>
        </p:style>
        <p:txBody>
          <a:bodyPr>
            <a:normAutofit fontScale="97500"/>
          </a:bodyPr>
          <a:lstStyle/>
          <a:p>
            <a:pPr marL="0" indent="0" algn="ctr">
              <a:buNone/>
            </a:pPr>
            <a:r>
              <a:rPr lang="en-US" dirty="0"/>
              <a:t>“Then will two at once woo one – </a:t>
            </a:r>
          </a:p>
          <a:p>
            <a:pPr marL="0" indent="0" algn="ctr">
              <a:buNone/>
            </a:pPr>
            <a:r>
              <a:rPr lang="en-US" dirty="0"/>
              <a:t>That must needs be sport alone;</a:t>
            </a:r>
          </a:p>
          <a:p>
            <a:pPr marL="0" indent="0" algn="ctr">
              <a:buNone/>
            </a:pPr>
            <a:r>
              <a:rPr lang="en-US" dirty="0"/>
              <a:t>And those things do best please me </a:t>
            </a:r>
          </a:p>
          <a:p>
            <a:pPr marL="0" indent="0" algn="ctr">
              <a:buNone/>
            </a:pPr>
            <a:r>
              <a:rPr lang="en-US" dirty="0"/>
              <a:t>That befall </a:t>
            </a:r>
            <a:r>
              <a:rPr lang="en-US" dirty="0" err="1"/>
              <a:t>prepost’rously</a:t>
            </a:r>
            <a:r>
              <a:rPr lang="en-US" dirty="0"/>
              <a:t>. ”</a:t>
            </a:r>
          </a:p>
        </p:txBody>
      </p:sp>
      <p:sp>
        <p:nvSpPr>
          <p:cNvPr id="5" name="Title 1"/>
          <p:cNvSpPr txBox="1">
            <a:spLocks/>
          </p:cNvSpPr>
          <p:nvPr/>
        </p:nvSpPr>
        <p:spPr>
          <a:xfrm>
            <a:off x="457200" y="4077671"/>
            <a:ext cx="8229600" cy="2325071"/>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ormAutofit fontScale="75000" lnSpcReduction="20000"/>
          </a:bodyPr>
          <a:lstStyle>
            <a:lvl1pPr marL="342900" indent="-342900" algn="l" defTabSz="457200" rtl="0" eaLnBrk="1" latinLnBrk="0" hangingPunct="1">
              <a:spcBef>
                <a:spcPct val="20000"/>
              </a:spcBef>
              <a:buFont typeface="Arial"/>
              <a:buChar char="•"/>
              <a:defRPr sz="32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dk1"/>
                </a:solidFill>
                <a:latin typeface="+mn-lt"/>
                <a:ea typeface="+mn-ea"/>
                <a:cs typeface="+mn-cs"/>
              </a:defRPr>
            </a:lvl9pPr>
          </a:lstStyle>
          <a:p>
            <a:pPr marL="0" indent="0" algn="ctr">
              <a:buFont typeface="Arial"/>
              <a:buNone/>
            </a:pPr>
            <a:r>
              <a:rPr lang="en-US" dirty="0"/>
              <a:t>“Did you not tell me I should know the man</a:t>
            </a:r>
          </a:p>
          <a:p>
            <a:pPr marL="0" indent="0" algn="ctr">
              <a:buFont typeface="Arial"/>
              <a:buNone/>
            </a:pPr>
            <a:r>
              <a:rPr lang="en-US" dirty="0"/>
              <a:t>By the Athenian garments he had on?</a:t>
            </a:r>
          </a:p>
          <a:p>
            <a:pPr marL="0" indent="0" algn="ctr">
              <a:buFont typeface="Arial"/>
              <a:buNone/>
            </a:pPr>
            <a:r>
              <a:rPr lang="en-US" dirty="0"/>
              <a:t>And so far blameless proves my enterprise</a:t>
            </a:r>
          </a:p>
          <a:p>
            <a:pPr marL="0" indent="0" algn="ctr">
              <a:buFont typeface="Arial"/>
              <a:buNone/>
            </a:pPr>
            <a:r>
              <a:rPr lang="en-US" dirty="0"/>
              <a:t>That I have ‘</a:t>
            </a:r>
            <a:r>
              <a:rPr lang="en-US" dirty="0" err="1"/>
              <a:t>nointed</a:t>
            </a:r>
            <a:r>
              <a:rPr lang="en-US" dirty="0"/>
              <a:t> an Athenian’s eyes;</a:t>
            </a:r>
          </a:p>
          <a:p>
            <a:pPr marL="0" indent="0" algn="ctr">
              <a:buFont typeface="Arial"/>
              <a:buNone/>
            </a:pPr>
            <a:r>
              <a:rPr lang="en-US" dirty="0"/>
              <a:t>And so far am I glad it so did sort,</a:t>
            </a:r>
          </a:p>
          <a:p>
            <a:pPr marL="0" indent="0" algn="ctr">
              <a:buFont typeface="Arial"/>
              <a:buNone/>
            </a:pPr>
            <a:r>
              <a:rPr lang="en-US" dirty="0"/>
              <a:t>As this jangling I esteem a sport. ”</a:t>
            </a:r>
          </a:p>
        </p:txBody>
      </p:sp>
    </p:spTree>
    <p:extLst>
      <p:ext uri="{BB962C8B-B14F-4D97-AF65-F5344CB8AC3E}">
        <p14:creationId xmlns:p14="http://schemas.microsoft.com/office/powerpoint/2010/main" val="262963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246909" cy="1143000"/>
          </a:xfrm>
        </p:spPr>
        <p:style>
          <a:lnRef idx="2">
            <a:schemeClr val="accent4"/>
          </a:lnRef>
          <a:fillRef idx="1">
            <a:schemeClr val="lt1"/>
          </a:fillRef>
          <a:effectRef idx="0">
            <a:schemeClr val="accent4"/>
          </a:effectRef>
          <a:fontRef idx="minor">
            <a:schemeClr val="dk1"/>
          </a:fontRef>
        </p:style>
        <p:txBody>
          <a:bodyPr>
            <a:normAutofit/>
          </a:bodyPr>
          <a:lstStyle/>
          <a:p>
            <a:r>
              <a:rPr lang="en-US" sz="2000" dirty="0">
                <a:latin typeface="KG Shake it Off Popped"/>
                <a:cs typeface="KG Shake it Off Popped"/>
              </a:rPr>
              <a:t>P.E.E</a:t>
            </a:r>
          </a:p>
        </p:txBody>
      </p:sp>
      <p:sp>
        <p:nvSpPr>
          <p:cNvPr id="3" name="Content Placeholder 2"/>
          <p:cNvSpPr>
            <a:spLocks noGrp="1"/>
          </p:cNvSpPr>
          <p:nvPr>
            <p:ph idx="1"/>
          </p:nvPr>
        </p:nvSpPr>
        <p:spPr>
          <a:xfrm>
            <a:off x="124691" y="1801942"/>
            <a:ext cx="8848679" cy="913549"/>
          </a:xfrm>
        </p:spPr>
        <p:style>
          <a:lnRef idx="2">
            <a:schemeClr val="accent3"/>
          </a:lnRef>
          <a:fillRef idx="1">
            <a:schemeClr val="lt1"/>
          </a:fillRef>
          <a:effectRef idx="0">
            <a:schemeClr val="accent3"/>
          </a:effectRef>
          <a:fontRef idx="minor">
            <a:schemeClr val="dk1"/>
          </a:fontRef>
        </p:style>
        <p:txBody>
          <a:bodyPr>
            <a:noAutofit/>
          </a:bodyPr>
          <a:lstStyle/>
          <a:p>
            <a:pPr marL="0" indent="0">
              <a:buNone/>
            </a:pPr>
            <a:r>
              <a:rPr lang="en-US" sz="1800" dirty="0"/>
              <a:t>Look at the following question:  How far do you hold Robin responsible for the disorder that follows his use of the love potion? Is he the real master of disorder or a mere minion?</a:t>
            </a:r>
          </a:p>
          <a:p>
            <a:pPr marL="0" indent="0">
              <a:buNone/>
            </a:pPr>
            <a:endParaRPr lang="en-US" sz="1800" dirty="0"/>
          </a:p>
          <a:p>
            <a:pPr marL="0" indent="0">
              <a:buNone/>
            </a:pPr>
            <a:r>
              <a:rPr lang="en-US" sz="1800" dirty="0"/>
              <a:t>Now read the PEE below.</a:t>
            </a:r>
          </a:p>
        </p:txBody>
      </p:sp>
      <p:pic>
        <p:nvPicPr>
          <p:cNvPr id="4" name="Picture 3" descr="Screen Shot 2015-02-23 at 21.09.5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8557" y="117977"/>
            <a:ext cx="1934814" cy="1475296"/>
          </a:xfrm>
          <a:prstGeom prst="rect">
            <a:avLst/>
          </a:prstGeom>
          <a:ln w="57150" cmpd="sng">
            <a:solidFill>
              <a:schemeClr val="accent3"/>
            </a:solidFill>
          </a:ln>
        </p:spPr>
      </p:pic>
      <p:sp>
        <p:nvSpPr>
          <p:cNvPr id="5" name="Rectangle 4"/>
          <p:cNvSpPr/>
          <p:nvPr/>
        </p:nvSpPr>
        <p:spPr>
          <a:xfrm>
            <a:off x="290945" y="3099795"/>
            <a:ext cx="8682426" cy="3046988"/>
          </a:xfrm>
          <a:prstGeom prst="rect">
            <a:avLst/>
          </a:prstGeom>
        </p:spPr>
        <p:txBody>
          <a:bodyPr wrap="square">
            <a:spAutoFit/>
          </a:bodyPr>
          <a:lstStyle/>
          <a:p>
            <a:r>
              <a:rPr lang="en-GB" sz="2400" dirty="0"/>
              <a:t>Robin does seem to be enjoying the disorder that he has created.  He talks about how  the two characters will both pursue one girl. He thinks the situation will be funny when he says, That must needs be sport alone “ He also admits that preposterous situations are his  favourite thing, when he says,” And those things do best please me /That befall </a:t>
            </a:r>
            <a:r>
              <a:rPr lang="en-GB" sz="2400" dirty="0" err="1"/>
              <a:t>prepost’rously</a:t>
            </a:r>
            <a:r>
              <a:rPr lang="en-GB" sz="2400" dirty="0"/>
              <a:t>.” Although he is clearly enjoying the chaos his love potion is causing, he is still only following Oberon’s orders, even though he gets things mixed up. </a:t>
            </a:r>
          </a:p>
        </p:txBody>
      </p:sp>
    </p:spTree>
    <p:extLst>
      <p:ext uri="{BB962C8B-B14F-4D97-AF65-F5344CB8AC3E}">
        <p14:creationId xmlns:p14="http://schemas.microsoft.com/office/powerpoint/2010/main" val="149266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US" dirty="0">
                <a:latin typeface="KG Shake it Off Popped"/>
                <a:cs typeface="KG Shake it Off Popped"/>
              </a:rPr>
              <a:t>Write your own P.E.E</a:t>
            </a:r>
          </a:p>
        </p:txBody>
      </p:sp>
      <p:sp>
        <p:nvSpPr>
          <p:cNvPr id="3" name="Content Placeholder 2"/>
          <p:cNvSpPr>
            <a:spLocks noGrp="1"/>
          </p:cNvSpPr>
          <p:nvPr>
            <p:ph idx="1"/>
          </p:nvPr>
        </p:nvSpPr>
        <p:spPr>
          <a:xfrm>
            <a:off x="457200" y="4434306"/>
            <a:ext cx="8229600" cy="2208540"/>
          </a:xfrm>
        </p:spPr>
        <p:style>
          <a:lnRef idx="2">
            <a:schemeClr val="accent3"/>
          </a:lnRef>
          <a:fillRef idx="1">
            <a:schemeClr val="lt1"/>
          </a:fillRef>
          <a:effectRef idx="0">
            <a:schemeClr val="accent3"/>
          </a:effectRef>
          <a:fontRef idx="minor">
            <a:schemeClr val="dk1"/>
          </a:fontRef>
        </p:style>
        <p:txBody>
          <a:bodyPr>
            <a:normAutofit fontScale="92500"/>
          </a:bodyPr>
          <a:lstStyle/>
          <a:p>
            <a:pPr marL="0" indent="0">
              <a:buNone/>
            </a:pPr>
            <a:r>
              <a:rPr lang="en-US" dirty="0"/>
              <a:t>Using the quotes, answer the following question:  far do you hold Robin responsible for the disorder that follows his use of the love potion? Is he the real master of disorder or a mere minion?</a:t>
            </a:r>
          </a:p>
        </p:txBody>
      </p:sp>
      <p:pic>
        <p:nvPicPr>
          <p:cNvPr id="4" name="Picture 3" descr="Screen Shot 2015-02-23 at 21.09.5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7369" y="1596274"/>
            <a:ext cx="3408947" cy="2599322"/>
          </a:xfrm>
          <a:prstGeom prst="rect">
            <a:avLst/>
          </a:prstGeom>
          <a:ln w="57150" cmpd="sng">
            <a:solidFill>
              <a:schemeClr val="accent3"/>
            </a:solidFill>
          </a:ln>
        </p:spPr>
      </p:pic>
    </p:spTree>
    <p:extLst>
      <p:ext uri="{BB962C8B-B14F-4D97-AF65-F5344CB8AC3E}">
        <p14:creationId xmlns:p14="http://schemas.microsoft.com/office/powerpoint/2010/main" val="1421119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277</TotalTime>
  <Words>308</Words>
  <Application>Microsoft Office PowerPoint</Application>
  <PresentationFormat>On-screen Show (4:3)</PresentationFormat>
  <Paragraphs>20</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KG Shake it Off Popped</vt:lpstr>
      <vt:lpstr>Office Theme</vt:lpstr>
      <vt:lpstr>PowerPoint Presentation</vt:lpstr>
      <vt:lpstr>“Shall we their fond pageant see? Lord, what fools these mortals be!”</vt:lpstr>
      <vt:lpstr>P.E.E</vt:lpstr>
      <vt:lpstr>Write your own P.E.E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Order of Disorder</dc:title>
  <dc:creator>Amanda Uffendell</dc:creator>
  <cp:lastModifiedBy>Toni-Louise Younger</cp:lastModifiedBy>
  <cp:revision>13</cp:revision>
  <dcterms:created xsi:type="dcterms:W3CDTF">2015-04-22T19:51:06Z</dcterms:created>
  <dcterms:modified xsi:type="dcterms:W3CDTF">2020-07-02T08:26:05Z</dcterms:modified>
</cp:coreProperties>
</file>