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3" r:id="rId3"/>
    <p:sldId id="268" r:id="rId4"/>
    <p:sldId id="258" r:id="rId5"/>
    <p:sldId id="269" r:id="rId6"/>
    <p:sldId id="261" r:id="rId7"/>
    <p:sldId id="260" r:id="rId8"/>
    <p:sldId id="262" r:id="rId9"/>
    <p:sldId id="259" r:id="rId10"/>
    <p:sldId id="257"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B66"/>
    <a:srgbClr val="A0D666"/>
    <a:srgbClr val="59C6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7D08F-CABC-6D44-9442-8495CA4ADB5E}" type="datetimeFigureOut">
              <a:rPr lang="en-US" smtClean="0"/>
              <a:t>7/3/2020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561C50-DB4E-3549-B333-A169310678C3}" type="slidenum">
              <a:rPr lang="en-US" smtClean="0"/>
              <a:t>‹#›</a:t>
            </a:fld>
            <a:endParaRPr lang="en-US"/>
          </a:p>
        </p:txBody>
      </p:sp>
    </p:spTree>
    <p:extLst>
      <p:ext uri="{BB962C8B-B14F-4D97-AF65-F5344CB8AC3E}">
        <p14:creationId xmlns:p14="http://schemas.microsoft.com/office/powerpoint/2010/main" val="1785980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Headline</a:t>
            </a:r>
          </a:p>
          <a:p>
            <a:r>
              <a:rPr lang="en-US" dirty="0"/>
              <a:t>By-Line</a:t>
            </a:r>
          </a:p>
          <a:p>
            <a:r>
              <a:rPr lang="en-US" dirty="0"/>
              <a:t>Image</a:t>
            </a:r>
          </a:p>
          <a:p>
            <a:r>
              <a:rPr lang="en-US" dirty="0"/>
              <a:t>Caption</a:t>
            </a:r>
          </a:p>
          <a:p>
            <a:r>
              <a:rPr lang="en-US" dirty="0"/>
              <a:t>Columns </a:t>
            </a:r>
          </a:p>
          <a:p>
            <a:r>
              <a:rPr lang="en-US" dirty="0"/>
              <a:t>Masthead</a:t>
            </a:r>
          </a:p>
          <a:p>
            <a:r>
              <a:rPr lang="en-US" dirty="0"/>
              <a:t>Subheadings</a:t>
            </a:r>
          </a:p>
          <a:p>
            <a:endParaRPr lang="en-US" dirty="0"/>
          </a:p>
        </p:txBody>
      </p:sp>
      <p:sp>
        <p:nvSpPr>
          <p:cNvPr id="4" name="Slide Number Placeholder 3"/>
          <p:cNvSpPr>
            <a:spLocks noGrp="1"/>
          </p:cNvSpPr>
          <p:nvPr>
            <p:ph type="sldNum" sz="quarter" idx="10"/>
          </p:nvPr>
        </p:nvSpPr>
        <p:spPr/>
        <p:txBody>
          <a:bodyPr/>
          <a:lstStyle/>
          <a:p>
            <a:fld id="{37561C50-DB4E-3549-B333-A169310678C3}" type="slidenum">
              <a:rPr lang="en-US" smtClean="0"/>
              <a:t>2</a:t>
            </a:fld>
            <a:endParaRPr lang="en-US"/>
          </a:p>
        </p:txBody>
      </p:sp>
    </p:spTree>
    <p:extLst>
      <p:ext uri="{BB962C8B-B14F-4D97-AF65-F5344CB8AC3E}">
        <p14:creationId xmlns:p14="http://schemas.microsoft.com/office/powerpoint/2010/main" val="298704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Headline</a:t>
            </a:r>
          </a:p>
          <a:p>
            <a:r>
              <a:rPr lang="en-US" dirty="0"/>
              <a:t>By-Line</a:t>
            </a:r>
          </a:p>
          <a:p>
            <a:r>
              <a:rPr lang="en-US" dirty="0"/>
              <a:t>Image</a:t>
            </a:r>
          </a:p>
          <a:p>
            <a:r>
              <a:rPr lang="en-US" dirty="0"/>
              <a:t>Caption</a:t>
            </a:r>
          </a:p>
          <a:p>
            <a:r>
              <a:rPr lang="en-US" dirty="0"/>
              <a:t>Columns </a:t>
            </a:r>
          </a:p>
          <a:p>
            <a:r>
              <a:rPr lang="en-US" dirty="0"/>
              <a:t>Masthead</a:t>
            </a:r>
          </a:p>
          <a:p>
            <a:r>
              <a:rPr lang="en-US" dirty="0"/>
              <a:t>Subheadings</a:t>
            </a:r>
          </a:p>
          <a:p>
            <a:endParaRPr lang="en-US" dirty="0"/>
          </a:p>
        </p:txBody>
      </p:sp>
      <p:sp>
        <p:nvSpPr>
          <p:cNvPr id="4" name="Slide Number Placeholder 3"/>
          <p:cNvSpPr>
            <a:spLocks noGrp="1"/>
          </p:cNvSpPr>
          <p:nvPr>
            <p:ph type="sldNum" sz="quarter" idx="10"/>
          </p:nvPr>
        </p:nvSpPr>
        <p:spPr/>
        <p:txBody>
          <a:bodyPr/>
          <a:lstStyle/>
          <a:p>
            <a:fld id="{37561C50-DB4E-3549-B333-A169310678C3}" type="slidenum">
              <a:rPr lang="en-US" smtClean="0"/>
              <a:t>3</a:t>
            </a:fld>
            <a:endParaRPr lang="en-US"/>
          </a:p>
        </p:txBody>
      </p:sp>
    </p:spTree>
    <p:extLst>
      <p:ext uri="{BB962C8B-B14F-4D97-AF65-F5344CB8AC3E}">
        <p14:creationId xmlns:p14="http://schemas.microsoft.com/office/powerpoint/2010/main" val="391072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7561C50-DB4E-3549-B333-A169310678C3}" type="slidenum">
              <a:rPr lang="en-US" smtClean="0"/>
              <a:t>4</a:t>
            </a:fld>
            <a:endParaRPr lang="en-US"/>
          </a:p>
        </p:txBody>
      </p:sp>
    </p:spTree>
    <p:extLst>
      <p:ext uri="{BB962C8B-B14F-4D97-AF65-F5344CB8AC3E}">
        <p14:creationId xmlns:p14="http://schemas.microsoft.com/office/powerpoint/2010/main" val="404130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7561C50-DB4E-3549-B333-A169310678C3}" type="slidenum">
              <a:rPr lang="en-US" smtClean="0"/>
              <a:t>5</a:t>
            </a:fld>
            <a:endParaRPr lang="en-US"/>
          </a:p>
        </p:txBody>
      </p:sp>
    </p:spTree>
    <p:extLst>
      <p:ext uri="{BB962C8B-B14F-4D97-AF65-F5344CB8AC3E}">
        <p14:creationId xmlns:p14="http://schemas.microsoft.com/office/powerpoint/2010/main" val="47882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61C50-DB4E-3549-B333-A169310678C3}" type="slidenum">
              <a:rPr lang="en-US" smtClean="0"/>
              <a:t>6</a:t>
            </a:fld>
            <a:endParaRPr lang="en-US"/>
          </a:p>
        </p:txBody>
      </p:sp>
    </p:spTree>
    <p:extLst>
      <p:ext uri="{BB962C8B-B14F-4D97-AF65-F5344CB8AC3E}">
        <p14:creationId xmlns:p14="http://schemas.microsoft.com/office/powerpoint/2010/main" val="307309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162825E-A334-454A-8D55-C4AA4423C139}"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185607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162825E-A334-454A-8D55-C4AA4423C139}"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251480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162825E-A334-454A-8D55-C4AA4423C139}"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120306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162825E-A334-454A-8D55-C4AA4423C139}"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403276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62825E-A334-454A-8D55-C4AA4423C139}"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223139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162825E-A334-454A-8D55-C4AA4423C139}"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204102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162825E-A334-454A-8D55-C4AA4423C139}"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54944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162825E-A334-454A-8D55-C4AA4423C139}" type="datetimeFigureOut">
              <a:rPr lang="en-US" smtClean="0"/>
              <a:t>7/3/2020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10282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2825E-A334-454A-8D55-C4AA4423C139}" type="datetimeFigureOut">
              <a:rPr lang="en-US" smtClean="0"/>
              <a:t>7/3/2020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411425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62825E-A334-454A-8D55-C4AA4423C139}"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21469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62825E-A334-454A-8D55-C4AA4423C139}"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5CD25-6D43-F342-89C9-B2FBE06C9816}" type="slidenum">
              <a:rPr lang="en-US" smtClean="0"/>
              <a:t>‹#›</a:t>
            </a:fld>
            <a:endParaRPr lang="en-US"/>
          </a:p>
        </p:txBody>
      </p:sp>
    </p:spTree>
    <p:extLst>
      <p:ext uri="{BB962C8B-B14F-4D97-AF65-F5344CB8AC3E}">
        <p14:creationId xmlns:p14="http://schemas.microsoft.com/office/powerpoint/2010/main" val="203788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2825E-A334-454A-8D55-C4AA4423C139}" type="datetimeFigureOut">
              <a:rPr lang="en-US" smtClean="0"/>
              <a:t>7/3/2020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5CD25-6D43-F342-89C9-B2FBE06C9816}" type="slidenum">
              <a:rPr lang="en-US" smtClean="0"/>
              <a:t>‹#›</a:t>
            </a:fld>
            <a:endParaRPr lang="en-US"/>
          </a:p>
        </p:txBody>
      </p:sp>
    </p:spTree>
    <p:extLst>
      <p:ext uri="{BB962C8B-B14F-4D97-AF65-F5344CB8AC3E}">
        <p14:creationId xmlns:p14="http://schemas.microsoft.com/office/powerpoint/2010/main" val="248752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4"/>
          </a:lnRef>
          <a:fillRef idx="1">
            <a:schemeClr val="lt1"/>
          </a:fillRef>
          <a:effectRef idx="0">
            <a:schemeClr val="accent4"/>
          </a:effectRef>
          <a:fontRef idx="minor">
            <a:schemeClr val="dk1"/>
          </a:fontRef>
        </p:style>
        <p:txBody>
          <a:bodyPr/>
          <a:lstStyle/>
          <a:p>
            <a:r>
              <a:rPr lang="en-US" dirty="0">
                <a:latin typeface="KG Shake it Off Popped"/>
                <a:cs typeface="KG Shake it Off Popped"/>
              </a:rPr>
              <a:t>AMND BIG Writing</a:t>
            </a:r>
          </a:p>
        </p:txBody>
      </p:sp>
      <p:sp>
        <p:nvSpPr>
          <p:cNvPr id="3" name="Subtitle 2"/>
          <p:cNvSpPr>
            <a:spLocks noGrp="1"/>
          </p:cNvSpPr>
          <p:nvPr>
            <p:ph type="subTitle" idx="1"/>
          </p:nvPr>
        </p:nvSpPr>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r>
              <a:rPr lang="en-US" dirty="0"/>
              <a:t>Learning Objectives</a:t>
            </a:r>
          </a:p>
          <a:p>
            <a:r>
              <a:rPr lang="en-US" dirty="0">
                <a:solidFill>
                  <a:srgbClr val="008000"/>
                </a:solidFill>
              </a:rPr>
              <a:t>Core: To understand the structure and layout of a newspaper.</a:t>
            </a:r>
          </a:p>
          <a:p>
            <a:r>
              <a:rPr lang="en-US" dirty="0">
                <a:solidFill>
                  <a:srgbClr val="0000FF"/>
                </a:solidFill>
              </a:rPr>
              <a:t>Challenge: To understand how stylistic features affect the audience.</a:t>
            </a:r>
          </a:p>
        </p:txBody>
      </p:sp>
      <p:pic>
        <p:nvPicPr>
          <p:cNvPr id="4" name="Have I Got News For You - Intro-[www_flvto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9351" y="406400"/>
            <a:ext cx="812800" cy="812800"/>
          </a:xfrm>
          <a:prstGeom prst="rect">
            <a:avLst/>
          </a:prstGeom>
        </p:spPr>
      </p:pic>
    </p:spTree>
    <p:extLst>
      <p:ext uri="{BB962C8B-B14F-4D97-AF65-F5344CB8AC3E}">
        <p14:creationId xmlns:p14="http://schemas.microsoft.com/office/powerpoint/2010/main" val="138376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9256"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528" y="2302068"/>
            <a:ext cx="8873202" cy="4154984"/>
          </a:xfrm>
          <a:prstGeom prst="rect">
            <a:avLst/>
          </a:prstGeom>
          <a:solidFill>
            <a:schemeClr val="bg2"/>
          </a:solidFill>
        </p:spPr>
        <p:txBody>
          <a:bodyPr wrap="square" rtlCol="0">
            <a:spAutoFit/>
          </a:bodyPr>
          <a:lstStyle/>
          <a:p>
            <a:r>
              <a:rPr lang="en-GB" sz="2400" dirty="0"/>
              <a:t>On the next slide is a chart. Use the newspaper report attached to this assignment and fill out the chart to explore which features of a newspaper it uses. </a:t>
            </a:r>
          </a:p>
          <a:p>
            <a:endParaRPr lang="en-GB" sz="2400" dirty="0"/>
          </a:p>
          <a:p>
            <a:r>
              <a:rPr lang="en-GB" sz="2400" dirty="0"/>
              <a:t>In the example column – write down a quote or explanation of what the article is using. For example: A picture of a child. Large bold font in red. </a:t>
            </a:r>
          </a:p>
          <a:p>
            <a:endParaRPr lang="en-GB" sz="2400" dirty="0"/>
          </a:p>
          <a:p>
            <a:r>
              <a:rPr lang="en-GB" sz="2400" dirty="0"/>
              <a:t>In the comment column think about what effect it</a:t>
            </a:r>
          </a:p>
          <a:p>
            <a:r>
              <a:rPr lang="en-GB" sz="2400" dirty="0"/>
              <a:t>Is trying to create. Humour? To evoke a strong emotion? To convince you of something?</a:t>
            </a:r>
          </a:p>
        </p:txBody>
      </p:sp>
    </p:spTree>
    <p:extLst>
      <p:ext uri="{BB962C8B-B14F-4D97-AF65-F5344CB8AC3E}">
        <p14:creationId xmlns:p14="http://schemas.microsoft.com/office/powerpoint/2010/main" val="368017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226358968"/>
              </p:ext>
            </p:extLst>
          </p:nvPr>
        </p:nvGraphicFramePr>
        <p:xfrm>
          <a:off x="762000" y="5675"/>
          <a:ext cx="7716981" cy="6852325"/>
        </p:xfrm>
        <a:graphic>
          <a:graphicData uri="http://schemas.openxmlformats.org/presentationml/2006/ole">
            <mc:AlternateContent xmlns:mc="http://schemas.openxmlformats.org/markup-compatibility/2006">
              <mc:Choice xmlns:v="urn:schemas-microsoft-com:vml" Requires="v">
                <p:oleObj spid="_x0000_s1032" name="Document" r:id="rId3" imgW="6845300" imgH="9029700" progId="Word.Document.12">
                  <p:embed/>
                </p:oleObj>
              </mc:Choice>
              <mc:Fallback>
                <p:oleObj name="Document" r:id="rId3" imgW="6845300" imgH="9029700" progId="Word.Document.12">
                  <p:embed/>
                  <p:pic>
                    <p:nvPicPr>
                      <p:cNvPr id="0" name=""/>
                      <p:cNvPicPr/>
                      <p:nvPr/>
                    </p:nvPicPr>
                    <p:blipFill>
                      <a:blip r:embed="rId4"/>
                      <a:stretch>
                        <a:fillRect/>
                      </a:stretch>
                    </p:blipFill>
                    <p:spPr>
                      <a:xfrm>
                        <a:off x="762000" y="5675"/>
                        <a:ext cx="7716981" cy="6852325"/>
                      </a:xfrm>
                      <a:prstGeom prst="rect">
                        <a:avLst/>
                      </a:prstGeom>
                    </p:spPr>
                  </p:pic>
                </p:oleObj>
              </mc:Fallback>
            </mc:AlternateContent>
          </a:graphicData>
        </a:graphic>
      </p:graphicFrame>
    </p:spTree>
    <p:extLst>
      <p:ext uri="{BB962C8B-B14F-4D97-AF65-F5344CB8AC3E}">
        <p14:creationId xmlns:p14="http://schemas.microsoft.com/office/powerpoint/2010/main" val="316922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200" dirty="0">
                <a:latin typeface="KG Shake it Off Popped"/>
                <a:cs typeface="KG Shake it Off Popped"/>
              </a:rPr>
              <a:t>Unscramble the words below. They are all linked to the layout of a </a:t>
            </a:r>
            <a:r>
              <a:rPr lang="en-US" sz="2000" dirty="0">
                <a:latin typeface="KG Shake it Off Popped"/>
                <a:cs typeface="KG Shake it Off Popped"/>
              </a:rPr>
              <a:t>newspaper report. The answers are on the next slide. </a:t>
            </a:r>
          </a:p>
        </p:txBody>
      </p:sp>
      <p:sp>
        <p:nvSpPr>
          <p:cNvPr id="3" name="Content Placeholder 2"/>
          <p:cNvSpPr>
            <a:spLocks noGrp="1"/>
          </p:cNvSpPr>
          <p:nvPr>
            <p:ph idx="1"/>
          </p:nvPr>
        </p:nvSpPr>
        <p:spPr>
          <a:xfrm>
            <a:off x="2964872" y="1600200"/>
            <a:ext cx="3460888" cy="4525963"/>
          </a:xfrm>
        </p:spPr>
        <p:style>
          <a:lnRef idx="2">
            <a:schemeClr val="accent2"/>
          </a:lnRef>
          <a:fillRef idx="1">
            <a:schemeClr val="lt1"/>
          </a:fillRef>
          <a:effectRef idx="0">
            <a:schemeClr val="accent2"/>
          </a:effectRef>
          <a:fontRef idx="minor">
            <a:schemeClr val="dk1"/>
          </a:fontRef>
        </p:style>
        <p:txBody>
          <a:bodyPr/>
          <a:lstStyle/>
          <a:p>
            <a:r>
              <a:rPr lang="en-US" dirty="0"/>
              <a:t>ELENDHIA</a:t>
            </a:r>
          </a:p>
          <a:p>
            <a:r>
              <a:rPr lang="en-US" dirty="0"/>
              <a:t>YNLEBI</a:t>
            </a:r>
          </a:p>
          <a:p>
            <a:r>
              <a:rPr lang="en-US" dirty="0"/>
              <a:t>GMEIA</a:t>
            </a:r>
          </a:p>
          <a:p>
            <a:r>
              <a:rPr lang="en-US" dirty="0"/>
              <a:t>ITPCNOA</a:t>
            </a:r>
          </a:p>
          <a:p>
            <a:r>
              <a:rPr lang="en-US" dirty="0"/>
              <a:t>SMLUNCO</a:t>
            </a:r>
          </a:p>
          <a:p>
            <a:r>
              <a:rPr lang="en-US" dirty="0"/>
              <a:t>DTEMAHAS</a:t>
            </a:r>
          </a:p>
          <a:p>
            <a:r>
              <a:rPr lang="en-US" dirty="0"/>
              <a:t>BGNESDUHAIS</a:t>
            </a:r>
          </a:p>
        </p:txBody>
      </p:sp>
    </p:spTree>
    <p:extLst>
      <p:ext uri="{BB962C8B-B14F-4D97-AF65-F5344CB8AC3E}">
        <p14:creationId xmlns:p14="http://schemas.microsoft.com/office/powerpoint/2010/main" val="190821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latin typeface="KG Shake it Off Popped"/>
                <a:cs typeface="KG Shake it Off Popped"/>
              </a:rPr>
              <a:t>Layout</a:t>
            </a:r>
          </a:p>
        </p:txBody>
      </p:sp>
      <p:sp>
        <p:nvSpPr>
          <p:cNvPr id="3" name="Content Placeholder 2"/>
          <p:cNvSpPr>
            <a:spLocks noGrp="1"/>
          </p:cNvSpPr>
          <p:nvPr>
            <p:ph idx="1"/>
          </p:nvPr>
        </p:nvSpPr>
        <p:spPr>
          <a:xfrm>
            <a:off x="457200" y="1600200"/>
            <a:ext cx="3460888" cy="4525963"/>
          </a:xfrm>
        </p:spPr>
        <p:style>
          <a:lnRef idx="2">
            <a:schemeClr val="accent2"/>
          </a:lnRef>
          <a:fillRef idx="1">
            <a:schemeClr val="lt1"/>
          </a:fillRef>
          <a:effectRef idx="0">
            <a:schemeClr val="accent2"/>
          </a:effectRef>
          <a:fontRef idx="minor">
            <a:schemeClr val="dk1"/>
          </a:fontRef>
        </p:style>
        <p:txBody>
          <a:bodyPr/>
          <a:lstStyle/>
          <a:p>
            <a:r>
              <a:rPr lang="en-US" dirty="0"/>
              <a:t>ELENDHIA</a:t>
            </a:r>
          </a:p>
          <a:p>
            <a:r>
              <a:rPr lang="en-US" dirty="0"/>
              <a:t>YNLEBI</a:t>
            </a:r>
          </a:p>
          <a:p>
            <a:r>
              <a:rPr lang="en-US" dirty="0"/>
              <a:t>GMEIA</a:t>
            </a:r>
          </a:p>
          <a:p>
            <a:r>
              <a:rPr lang="en-US" dirty="0"/>
              <a:t>ITPCNOA</a:t>
            </a:r>
          </a:p>
          <a:p>
            <a:r>
              <a:rPr lang="en-US" dirty="0"/>
              <a:t>SMLUNCO</a:t>
            </a:r>
          </a:p>
          <a:p>
            <a:r>
              <a:rPr lang="en-US" dirty="0"/>
              <a:t>DTEMAHAS</a:t>
            </a:r>
          </a:p>
          <a:p>
            <a:r>
              <a:rPr lang="en-US" dirty="0"/>
              <a:t>BGNESDUHAIS</a:t>
            </a:r>
          </a:p>
        </p:txBody>
      </p:sp>
      <p:sp>
        <p:nvSpPr>
          <p:cNvPr id="4" name="Content Placeholder 2"/>
          <p:cNvSpPr txBox="1">
            <a:spLocks/>
          </p:cNvSpPr>
          <p:nvPr/>
        </p:nvSpPr>
        <p:spPr>
          <a:xfrm>
            <a:off x="5225912" y="1629167"/>
            <a:ext cx="3460888" cy="45259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US" dirty="0"/>
              <a:t>HEADLINE</a:t>
            </a:r>
          </a:p>
          <a:p>
            <a:r>
              <a:rPr lang="en-US" dirty="0"/>
              <a:t>BY-LINE</a:t>
            </a:r>
          </a:p>
          <a:p>
            <a:r>
              <a:rPr lang="en-US" dirty="0"/>
              <a:t>IMAGE</a:t>
            </a:r>
          </a:p>
          <a:p>
            <a:r>
              <a:rPr lang="en-US" dirty="0"/>
              <a:t>CAPTION</a:t>
            </a:r>
          </a:p>
          <a:p>
            <a:r>
              <a:rPr lang="en-US" dirty="0"/>
              <a:t>COLUMNS</a:t>
            </a:r>
          </a:p>
          <a:p>
            <a:r>
              <a:rPr lang="en-US" dirty="0"/>
              <a:t>MASTHEAD</a:t>
            </a:r>
          </a:p>
          <a:p>
            <a:r>
              <a:rPr lang="en-US" dirty="0"/>
              <a:t>SUBHEADINGS</a:t>
            </a:r>
          </a:p>
        </p:txBody>
      </p:sp>
    </p:spTree>
    <p:extLst>
      <p:ext uri="{BB962C8B-B14F-4D97-AF65-F5344CB8AC3E}">
        <p14:creationId xmlns:p14="http://schemas.microsoft.com/office/powerpoint/2010/main" val="387904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en-US" sz="2000" dirty="0">
                <a:latin typeface="KG Shake it Off Popped"/>
                <a:cs typeface="KG Shake it Off Popped"/>
              </a:rPr>
              <a:t>Guess the stories behind the headlines below: The answers are on the next slide. </a:t>
            </a:r>
          </a:p>
        </p:txBody>
      </p:sp>
      <p:sp>
        <p:nvSpPr>
          <p:cNvPr id="5" name="Title 1"/>
          <p:cNvSpPr txBox="1">
            <a:spLocks/>
          </p:cNvSpPr>
          <p:nvPr/>
        </p:nvSpPr>
        <p:spPr>
          <a:xfrm>
            <a:off x="457200" y="1944636"/>
            <a:ext cx="8229600" cy="11430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latin typeface="News Gothic MT"/>
                <a:cs typeface="News Gothic MT"/>
              </a:rPr>
              <a:t>Everybody Was Kung Fuel Fighting!</a:t>
            </a:r>
          </a:p>
        </p:txBody>
      </p:sp>
      <p:sp>
        <p:nvSpPr>
          <p:cNvPr id="6" name="Title 1"/>
          <p:cNvSpPr txBox="1">
            <a:spLocks/>
          </p:cNvSpPr>
          <p:nvPr/>
        </p:nvSpPr>
        <p:spPr>
          <a:xfrm>
            <a:off x="457200" y="3692384"/>
            <a:ext cx="8229600" cy="11430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latin typeface="News Gothic MT"/>
                <a:cs typeface="News Gothic MT"/>
              </a:rPr>
              <a:t>You Couldn’t Bake It Up!</a:t>
            </a:r>
          </a:p>
        </p:txBody>
      </p:sp>
      <p:sp>
        <p:nvSpPr>
          <p:cNvPr id="7" name="Title 1"/>
          <p:cNvSpPr txBox="1">
            <a:spLocks/>
          </p:cNvSpPr>
          <p:nvPr/>
        </p:nvSpPr>
        <p:spPr>
          <a:xfrm>
            <a:off x="457200" y="5349752"/>
            <a:ext cx="8229600" cy="11430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latin typeface="News Gothic MT"/>
                <a:cs typeface="News Gothic MT"/>
              </a:rPr>
              <a:t>From Russia with Gloves</a:t>
            </a:r>
          </a:p>
        </p:txBody>
      </p:sp>
    </p:spTree>
    <p:extLst>
      <p:ext uri="{BB962C8B-B14F-4D97-AF65-F5344CB8AC3E}">
        <p14:creationId xmlns:p14="http://schemas.microsoft.com/office/powerpoint/2010/main" val="56001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en-US" dirty="0">
                <a:latin typeface="KG Shake it Off Popped"/>
                <a:cs typeface="KG Shake it Off Popped"/>
              </a:rPr>
              <a:t>Guess the stories behind the headlines below:</a:t>
            </a:r>
          </a:p>
        </p:txBody>
      </p:sp>
      <p:sp>
        <p:nvSpPr>
          <p:cNvPr id="5" name="Title 1"/>
          <p:cNvSpPr txBox="1">
            <a:spLocks/>
          </p:cNvSpPr>
          <p:nvPr/>
        </p:nvSpPr>
        <p:spPr>
          <a:xfrm>
            <a:off x="457200" y="1944636"/>
            <a:ext cx="8229600" cy="11430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latin typeface="News Gothic MT"/>
                <a:cs typeface="News Gothic MT"/>
              </a:rPr>
              <a:t>Everybody was Kung Fuel fighting: Fights break out on the forecourts of petrol stations as the public are panicked by fuel price hikes.</a:t>
            </a:r>
          </a:p>
        </p:txBody>
      </p:sp>
      <p:sp>
        <p:nvSpPr>
          <p:cNvPr id="6" name="Title 1"/>
          <p:cNvSpPr txBox="1">
            <a:spLocks/>
          </p:cNvSpPr>
          <p:nvPr/>
        </p:nvSpPr>
        <p:spPr>
          <a:xfrm>
            <a:off x="457200" y="3692384"/>
            <a:ext cx="8229600" cy="11430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latin typeface="News Gothic MT"/>
                <a:cs typeface="News Gothic MT"/>
              </a:rPr>
              <a:t>You couldn’t bake it up: Small village baker told to rename her novelty Pig Tarts as they do not contain pork. She has also been told to rename her Paradise Slice as they do not come from paradise.</a:t>
            </a:r>
          </a:p>
        </p:txBody>
      </p:sp>
      <p:sp>
        <p:nvSpPr>
          <p:cNvPr id="7" name="Title 1"/>
          <p:cNvSpPr txBox="1">
            <a:spLocks/>
          </p:cNvSpPr>
          <p:nvPr/>
        </p:nvSpPr>
        <p:spPr>
          <a:xfrm>
            <a:off x="457200" y="5349752"/>
            <a:ext cx="8229600" cy="11430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dirty="0">
                <a:latin typeface="News Gothic MT"/>
                <a:cs typeface="News Gothic MT"/>
              </a:rPr>
              <a:t>From Russia with Glove: </a:t>
            </a:r>
            <a:r>
              <a:rPr lang="en-GB" sz="2000" dirty="0">
                <a:latin typeface="News Gothic MT"/>
                <a:cs typeface="News Gothic MT"/>
              </a:rPr>
              <a:t>UK hit by Siberian weather causing enormous snow storms.</a:t>
            </a:r>
            <a:r>
              <a:rPr lang="en-US" sz="2000" dirty="0">
                <a:latin typeface="News Gothic MT"/>
                <a:cs typeface="News Gothic MT"/>
              </a:rPr>
              <a:t> </a:t>
            </a:r>
          </a:p>
        </p:txBody>
      </p:sp>
    </p:spTree>
    <p:extLst>
      <p:ext uri="{BB962C8B-B14F-4D97-AF65-F5344CB8AC3E}">
        <p14:creationId xmlns:p14="http://schemas.microsoft.com/office/powerpoint/2010/main" val="11059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4-20 at 22.10.11.png"/>
          <p:cNvPicPr>
            <a:picLocks noGrp="1" noChangeAspect="1"/>
          </p:cNvPicPr>
          <p:nvPr>
            <p:ph idx="1"/>
          </p:nvPr>
        </p:nvPicPr>
        <p:blipFill>
          <a:blip r:embed="rId3">
            <a:extLst>
              <a:ext uri="{28A0092B-C50C-407E-A947-70E740481C1C}">
                <a14:useLocalDpi xmlns:a14="http://schemas.microsoft.com/office/drawing/2010/main" val="0"/>
              </a:ext>
            </a:extLst>
          </a:blip>
          <a:srcRect l="-41463" r="-41463"/>
          <a:stretch>
            <a:fillRect/>
          </a:stretch>
        </p:blipFill>
        <p:spPr>
          <a:xfrm rot="20802418">
            <a:off x="-1172608" y="988969"/>
            <a:ext cx="6638879" cy="3651128"/>
          </a:xfrm>
        </p:spPr>
      </p:pic>
      <p:sp>
        <p:nvSpPr>
          <p:cNvPr id="2" name="Title 1"/>
          <p:cNvSpPr>
            <a:spLocks noGrp="1"/>
          </p:cNvSpPr>
          <p:nvPr>
            <p:ph type="title"/>
          </p:nvPr>
        </p:nvSpPr>
        <p:spPr>
          <a:solidFill>
            <a:schemeClr val="bg2"/>
          </a:solidFill>
        </p:spPr>
        <p:txBody>
          <a:bodyPr/>
          <a:lstStyle/>
          <a:p>
            <a:r>
              <a:rPr lang="en-US" dirty="0"/>
              <a:t>What is the purpose of captions?</a:t>
            </a:r>
          </a:p>
        </p:txBody>
      </p:sp>
      <p:pic>
        <p:nvPicPr>
          <p:cNvPr id="6" name="Picture 5" descr="Screen Shot 2015-04-20 at 22.13.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485" y="3882491"/>
            <a:ext cx="2922510" cy="2975509"/>
          </a:xfrm>
          <a:prstGeom prst="rect">
            <a:avLst/>
          </a:prstGeom>
        </p:spPr>
      </p:pic>
      <p:pic>
        <p:nvPicPr>
          <p:cNvPr id="5" name="Picture 4" descr="Screen Shot 2015-04-20 at 22.12.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26166">
            <a:off x="5068649" y="1648902"/>
            <a:ext cx="3492031" cy="3474260"/>
          </a:xfrm>
          <a:prstGeom prst="rect">
            <a:avLst/>
          </a:prstGeom>
        </p:spPr>
      </p:pic>
    </p:spTree>
    <p:extLst>
      <p:ext uri="{BB962C8B-B14F-4D97-AF65-F5344CB8AC3E}">
        <p14:creationId xmlns:p14="http://schemas.microsoft.com/office/powerpoint/2010/main" val="21001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800" dirty="0">
                <a:latin typeface="KG Shake it Off Popped"/>
                <a:cs typeface="KG Shake it Off Popped"/>
              </a:rPr>
              <a:t>Devise a funny caption for the image below.</a:t>
            </a:r>
          </a:p>
        </p:txBody>
      </p:sp>
      <p:pic>
        <p:nvPicPr>
          <p:cNvPr id="6" name="Content Placeholder 5" descr="Screen Shot 2015-04-20 at 22.29.06.png"/>
          <p:cNvPicPr>
            <a:picLocks noGrp="1" noChangeAspect="1"/>
          </p:cNvPicPr>
          <p:nvPr>
            <p:ph idx="1"/>
          </p:nvPr>
        </p:nvPicPr>
        <p:blipFill>
          <a:blip r:embed="rId2">
            <a:extLst>
              <a:ext uri="{28A0092B-C50C-407E-A947-70E740481C1C}">
                <a14:useLocalDpi xmlns:a14="http://schemas.microsoft.com/office/drawing/2010/main" val="0"/>
              </a:ext>
            </a:extLst>
          </a:blip>
          <a:srcRect l="3678" r="3678"/>
          <a:stretch>
            <a:fillRect/>
          </a:stretch>
        </p:blipFill>
        <p:spPr>
          <a:xfrm>
            <a:off x="694007" y="1614279"/>
            <a:ext cx="7475129" cy="4111033"/>
          </a:xfrm>
        </p:spPr>
      </p:pic>
    </p:spTree>
    <p:extLst>
      <p:ext uri="{BB962C8B-B14F-4D97-AF65-F5344CB8AC3E}">
        <p14:creationId xmlns:p14="http://schemas.microsoft.com/office/powerpoint/2010/main" val="290502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800" dirty="0">
                <a:latin typeface="KG Shake it Off Popped"/>
                <a:cs typeface="KG Shake it Off Popped"/>
              </a:rPr>
              <a:t>Devise a funny caption for the image below.</a:t>
            </a:r>
          </a:p>
        </p:txBody>
      </p:sp>
      <p:pic>
        <p:nvPicPr>
          <p:cNvPr id="7" name="Content Placeholder 6" descr="Screen Shot 2015-04-20 at 22.44.03.png"/>
          <p:cNvPicPr>
            <a:picLocks noGrp="1" noChangeAspect="1"/>
          </p:cNvPicPr>
          <p:nvPr>
            <p:ph idx="1"/>
          </p:nvPr>
        </p:nvPicPr>
        <p:blipFill>
          <a:blip r:embed="rId2">
            <a:extLst>
              <a:ext uri="{28A0092B-C50C-407E-A947-70E740481C1C}">
                <a14:useLocalDpi xmlns:a14="http://schemas.microsoft.com/office/drawing/2010/main" val="0"/>
              </a:ext>
            </a:extLst>
          </a:blip>
          <a:srcRect l="-11107" r="-11107"/>
          <a:stretch>
            <a:fillRect/>
          </a:stretch>
        </p:blipFill>
        <p:spPr/>
      </p:pic>
    </p:spTree>
    <p:extLst>
      <p:ext uri="{BB962C8B-B14F-4D97-AF65-F5344CB8AC3E}">
        <p14:creationId xmlns:p14="http://schemas.microsoft.com/office/powerpoint/2010/main" val="243555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4097004" y="348278"/>
            <a:ext cx="4506704" cy="2069180"/>
          </a:xfrm>
          <a:prstGeom prst="wedgeEllipseCallout">
            <a:avLst>
              <a:gd name="adj1" fmla="val -52197"/>
              <a:gd name="adj2" fmla="val 446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rgbClr val="000000"/>
                </a:solidFill>
                <a:latin typeface="Janda Snickerdoodle Serif"/>
                <a:cs typeface="Janda Snickerdoodle Serif"/>
              </a:rPr>
              <a:t>You’ll never guess what…</a:t>
            </a:r>
          </a:p>
        </p:txBody>
      </p:sp>
      <p:sp>
        <p:nvSpPr>
          <p:cNvPr id="5" name="TextBox 4"/>
          <p:cNvSpPr txBox="1"/>
          <p:nvPr/>
        </p:nvSpPr>
        <p:spPr>
          <a:xfrm>
            <a:off x="389215" y="4445664"/>
            <a:ext cx="487543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latin typeface="Janda Snickerdoodle Serif"/>
                <a:cs typeface="Janda Snickerdoodle Serif"/>
              </a:rPr>
              <a:t>When friends are eager to share a story or piece of gossip, what information do they tend to share first?</a:t>
            </a:r>
          </a:p>
        </p:txBody>
      </p:sp>
    </p:spTree>
    <p:extLst>
      <p:ext uri="{BB962C8B-B14F-4D97-AF65-F5344CB8AC3E}">
        <p14:creationId xmlns:p14="http://schemas.microsoft.com/office/powerpoint/2010/main" val="899949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TotalTime>
  <Words>359</Words>
  <Application>Microsoft Office PowerPoint</Application>
  <PresentationFormat>On-screen Show (4:3)</PresentationFormat>
  <Paragraphs>65</Paragraphs>
  <Slides>11</Slides>
  <Notes>5</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Janda Snickerdoodle Serif</vt:lpstr>
      <vt:lpstr>KG Shake it Off Popped</vt:lpstr>
      <vt:lpstr>News Gothic MT</vt:lpstr>
      <vt:lpstr>Office Theme</vt:lpstr>
      <vt:lpstr>Document</vt:lpstr>
      <vt:lpstr>AMND BIG Writing</vt:lpstr>
      <vt:lpstr>Unscramble the words below. They are all linked to the layout of a newspaper report. The answers are on the next slide. </vt:lpstr>
      <vt:lpstr>Layout</vt:lpstr>
      <vt:lpstr>Guess the stories behind the headlines below: The answers are on the next slide. </vt:lpstr>
      <vt:lpstr>Guess the stories behind the headlines below:</vt:lpstr>
      <vt:lpstr>What is the purpose of captions?</vt:lpstr>
      <vt:lpstr>Devise a funny caption for the image below.</vt:lpstr>
      <vt:lpstr>Devise a funny caption for the image below.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Uffendell</dc:creator>
  <cp:lastModifiedBy>Toni-Louise Younger</cp:lastModifiedBy>
  <cp:revision>37</cp:revision>
  <dcterms:created xsi:type="dcterms:W3CDTF">2015-04-20T18:58:47Z</dcterms:created>
  <dcterms:modified xsi:type="dcterms:W3CDTF">2020-07-03T08:23:38Z</dcterms:modified>
</cp:coreProperties>
</file>