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82" r:id="rId4"/>
    <p:sldId id="261" r:id="rId5"/>
    <p:sldId id="262" r:id="rId6"/>
    <p:sldId id="279" r:id="rId7"/>
    <p:sldId id="277" r:id="rId8"/>
    <p:sldId id="264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00D45-BA62-AB4F-990C-4A14C804E77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AD75-514D-0A40-8851-C5C6CEBCA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AD75-514D-0A40-8851-C5C6CEBCA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Midsummer – Celebrated</a:t>
            </a:r>
            <a:r>
              <a:rPr lang="en-US" baseline="0" dirty="0"/>
              <a:t> on June 23</a:t>
            </a:r>
            <a:r>
              <a:rPr lang="en-US" baseline="30000" dirty="0"/>
              <a:t>rd</a:t>
            </a:r>
            <a:r>
              <a:rPr lang="en-US" baseline="0" dirty="0"/>
              <a:t>, lighting of bonfires, merry-making, celebrating summer solstice </a:t>
            </a:r>
          </a:p>
          <a:p>
            <a:r>
              <a:rPr lang="en-US" baseline="0" dirty="0"/>
              <a:t>Night – Darkness, spooky, vulnerability, quiet, mystery, slumber, sense of sight impaired and other senses heightened…</a:t>
            </a:r>
          </a:p>
          <a:p>
            <a:r>
              <a:rPr lang="en-US" baseline="0" dirty="0"/>
              <a:t>Dream – Illusion, involuntary, uncontrollable, delusion, fantasy, imagination…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AD75-514D-0A40-8851-C5C6CEBCA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5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0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D57E7-228B-264C-87F9-33904D6EC8CC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5A0A-B96B-1848-B888-ED69570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7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608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latin typeface="One Starry Night"/>
              </a:rPr>
              <a:t>A Midsummer Night’s Dream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  <a:ln w="38100" cmpd="dbl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/>
              <a:t>Learning Objectives:</a:t>
            </a:r>
          </a:p>
          <a:p>
            <a:r>
              <a:rPr lang="en-US" dirty="0">
                <a:solidFill>
                  <a:srgbClr val="008000"/>
                </a:solidFill>
              </a:rPr>
              <a:t>Core: To make predictions about plot and theme.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Challenge: To respond to text imaginatively, making connections with prior learning. 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6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92" y="160750"/>
            <a:ext cx="8697853" cy="1256888"/>
          </a:xfrm>
          <a:ln w="38100"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KG Somebody That I Used to Know"/>
                <a:cs typeface="KG Somebody That I Used to Know"/>
              </a:rPr>
              <a:t>Based on the title only, what impression do you have of the play?</a:t>
            </a: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580775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dirty="0">
                <a:latin typeface="One Starry Night"/>
              </a:rPr>
              <a:t>A Midsummer Night’s Dream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1880" y="6100662"/>
            <a:ext cx="6639950" cy="369332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Consider the words associated with those used in the title.</a:t>
            </a:r>
          </a:p>
        </p:txBody>
      </p:sp>
    </p:spTree>
    <p:extLst>
      <p:ext uri="{BB962C8B-B14F-4D97-AF65-F5344CB8AC3E}">
        <p14:creationId xmlns:p14="http://schemas.microsoft.com/office/powerpoint/2010/main" val="287902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92" y="160750"/>
            <a:ext cx="8697853" cy="1256888"/>
          </a:xfrm>
          <a:ln w="38100"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KG Somebody That I Used to Know"/>
                <a:cs typeface="KG Somebody That I Used to Know"/>
              </a:rPr>
              <a:t>Based on the title only, what impression do you have of the play?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1880" y="6100662"/>
            <a:ext cx="6639950" cy="369332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Consider the words associated with those used in the title.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Ideas you may have had: </a:t>
            </a:r>
          </a:p>
          <a:p>
            <a:r>
              <a:rPr lang="en-GB" dirty="0"/>
              <a:t>Midsummer – Celebrated on June 23rd, lighting of bonfires, merry-making, celebrating summer solstice </a:t>
            </a:r>
          </a:p>
          <a:p>
            <a:r>
              <a:rPr lang="en-GB" dirty="0"/>
              <a:t>Night – Darkness, spooky, vulnerability, quiet, mystery, slumber, sense of sight impaired and other senses heightened…</a:t>
            </a:r>
          </a:p>
          <a:p>
            <a:r>
              <a:rPr lang="en-GB" dirty="0"/>
              <a:t>Dream – Illusion, involuntary, uncontrollable, delusion, fantasy, imagination</a:t>
            </a:r>
          </a:p>
        </p:txBody>
      </p:sp>
    </p:spTree>
    <p:extLst>
      <p:ext uri="{BB962C8B-B14F-4D97-AF65-F5344CB8AC3E}">
        <p14:creationId xmlns:p14="http://schemas.microsoft.com/office/powerpoint/2010/main" val="185598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mapmagazine.com/wp-content/uploads/2010/03/Midsummer_s_Night_Dream.7834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32"/>
            <a:ext cx="9144000" cy="6912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7691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arry Night"/>
              </a:rPr>
              <a:t>A Midsummer Night’s Dream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9006" y="2604151"/>
            <a:ext cx="8697853" cy="408305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charset="2"/>
              <a:buChar char=""/>
            </a:pPr>
            <a:r>
              <a:rPr lang="en-GB" sz="36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Janda Snickerdoodle Serif"/>
              </a:rPr>
              <a:t>Consider the following questions:</a:t>
            </a:r>
            <a:endParaRPr lang="en-GB" sz="24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Janda Snickerdoodle Serif"/>
            </a:endParaRPr>
          </a:p>
          <a:p>
            <a:pPr marL="342900" indent="-342900"/>
            <a:endParaRPr lang="en-GB" sz="105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KG Somebody That I Used to Know"/>
              </a:rPr>
              <a:t>Would you let your parents choose your friends?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KG Somebody That I Used to Know"/>
              </a:rPr>
              <a:t>Would you marry someone to make your parents happy?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KG Somebody That I Used to Know"/>
              </a:rPr>
              <a:t>Should you marry for love or money?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KG Somebody That I Used to Know"/>
              </a:rPr>
              <a:t>If your friend told you in confidence that they were planning to run away would you tell or keep it a secret? 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KG Somebody That I Used to Know"/>
              </a:rPr>
              <a:t>Should girls be able to ask boys out?</a:t>
            </a:r>
            <a:endParaRPr lang="en-GB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KG Somebody That I Used to Know"/>
            </a:endParaRPr>
          </a:p>
        </p:txBody>
      </p:sp>
    </p:spTree>
    <p:extLst>
      <p:ext uri="{BB962C8B-B14F-4D97-AF65-F5344CB8AC3E}">
        <p14:creationId xmlns:p14="http://schemas.microsoft.com/office/powerpoint/2010/main" val="34558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ny-image3.etsy.com/il_fullxfull.21549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35781" y="159626"/>
            <a:ext cx="80724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Snickerdoodle Serif"/>
                <a:cs typeface="Janda Snickerdoodle Serif"/>
              </a:rPr>
              <a:t>What words or thoughts spring to mind when you look at these images?</a:t>
            </a:r>
          </a:p>
        </p:txBody>
      </p:sp>
      <p:pic>
        <p:nvPicPr>
          <p:cNvPr id="2" name="Picture 1" descr="Screen Shot 2015-03-13 at 22.20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3" y="1530793"/>
            <a:ext cx="3058746" cy="1529373"/>
          </a:xfrm>
          <a:prstGeom prst="rect">
            <a:avLst/>
          </a:prstGeom>
        </p:spPr>
      </p:pic>
      <p:pic>
        <p:nvPicPr>
          <p:cNvPr id="3" name="Picture 2" descr="Screen Shot 2015-03-13 at 22.14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9" y="3306202"/>
            <a:ext cx="1875823" cy="1403116"/>
          </a:xfrm>
          <a:prstGeom prst="rect">
            <a:avLst/>
          </a:prstGeom>
        </p:spPr>
      </p:pic>
      <p:pic>
        <p:nvPicPr>
          <p:cNvPr id="4" name="Picture 3" descr="Screen Shot 2015-03-13 at 22.13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57" y="4810427"/>
            <a:ext cx="2475463" cy="1859476"/>
          </a:xfrm>
          <a:prstGeom prst="rect">
            <a:avLst/>
          </a:prstGeom>
        </p:spPr>
      </p:pic>
      <p:pic>
        <p:nvPicPr>
          <p:cNvPr id="5" name="Picture 4" descr="Screen Shot 2015-03-13 at 22.11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53" y="1236844"/>
            <a:ext cx="3062290" cy="1907282"/>
          </a:xfrm>
          <a:prstGeom prst="rect">
            <a:avLst/>
          </a:prstGeom>
        </p:spPr>
      </p:pic>
      <p:pic>
        <p:nvPicPr>
          <p:cNvPr id="13" name="Picture 12" descr="Screen Shot 2015-03-13 at 22.28.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5" y="1200401"/>
            <a:ext cx="2340777" cy="3610026"/>
          </a:xfrm>
          <a:prstGeom prst="rect">
            <a:avLst/>
          </a:prstGeom>
        </p:spPr>
      </p:pic>
      <p:pic>
        <p:nvPicPr>
          <p:cNvPr id="14" name="Picture 13" descr="Screen Shot 2015-03-13 at 22.31.5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1" y="3260238"/>
            <a:ext cx="4358136" cy="2898160"/>
          </a:xfrm>
          <a:prstGeom prst="rect">
            <a:avLst/>
          </a:prstGeom>
        </p:spPr>
      </p:pic>
      <p:pic>
        <p:nvPicPr>
          <p:cNvPr id="15" name="Picture 14" descr="Screen Shot 2015-03-13 at 22.35.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9" y="5218680"/>
            <a:ext cx="2207797" cy="12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07022">
            <a:off x="1884072" y="3158663"/>
            <a:ext cx="509350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Janda Scrapgirl Dots"/>
                <a:cs typeface="Janda Scrapgirl Dots"/>
              </a:rPr>
              <a:t>Mnemonics</a:t>
            </a:r>
          </a:p>
          <a:p>
            <a:pPr algn="ctr"/>
            <a:endParaRPr lang="en-US" sz="1900" dirty="0">
              <a:latin typeface="Janda Scrapgirl Dots"/>
              <a:cs typeface="Janda Scrapgirl Dots"/>
            </a:endParaRPr>
          </a:p>
          <a:p>
            <a:pPr algn="ctr"/>
            <a:r>
              <a:rPr lang="en-US" sz="1900" dirty="0">
                <a:latin typeface="KG Somebody That I Used to Know"/>
                <a:cs typeface="KG Somebody That I Used to Know"/>
              </a:rPr>
              <a:t>Devise a job description for an agony aunt. What essential qualities are needed when giving advise?</a:t>
            </a:r>
          </a:p>
          <a:p>
            <a:pPr algn="ctr"/>
            <a:endParaRPr lang="en-US" sz="1900" dirty="0">
              <a:latin typeface="KG Somebody That I Used to Know"/>
              <a:cs typeface="KG Somebody That I Used to Know"/>
            </a:endParaRPr>
          </a:p>
          <a:p>
            <a:pPr algn="ctr"/>
            <a:r>
              <a:rPr lang="en-US" sz="1900" dirty="0">
                <a:latin typeface="KG Somebody That I Used to Know"/>
                <a:cs typeface="KG Somebody That I Used to Kn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93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KG Somebody That I Used to Know"/>
                <a:cs typeface="KG Somebody That I Used to Know"/>
              </a:rPr>
              <a:t>WRITING TO ADVISE?</a:t>
            </a:r>
            <a:br>
              <a:rPr lang="en-GB" sz="4000" dirty="0">
                <a:latin typeface="KG Somebody That I Used to Know"/>
                <a:cs typeface="KG Somebody That I Used to Know"/>
              </a:rPr>
            </a:br>
            <a:r>
              <a:rPr lang="en-GB" sz="3200" b="1" dirty="0">
                <a:latin typeface="KG Somebody That I Used to Know"/>
                <a:cs typeface="KG Somebody That I Used to Know"/>
              </a:rPr>
              <a:t>THEN USE…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A</a:t>
            </a:r>
            <a:r>
              <a:rPr lang="en-GB" sz="2400" dirty="0">
                <a:cs typeface="KG Somebody That I Used to Know"/>
              </a:rPr>
              <a:t> – </a:t>
            </a:r>
            <a:r>
              <a:rPr lang="en-GB" sz="2400" b="1" dirty="0">
                <a:cs typeface="KG Somebody That I Used to Know"/>
              </a:rPr>
              <a:t>A</a:t>
            </a:r>
            <a:r>
              <a:rPr lang="en-GB" sz="2400" dirty="0">
                <a:cs typeface="KG Somebody That I Used to Know"/>
              </a:rPr>
              <a:t>udience –choose formal or informal language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G</a:t>
            </a:r>
            <a:r>
              <a:rPr lang="en-GB" sz="2400" dirty="0">
                <a:cs typeface="KG Somebody That I Used to Know"/>
              </a:rPr>
              <a:t> – Give </a:t>
            </a:r>
            <a:r>
              <a:rPr lang="en-GB" sz="2400" b="1" dirty="0">
                <a:cs typeface="KG Somebody That I Used to Know"/>
              </a:rPr>
              <a:t>G</a:t>
            </a:r>
            <a:r>
              <a:rPr lang="en-GB" sz="2400" dirty="0">
                <a:cs typeface="KG Somebody That I Used to Know"/>
              </a:rPr>
              <a:t>ood reasons for following your advice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O</a:t>
            </a:r>
            <a:r>
              <a:rPr lang="en-GB" sz="2400" dirty="0">
                <a:cs typeface="KG Somebody That I Used to Know"/>
              </a:rPr>
              <a:t> – </a:t>
            </a:r>
            <a:r>
              <a:rPr lang="en-GB" sz="2400" b="1" dirty="0">
                <a:cs typeface="KG Somebody That I Used to Know"/>
              </a:rPr>
              <a:t>O</a:t>
            </a:r>
            <a:r>
              <a:rPr lang="en-GB" sz="2400" dirty="0">
                <a:cs typeface="KG Somebody That I Used to Know"/>
              </a:rPr>
              <a:t>bjective viewpoint – Don</a:t>
            </a:r>
            <a:r>
              <a:rPr lang="ja-JP" altLang="en-GB" sz="2400" dirty="0">
                <a:cs typeface="KG Somebody That I Used to Know"/>
              </a:rPr>
              <a:t>’</a:t>
            </a:r>
            <a:r>
              <a:rPr lang="en-GB" sz="2400" dirty="0">
                <a:cs typeface="KG Somebody That I Used to Know"/>
              </a:rPr>
              <a:t>t take sides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N</a:t>
            </a:r>
            <a:r>
              <a:rPr lang="en-GB" sz="2800" dirty="0">
                <a:cs typeface="KG Somebody That I Used to Know"/>
              </a:rPr>
              <a:t> </a:t>
            </a:r>
            <a:r>
              <a:rPr lang="en-GB" sz="2400" dirty="0">
                <a:cs typeface="KG Somebody That I Used to Know"/>
              </a:rPr>
              <a:t>- </a:t>
            </a:r>
            <a:r>
              <a:rPr lang="en-GB" sz="2400" b="1" dirty="0">
                <a:cs typeface="KG Somebody That I Used to Know"/>
              </a:rPr>
              <a:t>N</a:t>
            </a:r>
            <a:r>
              <a:rPr lang="en-GB" sz="2400" dirty="0">
                <a:cs typeface="KG Somebody That I Used to Know"/>
              </a:rPr>
              <a:t>ew paragraphs for new ideas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Y</a:t>
            </a:r>
            <a:r>
              <a:rPr lang="en-GB" sz="2800" dirty="0">
                <a:cs typeface="KG Somebody That I Used to Know"/>
              </a:rPr>
              <a:t> </a:t>
            </a:r>
            <a:r>
              <a:rPr lang="en-GB" sz="2400" dirty="0">
                <a:cs typeface="KG Somebody That I Used to Know"/>
              </a:rPr>
              <a:t>– </a:t>
            </a:r>
            <a:r>
              <a:rPr lang="en-GB" sz="2400" b="1" dirty="0">
                <a:cs typeface="KG Somebody That I Used to Know"/>
              </a:rPr>
              <a:t>Y</a:t>
            </a:r>
            <a:r>
              <a:rPr lang="en-GB" sz="2400" dirty="0">
                <a:cs typeface="KG Somebody That I Used to Know"/>
              </a:rPr>
              <a:t>ou – using personal pronouns makes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cs typeface="KG Somebody That I Used to Know"/>
              </a:rPr>
              <a:t>        reader feel you are interested in him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cs typeface="KG Somebody That I Used to Know"/>
              </a:rPr>
              <a:t>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A</a:t>
            </a:r>
            <a:r>
              <a:rPr lang="en-GB" sz="2400" dirty="0">
                <a:cs typeface="KG Somebody That I Used to Know"/>
              </a:rPr>
              <a:t> – </a:t>
            </a:r>
            <a:r>
              <a:rPr lang="en-GB" sz="2400" b="1" dirty="0">
                <a:cs typeface="KG Somebody That I Used to Know"/>
              </a:rPr>
              <a:t>A</a:t>
            </a:r>
            <a:r>
              <a:rPr lang="en-GB" sz="2400" dirty="0">
                <a:cs typeface="KG Somebody That I Used to Know"/>
              </a:rPr>
              <a:t>uthority – pretend to be an expert on problems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U</a:t>
            </a:r>
            <a:r>
              <a:rPr lang="en-GB" sz="2800" dirty="0">
                <a:cs typeface="KG Somebody That I Used to Know"/>
              </a:rPr>
              <a:t> </a:t>
            </a:r>
            <a:r>
              <a:rPr lang="en-GB" sz="2400" dirty="0">
                <a:cs typeface="KG Somebody That I Used to Know"/>
              </a:rPr>
              <a:t>– </a:t>
            </a:r>
            <a:r>
              <a:rPr lang="en-GB" sz="2400" b="1" dirty="0">
                <a:cs typeface="KG Somebody That I Used to Know"/>
              </a:rPr>
              <a:t>U</a:t>
            </a:r>
            <a:r>
              <a:rPr lang="en-GB" sz="2400" dirty="0">
                <a:cs typeface="KG Somebody That I Used to Know"/>
              </a:rPr>
              <a:t>nderstanding – Show you understand the reader</a:t>
            </a:r>
            <a:r>
              <a:rPr lang="ja-JP" altLang="en-GB" sz="2400" dirty="0">
                <a:cs typeface="KG Somebody That I Used to Know"/>
              </a:rPr>
              <a:t>’</a:t>
            </a:r>
            <a:r>
              <a:rPr lang="en-GB" sz="2400" dirty="0">
                <a:cs typeface="KG Somebody That I Used to Know"/>
              </a:rPr>
              <a:t>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cs typeface="KG Somebody That I Used to Know"/>
              </a:rPr>
              <a:t>       situation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N</a:t>
            </a:r>
            <a:r>
              <a:rPr lang="en-GB" sz="2800" dirty="0">
                <a:cs typeface="KG Somebody That I Used to Know"/>
              </a:rPr>
              <a:t> </a:t>
            </a:r>
            <a:r>
              <a:rPr lang="en-GB" sz="2400" dirty="0">
                <a:cs typeface="KG Somebody That I Used to Know"/>
              </a:rPr>
              <a:t>– </a:t>
            </a:r>
            <a:r>
              <a:rPr lang="en-GB" sz="2400" b="1" dirty="0">
                <a:cs typeface="KG Somebody That I Used to Know"/>
              </a:rPr>
              <a:t>N</a:t>
            </a:r>
            <a:r>
              <a:rPr lang="en-GB" sz="2400" dirty="0">
                <a:cs typeface="KG Somebody That I Used to Know"/>
              </a:rPr>
              <a:t>ever be Negative – Make the reader feel like No. 1!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>
                <a:cs typeface="KG Somebody That I Used to Know"/>
              </a:rPr>
              <a:t>T</a:t>
            </a:r>
            <a:r>
              <a:rPr lang="en-GB" sz="2400" dirty="0">
                <a:cs typeface="KG Somebody That I Used to Know"/>
              </a:rPr>
              <a:t> – </a:t>
            </a:r>
            <a:r>
              <a:rPr lang="en-GB" sz="2400" b="1" dirty="0">
                <a:cs typeface="KG Somebody That I Used to Know"/>
              </a:rPr>
              <a:t>T</a:t>
            </a:r>
            <a:r>
              <a:rPr lang="en-GB" sz="2400" dirty="0">
                <a:cs typeface="KG Somebody That I Used to Know"/>
              </a:rPr>
              <a:t>one – use the right tone, friendly and supportive</a:t>
            </a:r>
          </a:p>
        </p:txBody>
      </p:sp>
    </p:spTree>
    <p:extLst>
      <p:ext uri="{BB962C8B-B14F-4D97-AF65-F5344CB8AC3E}">
        <p14:creationId xmlns:p14="http://schemas.microsoft.com/office/powerpoint/2010/main" val="387948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mapmagazine.com/wp-content/uploads/2010/03/Midsummer_s_Night_Dream.7834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7691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e Starry Night"/>
              </a:rPr>
              <a:t>A Midsummer Night’s Dream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9006" y="1939636"/>
            <a:ext cx="8697853" cy="479705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Read the following letter to an agony aunt. Imagine that you are the agony aunt and write your reply. Your purpose is to advise!</a:t>
            </a:r>
            <a:endParaRPr lang="en-GB" sz="2000" dirty="0"/>
          </a:p>
          <a:p>
            <a:r>
              <a:rPr lang="en-US" sz="2000" dirty="0"/>
              <a:t> </a:t>
            </a:r>
            <a:endParaRPr lang="en-GB" sz="2000" dirty="0"/>
          </a:p>
          <a:p>
            <a:r>
              <a:rPr lang="en-US" sz="2200" b="1" dirty="0">
                <a:latin typeface="KG Somebody That I Used to Know"/>
                <a:cs typeface="KG Somebody That I Used to Know"/>
              </a:rPr>
              <a:t>Dear Miss Midsummer, </a:t>
            </a:r>
          </a:p>
          <a:p>
            <a:endParaRPr lang="en-US" sz="2200" b="1" dirty="0">
              <a:latin typeface="KG Somebody That I Used to Know"/>
              <a:cs typeface="KG Somebody That I Used to Know"/>
            </a:endParaRPr>
          </a:p>
          <a:p>
            <a:r>
              <a:rPr lang="en-US" sz="2200" b="1" dirty="0">
                <a:latin typeface="KG Somebody That I Used to Know"/>
                <a:cs typeface="KG Somebody That I Used to Know"/>
              </a:rPr>
              <a:t>I am really in love with this guy from Athens but he doesn’t love me. We used to go out a while ago but now he is in love with my best friend. I tell him how much I still love him but it only seems to make him angry. What should I do to get his attention? </a:t>
            </a:r>
          </a:p>
          <a:p>
            <a:endParaRPr lang="en-US" sz="2200" b="1" dirty="0">
              <a:latin typeface="KG Somebody That I Used to Know"/>
              <a:cs typeface="KG Somebody That I Used to Know"/>
            </a:endParaRPr>
          </a:p>
          <a:p>
            <a:r>
              <a:rPr lang="en-US" sz="2200" b="1" dirty="0">
                <a:latin typeface="KG Somebody That I Used to Know"/>
                <a:cs typeface="KG Somebody That I Used to Know"/>
              </a:rPr>
              <a:t>Helena x</a:t>
            </a:r>
            <a:endParaRPr lang="en-GB" sz="2200" b="1" dirty="0">
              <a:latin typeface="KG Somebody That I Used to Know"/>
              <a:cs typeface="KG Somebody That I Used to Know"/>
            </a:endParaRPr>
          </a:p>
          <a:p>
            <a:endParaRPr lang="en-GB" sz="2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KG Somebody That I Used to Know"/>
            </a:endParaRPr>
          </a:p>
        </p:txBody>
      </p:sp>
    </p:spTree>
    <p:extLst>
      <p:ext uri="{BB962C8B-B14F-4D97-AF65-F5344CB8AC3E}">
        <p14:creationId xmlns:p14="http://schemas.microsoft.com/office/powerpoint/2010/main" val="30619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Janda Scrapgirl Dots"/>
                <a:cs typeface="Janda Scrapgirl Dots"/>
              </a:rPr>
              <a:t>FiSH</a:t>
            </a:r>
            <a:endParaRPr lang="en-US" dirty="0">
              <a:latin typeface="Janda Scrapgirl Dots"/>
              <a:cs typeface="Janda Scrapgirl Dot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Swap your books with a </a:t>
            </a:r>
            <a:r>
              <a:rPr lang="en-US" dirty="0" err="1"/>
              <a:t>neighbour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Read their letter of advice to Helena and use the acrostic on the board as your marking criteria.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3-15 at 21.1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6" y="3422650"/>
            <a:ext cx="3670300" cy="303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" y="45657"/>
            <a:ext cx="91417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576" y="3628229"/>
            <a:ext cx="8022224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Reflect on your learning and your predictions earlier in the lesson, have your predictions in term of theme and plot changed in any way?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740" y="274638"/>
            <a:ext cx="5740400" cy="995363"/>
          </a:xfrm>
          <a:prstGeom prst="rect">
            <a:avLst/>
          </a:prstGeom>
          <a:solidFill>
            <a:srgbClr val="BAF5FF"/>
          </a:solidFill>
          <a:ln>
            <a:solidFill>
              <a:srgbClr val="4F81BD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u="sng" dirty="0">
                <a:solidFill>
                  <a:srgbClr val="000090"/>
                </a:solidFill>
              </a:rPr>
              <a:t>RAP: Reflect and Progress</a:t>
            </a:r>
          </a:p>
        </p:txBody>
      </p:sp>
    </p:spTree>
    <p:extLst>
      <p:ext uri="{BB962C8B-B14F-4D97-AF65-F5344CB8AC3E}">
        <p14:creationId xmlns:p14="http://schemas.microsoft.com/office/powerpoint/2010/main" val="40554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572</Words>
  <Application>Microsoft Office PowerPoint</Application>
  <PresentationFormat>On-screen Show (4:3)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Janda Scrapgirl Dots</vt:lpstr>
      <vt:lpstr>Janda Snickerdoodle Serif</vt:lpstr>
      <vt:lpstr>KG Somebody That I Used to Know</vt:lpstr>
      <vt:lpstr>One Starry Night</vt:lpstr>
      <vt:lpstr>Wingdings</vt:lpstr>
      <vt:lpstr>Office Theme</vt:lpstr>
      <vt:lpstr>A Midsummer Night’s Dream</vt:lpstr>
      <vt:lpstr>Based on the title only, what impression do you have of the play?</vt:lpstr>
      <vt:lpstr>Based on the title only, what impression do you have of the play?</vt:lpstr>
      <vt:lpstr>A Midsummer Night’s Dream</vt:lpstr>
      <vt:lpstr>PowerPoint Presentation</vt:lpstr>
      <vt:lpstr>PowerPoint Presentation</vt:lpstr>
      <vt:lpstr>WRITING TO ADVISE? THEN USE…</vt:lpstr>
      <vt:lpstr>A Midsummer Night’s Dream</vt:lpstr>
      <vt:lpstr>FiSH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Midsummer Night’s Dream</dc:title>
  <dc:creator>Amanda Uffendell</dc:creator>
  <cp:lastModifiedBy>Toni-Louise</cp:lastModifiedBy>
  <cp:revision>16</cp:revision>
  <dcterms:created xsi:type="dcterms:W3CDTF">2015-03-13T21:24:42Z</dcterms:created>
  <dcterms:modified xsi:type="dcterms:W3CDTF">2020-05-05T07:59:48Z</dcterms:modified>
</cp:coreProperties>
</file>