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6" r:id="rId2"/>
    <p:sldId id="261" r:id="rId3"/>
    <p:sldId id="267" r:id="rId4"/>
    <p:sldId id="265"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6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157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CC218-F303-C44A-8D77-E3EA2C3A452C}" type="datetimeFigureOut">
              <a:rPr lang="en-US" smtClean="0"/>
              <a:t>6/9/2020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DDF4F-6D9F-AF4D-AC5A-5CC2F81C1F56}" type="slidenum">
              <a:rPr lang="en-US" smtClean="0"/>
              <a:t>‹#›</a:t>
            </a:fld>
            <a:endParaRPr lang="en-US"/>
          </a:p>
        </p:txBody>
      </p:sp>
    </p:spTree>
    <p:extLst>
      <p:ext uri="{BB962C8B-B14F-4D97-AF65-F5344CB8AC3E}">
        <p14:creationId xmlns:p14="http://schemas.microsoft.com/office/powerpoint/2010/main" val="894100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1690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4705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8008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28628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A6C99E-2B7D-C345-8665-AD1AB2494B5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63754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A6C99E-2B7D-C345-8665-AD1AB2494B56}"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882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A6C99E-2B7D-C345-8665-AD1AB2494B56}"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6743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A6C99E-2B7D-C345-8665-AD1AB2494B56}"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0218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6C99E-2B7D-C345-8665-AD1AB2494B56}"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389419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5838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2452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C99E-2B7D-C345-8665-AD1AB2494B56}" type="datetimeFigureOut">
              <a:rPr lang="en-US" smtClean="0"/>
              <a:t>6/9/2020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599FD-6106-9A46-900F-1007C2E59C2A}" type="slidenum">
              <a:rPr lang="en-US" smtClean="0"/>
              <a:t>‹#›</a:t>
            </a:fld>
            <a:endParaRPr lang="en-US"/>
          </a:p>
        </p:txBody>
      </p:sp>
    </p:spTree>
    <p:extLst>
      <p:ext uri="{BB962C8B-B14F-4D97-AF65-F5344CB8AC3E}">
        <p14:creationId xmlns:p14="http://schemas.microsoft.com/office/powerpoint/2010/main" val="302178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17398"/>
          </a:xfrm>
        </p:spPr>
        <p:style>
          <a:lnRef idx="2">
            <a:schemeClr val="dk1"/>
          </a:lnRef>
          <a:fillRef idx="1">
            <a:schemeClr val="lt1"/>
          </a:fillRef>
          <a:effectRef idx="0">
            <a:schemeClr val="dk1"/>
          </a:effectRef>
          <a:fontRef idx="minor">
            <a:schemeClr val="dk1"/>
          </a:fontRef>
        </p:style>
        <p:txBody>
          <a:bodyPr>
            <a:normAutofit/>
          </a:bodyPr>
          <a:lstStyle/>
          <a:p>
            <a:r>
              <a:rPr lang="en-US" sz="1400" dirty="0"/>
              <a:t>Look at the quote below from Sonya </a:t>
            </a:r>
            <a:r>
              <a:rPr lang="en-US" sz="1400" dirty="0" err="1"/>
              <a:t>Teclai</a:t>
            </a:r>
            <a:r>
              <a:rPr lang="en-US" sz="1400" dirty="0"/>
              <a:t>. Do you agree or disagree with this quotation? Why?</a:t>
            </a:r>
          </a:p>
        </p:txBody>
      </p:sp>
      <p:sp>
        <p:nvSpPr>
          <p:cNvPr id="7" name="TextBox 6"/>
          <p:cNvSpPr txBox="1"/>
          <p:nvPr/>
        </p:nvSpPr>
        <p:spPr>
          <a:xfrm>
            <a:off x="4327679" y="4110070"/>
            <a:ext cx="4816321" cy="267765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a:solidFill>
                  <a:srgbClr val="000000"/>
                </a:solidFill>
                <a:latin typeface="KG Next to Me Sketched"/>
                <a:cs typeface="KG Next to Me Sketched"/>
              </a:rPr>
              <a:t>“Jealousy isn’t a female trait. Jealousy is an insecure trait. Insecurity doesn’t discriminate.”</a:t>
            </a:r>
          </a:p>
          <a:p>
            <a:endParaRPr lang="en-US" sz="2400" dirty="0">
              <a:solidFill>
                <a:srgbClr val="000000"/>
              </a:solidFill>
              <a:latin typeface="KG Next to Me Sketched"/>
              <a:cs typeface="KG Next to Me Sketched"/>
            </a:endParaRPr>
          </a:p>
          <a:p>
            <a:pPr algn="r"/>
            <a:r>
              <a:rPr lang="en-US" sz="2400" dirty="0">
                <a:solidFill>
                  <a:srgbClr val="000000"/>
                </a:solidFill>
                <a:latin typeface="KG Next to Me Sketched"/>
                <a:cs typeface="KG Next to Me Sketched"/>
              </a:rPr>
              <a:t>Sonya </a:t>
            </a:r>
            <a:r>
              <a:rPr lang="en-US" sz="2400" dirty="0" err="1">
                <a:solidFill>
                  <a:srgbClr val="000000"/>
                </a:solidFill>
                <a:latin typeface="KG Next to Me Sketched"/>
                <a:cs typeface="KG Next to Me Sketched"/>
              </a:rPr>
              <a:t>Teclai</a:t>
            </a:r>
            <a:endParaRPr lang="en-US" sz="2400" dirty="0">
              <a:solidFill>
                <a:srgbClr val="000000"/>
              </a:solidFill>
              <a:latin typeface="KG Next to Me Sketched"/>
              <a:cs typeface="KG Next to Me Sketched"/>
            </a:endParaRPr>
          </a:p>
        </p:txBody>
      </p:sp>
    </p:spTree>
    <p:extLst>
      <p:ext uri="{BB962C8B-B14F-4D97-AF65-F5344CB8AC3E}">
        <p14:creationId xmlns:p14="http://schemas.microsoft.com/office/powerpoint/2010/main" val="12403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7346"/>
          </a:xfrm>
        </p:spPr>
        <p:style>
          <a:lnRef idx="2">
            <a:schemeClr val="dk1"/>
          </a:lnRef>
          <a:fillRef idx="1">
            <a:schemeClr val="lt1"/>
          </a:fillRef>
          <a:effectRef idx="0">
            <a:schemeClr val="dk1"/>
          </a:effectRef>
          <a:fontRef idx="minor">
            <a:schemeClr val="dk1"/>
          </a:fontRef>
        </p:style>
        <p:txBody>
          <a:bodyPr>
            <a:normAutofit/>
          </a:bodyPr>
          <a:lstStyle/>
          <a:p>
            <a:r>
              <a:rPr lang="en-US" sz="1400" dirty="0"/>
              <a:t>Re-read the following quotation from </a:t>
            </a:r>
            <a:r>
              <a:rPr lang="en-US" sz="1400" dirty="0" err="1"/>
              <a:t>Titania</a:t>
            </a:r>
            <a:r>
              <a:rPr lang="en-US" sz="1400" dirty="0"/>
              <a:t>. </a:t>
            </a:r>
          </a:p>
        </p:txBody>
      </p:sp>
      <p:sp>
        <p:nvSpPr>
          <p:cNvPr id="3" name="Content Placeholder 2"/>
          <p:cNvSpPr>
            <a:spLocks noGrp="1"/>
          </p:cNvSpPr>
          <p:nvPr>
            <p:ph idx="1"/>
          </p:nvPr>
        </p:nvSpPr>
        <p:spPr>
          <a:xfrm>
            <a:off x="457200" y="1936124"/>
            <a:ext cx="4045730" cy="4525963"/>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1800" dirty="0"/>
              <a:t>“Then I must be thy lady. But I know</a:t>
            </a:r>
          </a:p>
          <a:p>
            <a:pPr marL="0" indent="0">
              <a:buNone/>
            </a:pPr>
            <a:r>
              <a:rPr lang="en-US" sz="1800" dirty="0"/>
              <a:t>When thou hast </a:t>
            </a:r>
            <a:r>
              <a:rPr lang="en-US" sz="1800" dirty="0" err="1"/>
              <a:t>stol’n</a:t>
            </a:r>
            <a:r>
              <a:rPr lang="en-US" sz="1800" dirty="0"/>
              <a:t> away from Fairyland, </a:t>
            </a:r>
          </a:p>
          <a:p>
            <a:pPr marL="0" indent="0">
              <a:buNone/>
            </a:pPr>
            <a:r>
              <a:rPr lang="en-US" sz="1800" dirty="0"/>
              <a:t>And in the shape of Cronin sat all day</a:t>
            </a:r>
          </a:p>
          <a:p>
            <a:pPr marL="0" indent="0">
              <a:buNone/>
            </a:pPr>
            <a:r>
              <a:rPr lang="en-US" sz="1800" dirty="0"/>
              <a:t>Playing on pipes of corn, and versing love</a:t>
            </a:r>
          </a:p>
          <a:p>
            <a:pPr marL="0" indent="0">
              <a:buNone/>
            </a:pPr>
            <a:r>
              <a:rPr lang="en-US" sz="1800" dirty="0"/>
              <a:t>To amorous </a:t>
            </a:r>
            <a:r>
              <a:rPr lang="en-US" sz="1800" dirty="0" err="1"/>
              <a:t>Phillida</a:t>
            </a:r>
            <a:r>
              <a:rPr lang="en-US" sz="1800" dirty="0"/>
              <a:t>. Why art thou here</a:t>
            </a:r>
          </a:p>
          <a:p>
            <a:pPr marL="0" indent="0">
              <a:buNone/>
            </a:pPr>
            <a:r>
              <a:rPr lang="en-US" sz="1800" dirty="0"/>
              <a:t>Come from the farthest step of India? – </a:t>
            </a:r>
          </a:p>
          <a:p>
            <a:pPr marL="0" indent="0">
              <a:buNone/>
            </a:pPr>
            <a:r>
              <a:rPr lang="en-US" sz="1800" dirty="0"/>
              <a:t>But that, forsooth, the bouncing Amazon,</a:t>
            </a:r>
          </a:p>
          <a:p>
            <a:pPr marL="0" indent="0">
              <a:buNone/>
            </a:pPr>
            <a:r>
              <a:rPr lang="en-US" sz="1800" dirty="0"/>
              <a:t>Your buskined mistress and your warrior love,</a:t>
            </a:r>
          </a:p>
          <a:p>
            <a:pPr marL="0" indent="0">
              <a:buNone/>
            </a:pPr>
            <a:r>
              <a:rPr lang="en-US" sz="1800" dirty="0"/>
              <a:t>To Theseus must be wedded; and you come</a:t>
            </a:r>
          </a:p>
          <a:p>
            <a:pPr marL="0" indent="0">
              <a:buNone/>
            </a:pPr>
            <a:r>
              <a:rPr lang="en-US" sz="1800" dirty="0"/>
              <a:t>To give their bed joy and prosperity.”</a:t>
            </a:r>
          </a:p>
        </p:txBody>
      </p:sp>
      <p:sp>
        <p:nvSpPr>
          <p:cNvPr id="5" name="Content Placeholder 2"/>
          <p:cNvSpPr txBox="1">
            <a:spLocks/>
          </p:cNvSpPr>
          <p:nvPr/>
        </p:nvSpPr>
        <p:spPr>
          <a:xfrm>
            <a:off x="4641070" y="1909303"/>
            <a:ext cx="4045730" cy="45259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1800" dirty="0"/>
              <a:t>“If you’re my lord and husband, I must be your lady and wife, so you’re supposed to be faithful to me. But I know for a fact that you snuck away from Fairyland disguised as a shepherd, and spent all day playing straw pipes and singing love poems to your new girlfriend. The only reason you left India was to come here and see that butch Amazon Hippolyta. She was your boot-wearing mistress and your warrior lover, and now that she’s getting married to Theseus, you’ve come to celebrate their marriage.”</a:t>
            </a:r>
          </a:p>
        </p:txBody>
      </p:sp>
    </p:spTree>
    <p:extLst>
      <p:ext uri="{BB962C8B-B14F-4D97-AF65-F5344CB8AC3E}">
        <p14:creationId xmlns:p14="http://schemas.microsoft.com/office/powerpoint/2010/main" val="2411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7346"/>
          </a:xfrm>
        </p:spPr>
        <p:style>
          <a:lnRef idx="2">
            <a:schemeClr val="dk1"/>
          </a:lnRef>
          <a:fillRef idx="1">
            <a:schemeClr val="lt1"/>
          </a:fillRef>
          <a:effectRef idx="0">
            <a:schemeClr val="dk1"/>
          </a:effectRef>
          <a:fontRef idx="minor">
            <a:schemeClr val="dk1"/>
          </a:fontRef>
        </p:style>
        <p:txBody>
          <a:bodyPr>
            <a:normAutofit/>
          </a:bodyPr>
          <a:lstStyle/>
          <a:p>
            <a:r>
              <a:rPr lang="en-US" sz="1400" dirty="0"/>
              <a:t>Re-read the following quotation from Oberon. </a:t>
            </a:r>
          </a:p>
        </p:txBody>
      </p:sp>
      <p:sp>
        <p:nvSpPr>
          <p:cNvPr id="4" name="TextBox 3"/>
          <p:cNvSpPr txBox="1"/>
          <p:nvPr/>
        </p:nvSpPr>
        <p:spPr>
          <a:xfrm>
            <a:off x="625235" y="2047292"/>
            <a:ext cx="3946765" cy="45704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100" dirty="0"/>
              <a:t>“ How canst thou thus, for shame, </a:t>
            </a:r>
            <a:r>
              <a:rPr lang="en-US" sz="2100" dirty="0" err="1"/>
              <a:t>Titania</a:t>
            </a:r>
            <a:r>
              <a:rPr lang="en-US" sz="2100" dirty="0"/>
              <a:t>,</a:t>
            </a:r>
          </a:p>
          <a:p>
            <a:r>
              <a:rPr lang="en-US" sz="2100" dirty="0"/>
              <a:t>Glance at my credit with Hippolyta,</a:t>
            </a:r>
          </a:p>
          <a:p>
            <a:r>
              <a:rPr lang="en-US" sz="2100" dirty="0"/>
              <a:t>Knowing I know thy love to Theseus?</a:t>
            </a:r>
          </a:p>
          <a:p>
            <a:r>
              <a:rPr lang="en-US" sz="2100" dirty="0"/>
              <a:t>Didst not thou lead him through the glimmering night</a:t>
            </a:r>
          </a:p>
          <a:p>
            <a:r>
              <a:rPr lang="en-US" sz="2100" dirty="0"/>
              <a:t>From </a:t>
            </a:r>
            <a:r>
              <a:rPr lang="en-US" sz="2100" dirty="0" err="1"/>
              <a:t>Perigenia</a:t>
            </a:r>
            <a:r>
              <a:rPr lang="en-US" sz="2100" dirty="0"/>
              <a:t>, whom he ravished.</a:t>
            </a:r>
          </a:p>
          <a:p>
            <a:r>
              <a:rPr lang="en-US" sz="2100" dirty="0"/>
              <a:t>And make him with fair </a:t>
            </a:r>
            <a:r>
              <a:rPr lang="en-US" sz="2100" dirty="0" err="1"/>
              <a:t>Aegles</a:t>
            </a:r>
            <a:r>
              <a:rPr lang="en-US" sz="2100" dirty="0"/>
              <a:t> break his faith,</a:t>
            </a:r>
          </a:p>
          <a:p>
            <a:r>
              <a:rPr lang="en-US" sz="2100" dirty="0"/>
              <a:t>With Ariadne, and </a:t>
            </a:r>
            <a:r>
              <a:rPr lang="en-US" sz="2100" dirty="0" err="1"/>
              <a:t>Antiopa</a:t>
            </a:r>
            <a:r>
              <a:rPr lang="en-US" sz="2100" dirty="0"/>
              <a:t>?”</a:t>
            </a:r>
          </a:p>
          <a:p>
            <a:endParaRPr lang="en-US" dirty="0"/>
          </a:p>
        </p:txBody>
      </p:sp>
      <p:sp>
        <p:nvSpPr>
          <p:cNvPr id="6" name="TextBox 5"/>
          <p:cNvSpPr txBox="1"/>
          <p:nvPr/>
        </p:nvSpPr>
        <p:spPr>
          <a:xfrm>
            <a:off x="4740035" y="1985736"/>
            <a:ext cx="3946765" cy="469359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300" dirty="0"/>
              <a:t>“How can you stand there shamelessly talking about me and Hippolyta, when you know that I know about your love for Theseus? Weren’t you the one who made him desert </a:t>
            </a:r>
            <a:r>
              <a:rPr lang="en-US" sz="2300" dirty="0" err="1"/>
              <a:t>Perigouna</a:t>
            </a:r>
            <a:r>
              <a:rPr lang="en-US" sz="2300" dirty="0"/>
              <a:t> in the middle of the night, right after he’d ravished her? And weren’t you the one who made him cheat on all of his other girlfriends, like </a:t>
            </a:r>
            <a:r>
              <a:rPr lang="en-US" sz="2300" dirty="0" err="1"/>
              <a:t>Aegles</a:t>
            </a:r>
            <a:r>
              <a:rPr lang="en-US" sz="2300" dirty="0"/>
              <a:t>, Ariadne, and </a:t>
            </a:r>
            <a:r>
              <a:rPr lang="en-US" sz="2300" dirty="0" err="1"/>
              <a:t>Antiopa</a:t>
            </a:r>
            <a:r>
              <a:rPr lang="en-US" sz="2300" dirty="0"/>
              <a:t>?”</a:t>
            </a:r>
          </a:p>
          <a:p>
            <a:endParaRPr lang="en-US" sz="2300" dirty="0"/>
          </a:p>
        </p:txBody>
      </p:sp>
    </p:spTree>
    <p:extLst>
      <p:ext uri="{BB962C8B-B14F-4D97-AF65-F5344CB8AC3E}">
        <p14:creationId xmlns:p14="http://schemas.microsoft.com/office/powerpoint/2010/main" val="27954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3641292"/>
            <a:ext cx="8229600" cy="1638839"/>
          </a:xfrm>
        </p:spPr>
        <p:style>
          <a:lnRef idx="2">
            <a:schemeClr val="dk1"/>
          </a:lnRef>
          <a:fillRef idx="1">
            <a:schemeClr val="lt1"/>
          </a:fillRef>
          <a:effectRef idx="0">
            <a:schemeClr val="dk1"/>
          </a:effectRef>
          <a:fontRef idx="minor">
            <a:schemeClr val="dk1"/>
          </a:fontRef>
        </p:style>
        <p:txBody>
          <a:bodyPr>
            <a:noAutofit/>
          </a:bodyPr>
          <a:lstStyle/>
          <a:p>
            <a:r>
              <a:rPr lang="en-US" sz="1800" dirty="0"/>
              <a:t>Order and Disorder: Write a PEE paragraph exploring the disorder in Oberon and </a:t>
            </a:r>
            <a:r>
              <a:rPr lang="en-US" sz="1800" dirty="0" err="1"/>
              <a:t>Titania’s</a:t>
            </a:r>
            <a:r>
              <a:rPr lang="en-US" sz="1800" dirty="0"/>
              <a:t> relationship. You should consider: </a:t>
            </a:r>
            <a:br>
              <a:rPr lang="en-US" sz="1800" dirty="0"/>
            </a:br>
            <a:r>
              <a:rPr lang="en-US" sz="1800" dirty="0"/>
              <a:t>Context – You could talk about gender and how women were seen in society. </a:t>
            </a:r>
            <a:br>
              <a:rPr lang="en-US" sz="1800" dirty="0"/>
            </a:br>
            <a:r>
              <a:rPr lang="en-US" sz="1800" dirty="0"/>
              <a:t>Language – Pick out a word or phrase and think about the connotations of it. </a:t>
            </a:r>
            <a:br>
              <a:rPr lang="en-US" sz="1800" dirty="0"/>
            </a:br>
            <a:r>
              <a:rPr lang="en-US" sz="1800" dirty="0"/>
              <a:t>Theme – How can you link your thoughts to the theme of jealousy?</a:t>
            </a:r>
          </a:p>
        </p:txBody>
      </p:sp>
    </p:spTree>
    <p:extLst>
      <p:ext uri="{BB962C8B-B14F-4D97-AF65-F5344CB8AC3E}">
        <p14:creationId xmlns:p14="http://schemas.microsoft.com/office/powerpoint/2010/main" val="8533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TotalTime>
  <Words>440</Words>
  <Application>Microsoft Office PowerPoint</Application>
  <PresentationFormat>On-screen Show (4:3)</PresentationFormat>
  <Paragraphs>26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KG Next to Me Sketched</vt:lpstr>
      <vt:lpstr>Office Theme</vt:lpstr>
      <vt:lpstr>Look at the quote below from Sonya Teclai. Do you agree or disagree with this quotation? Why?</vt:lpstr>
      <vt:lpstr>Re-read the following quotation from Titania. </vt:lpstr>
      <vt:lpstr>Re-read the following quotation from Oberon. </vt:lpstr>
      <vt:lpstr>Order and Disorder: Write a PEE paragraph exploring the disorder in Oberon and Titania’s relationship. You should consider:  Context – You could talk about gender and how women were seen in society.  Language – Pick out a word or phrase and think about the connotations of it.  Theme – How can you link your thoughts to the theme of jealousy?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Uffendell</dc:creator>
  <cp:lastModifiedBy>Toni-Louise Younger</cp:lastModifiedBy>
  <cp:revision>23</cp:revision>
  <dcterms:created xsi:type="dcterms:W3CDTF">2015-04-01T18:41:25Z</dcterms:created>
  <dcterms:modified xsi:type="dcterms:W3CDTF">2020-06-09T09:41:57Z</dcterms:modified>
</cp:coreProperties>
</file>