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63" r:id="rId4"/>
    <p:sldId id="262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7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00047-962C-E84D-B393-ED6D7FA12950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E0B92-98A5-0E4D-BCE7-7FEDB2F9F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00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 2 Scene 1 </a:t>
            </a:r>
          </a:p>
          <a:p>
            <a:r>
              <a:rPr lang="en-US" dirty="0"/>
              <a:t>Lines 148 -268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E0B92-98A5-0E4D-BCE7-7FEDB2F9FA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67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E0B92-98A5-0E4D-BCE7-7FEDB2F9FA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96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E0B92-98A5-0E4D-BCE7-7FEDB2F9FA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82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E0B92-98A5-0E4D-BCE7-7FEDB2F9FA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46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08DD-14BB-8449-9119-D3B7256938E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1ED5-2249-944B-9545-90053874B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95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08DD-14BB-8449-9119-D3B7256938E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1ED5-2249-944B-9545-90053874B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60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08DD-14BB-8449-9119-D3B7256938E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1ED5-2249-944B-9545-90053874B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3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08DD-14BB-8449-9119-D3B7256938E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1ED5-2249-944B-9545-90053874B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11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08DD-14BB-8449-9119-D3B7256938E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1ED5-2249-944B-9545-90053874B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40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08DD-14BB-8449-9119-D3B7256938E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1ED5-2249-944B-9545-90053874B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78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08DD-14BB-8449-9119-D3B7256938E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1ED5-2249-944B-9545-90053874B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37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08DD-14BB-8449-9119-D3B7256938E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1ED5-2249-944B-9545-90053874B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4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08DD-14BB-8449-9119-D3B7256938E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1ED5-2249-944B-9545-90053874B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31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08DD-14BB-8449-9119-D3B7256938E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1ED5-2249-944B-9545-90053874B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4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08DD-14BB-8449-9119-D3B7256938E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1ED5-2249-944B-9545-90053874B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6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D08DD-14BB-8449-9119-D3B7256938E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1ED5-2249-944B-9545-90053874B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 w="44450" cmpd="dbl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KG Shake it Off Popped"/>
                <a:cs typeface="KG Shake it Off Popped"/>
              </a:rPr>
              <a:t>Robin…Master of Disorder?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680" y="4762500"/>
            <a:ext cx="6400800" cy="17526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Learning objectives</a:t>
            </a:r>
          </a:p>
          <a:p>
            <a:r>
              <a:rPr lang="en-US" dirty="0">
                <a:solidFill>
                  <a:srgbClr val="008000"/>
                </a:solidFill>
              </a:rPr>
              <a:t>Core: To reflect on roles in light of theme.</a:t>
            </a:r>
          </a:p>
          <a:p>
            <a:r>
              <a:rPr lang="en-US" dirty="0">
                <a:solidFill>
                  <a:srgbClr val="0000FF"/>
                </a:solidFill>
              </a:rPr>
              <a:t>Challenge: To make analytical comment on character and language.</a:t>
            </a:r>
          </a:p>
        </p:txBody>
      </p:sp>
    </p:spTree>
    <p:extLst>
      <p:ext uri="{BB962C8B-B14F-4D97-AF65-F5344CB8AC3E}">
        <p14:creationId xmlns:p14="http://schemas.microsoft.com/office/powerpoint/2010/main" val="4369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04-19 at 20.24.2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10" r="-10610"/>
          <a:stretch>
            <a:fillRect/>
          </a:stretch>
        </p:blipFill>
        <p:spPr>
          <a:xfrm>
            <a:off x="3109396" y="4651397"/>
            <a:ext cx="3691630" cy="2030254"/>
          </a:xfrm>
        </p:spPr>
      </p:pic>
      <p:pic>
        <p:nvPicPr>
          <p:cNvPr id="5" name="Picture 4" descr="Screen Shot 2015-04-19 at 20.22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267" y="690969"/>
            <a:ext cx="3830733" cy="2172895"/>
          </a:xfrm>
          <a:prstGeom prst="rect">
            <a:avLst/>
          </a:prstGeom>
        </p:spPr>
      </p:pic>
      <p:pic>
        <p:nvPicPr>
          <p:cNvPr id="6" name="Picture 5" descr="Screen Shot 2015-04-19 at 20.20.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746" y="3795517"/>
            <a:ext cx="2504254" cy="2886134"/>
          </a:xfrm>
          <a:prstGeom prst="rect">
            <a:avLst/>
          </a:prstGeom>
        </p:spPr>
      </p:pic>
      <p:pic>
        <p:nvPicPr>
          <p:cNvPr id="7" name="Picture 6" descr="Screen Shot 2015-04-19 at 20.17.19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0"/>
          <a:stretch/>
        </p:blipFill>
        <p:spPr>
          <a:xfrm>
            <a:off x="443257" y="753799"/>
            <a:ext cx="3174507" cy="2151108"/>
          </a:xfrm>
          <a:prstGeom prst="rect">
            <a:avLst/>
          </a:prstGeom>
        </p:spPr>
      </p:pic>
      <p:pic>
        <p:nvPicPr>
          <p:cNvPr id="8" name="Picture 7" descr="Screen Shot 2015-04-19 at 20.16.4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22" y="3501583"/>
            <a:ext cx="2926485" cy="2865697"/>
          </a:xfrm>
          <a:prstGeom prst="rect">
            <a:avLst/>
          </a:prstGeom>
        </p:spPr>
      </p:pic>
      <p:pic>
        <p:nvPicPr>
          <p:cNvPr id="9" name="Picture 8" descr="Screen Shot 2015-04-19 at 20.16.0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507" y="65501"/>
            <a:ext cx="3451114" cy="23066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50927" y="2496316"/>
            <a:ext cx="5612895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G Next to Me Sketched"/>
                <a:cs typeface="KG Next to Me Sketched"/>
              </a:rPr>
              <a:t>What do these representations of Robin reveal to us about his character?</a:t>
            </a:r>
          </a:p>
        </p:txBody>
      </p:sp>
    </p:spTree>
    <p:extLst>
      <p:ext uri="{BB962C8B-B14F-4D97-AF65-F5344CB8AC3E}">
        <p14:creationId xmlns:p14="http://schemas.microsoft.com/office/powerpoint/2010/main" val="9007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97556" y="2480731"/>
            <a:ext cx="2723444" cy="2681111"/>
          </a:xfrm>
          <a:prstGeom prst="wedgeEllipseCallout">
            <a:avLst>
              <a:gd name="adj1" fmla="val 57405"/>
              <a:gd name="adj2" fmla="val -3855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Fetch me that flower, the herb I showed thee once; The juice of it on sleeping eyelids laid Will make man or woman madly dote Upon the next live creature that it sees.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5373512" y="3242732"/>
            <a:ext cx="2723444" cy="1919111"/>
          </a:xfrm>
          <a:prstGeom prst="wedgeEllipseCallout">
            <a:avLst>
              <a:gd name="adj1" fmla="val -57103"/>
              <a:gd name="adj2" fmla="val -786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I’ll put a girdle round about the earth in forty minutes!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5161842"/>
            <a:ext cx="7772400" cy="1188330"/>
          </a:xfrm>
          <a:prstGeom prst="rect">
            <a:avLst/>
          </a:prstGeom>
          <a:ln w="44450" cap="flat" cmpd="dbl" algn="ctr">
            <a:solidFill>
              <a:schemeClr val="accent4"/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KG Shake it Off Popped"/>
                <a:cs typeface="KG Shake it Off Popped"/>
              </a:rPr>
              <a:t>Robin…Mere Minion?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556" y="203261"/>
            <a:ext cx="7111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Is Robin really the master of disorder or is he just simply following orders?</a:t>
            </a:r>
          </a:p>
        </p:txBody>
      </p:sp>
    </p:spTree>
    <p:extLst>
      <p:ext uri="{BB962C8B-B14F-4D97-AF65-F5344CB8AC3E}">
        <p14:creationId xmlns:p14="http://schemas.microsoft.com/office/powerpoint/2010/main" val="337161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210497" y="252588"/>
            <a:ext cx="4931243" cy="2695223"/>
          </a:xfrm>
          <a:prstGeom prst="wedgeEllipseCallout">
            <a:avLst>
              <a:gd name="adj1" fmla="val 26260"/>
              <a:gd name="adj2" fmla="val 11187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Having once this juice I’ll watch </a:t>
            </a:r>
            <a:r>
              <a:rPr lang="en-US" sz="1600" dirty="0" err="1">
                <a:solidFill>
                  <a:srgbClr val="000000"/>
                </a:solidFill>
              </a:rPr>
              <a:t>Titania</a:t>
            </a:r>
            <a:r>
              <a:rPr lang="en-US" sz="1600" dirty="0">
                <a:solidFill>
                  <a:srgbClr val="000000"/>
                </a:solidFill>
              </a:rPr>
              <a:t> when she is asleep, And drop the liquor of it in her eyes: The next thing then she, waking, looks upon – Be it on lion, bear or wolf, or bull, On meddling monkey, or on busy ape – She shall pursue it with the soul of love…I’ll make her render up her page to me.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479" y="5507427"/>
            <a:ext cx="8557091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sz="1600" dirty="0"/>
              <a:t>How would an Elizabethan audience react to this plan?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600" dirty="0"/>
              <a:t>How would a contemporary audience react to this plan?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600" dirty="0"/>
              <a:t>What does Oberon seek to achieve?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600" dirty="0"/>
              <a:t>Why is it important to him?</a:t>
            </a:r>
          </a:p>
        </p:txBody>
      </p:sp>
    </p:spTree>
    <p:extLst>
      <p:ext uri="{BB962C8B-B14F-4D97-AF65-F5344CB8AC3E}">
        <p14:creationId xmlns:p14="http://schemas.microsoft.com/office/powerpoint/2010/main" val="1256089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02-23 at 20.41.24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431" r="-78431"/>
          <a:stretch>
            <a:fillRect/>
          </a:stretch>
        </p:blipFill>
        <p:spPr>
          <a:xfrm>
            <a:off x="-3169821" y="274638"/>
            <a:ext cx="11371702" cy="6253998"/>
          </a:xfrm>
        </p:spPr>
      </p:pic>
      <p:sp>
        <p:nvSpPr>
          <p:cNvPr id="5" name="Oval Callout 4"/>
          <p:cNvSpPr/>
          <p:nvPr/>
        </p:nvSpPr>
        <p:spPr>
          <a:xfrm>
            <a:off x="4240737" y="104690"/>
            <a:ext cx="3961144" cy="2625895"/>
          </a:xfrm>
          <a:prstGeom prst="wedgeEllipseCallout">
            <a:avLst>
              <a:gd name="adj1" fmla="val -73551"/>
              <a:gd name="adj2" fmla="val 7233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What thou </a:t>
            </a:r>
            <a:r>
              <a:rPr lang="en-US" sz="1400" dirty="0" err="1">
                <a:solidFill>
                  <a:srgbClr val="000000"/>
                </a:solidFill>
              </a:rPr>
              <a:t>seest</a:t>
            </a:r>
            <a:r>
              <a:rPr lang="en-US" sz="1400" dirty="0">
                <a:solidFill>
                  <a:srgbClr val="000000"/>
                </a:solidFill>
              </a:rPr>
              <a:t> when thou dost wake,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Do it for thy true love take;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Love and languish for his sake.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Be it ounce or cat or bear,</a:t>
            </a:r>
          </a:p>
          <a:p>
            <a:pPr algn="ctr"/>
            <a:r>
              <a:rPr lang="en-US" sz="1400" dirty="0" err="1">
                <a:solidFill>
                  <a:srgbClr val="000000"/>
                </a:solidFill>
              </a:rPr>
              <a:t>Pard</a:t>
            </a:r>
            <a:r>
              <a:rPr lang="en-US" sz="1400" dirty="0">
                <a:solidFill>
                  <a:srgbClr val="000000"/>
                </a:solidFill>
              </a:rPr>
              <a:t>, or boar with bristled hair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In thy eye that shall appear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When thou </a:t>
            </a:r>
            <a:r>
              <a:rPr lang="en-US" sz="1400" dirty="0" err="1">
                <a:solidFill>
                  <a:srgbClr val="000000"/>
                </a:solidFill>
              </a:rPr>
              <a:t>wak’st</a:t>
            </a:r>
            <a:r>
              <a:rPr lang="en-US" sz="1400" dirty="0">
                <a:solidFill>
                  <a:srgbClr val="000000"/>
                </a:solidFill>
              </a:rPr>
              <a:t>, it is thy my dear.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Wake when some vile thing is near!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6733137" y="-5639219"/>
            <a:ext cx="82296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30769" y="3097484"/>
            <a:ext cx="4413231" cy="341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dirty="0"/>
              <a:t>Discuss Shakespeare’s use of rhyme here. Why is it important that Oberon should speak in rhyme at this point?</a:t>
            </a:r>
          </a:p>
          <a:p>
            <a:pPr marL="285750" indent="-285750">
              <a:buFont typeface="Wingdings" charset="2"/>
              <a:buChar char="²"/>
            </a:pPr>
            <a:r>
              <a:rPr lang="en-US" dirty="0"/>
              <a:t>Why does Oberon use animal symbolism? Write a list of the animals that are included and suggest what each may represent.</a:t>
            </a:r>
          </a:p>
          <a:p>
            <a:pPr marL="285750" indent="-285750">
              <a:buFont typeface="Wingdings" charset="2"/>
              <a:buChar char="²"/>
            </a:pPr>
            <a:r>
              <a:rPr lang="en-US" dirty="0"/>
              <a:t>What impression do we have of his character from his words and actions?</a:t>
            </a:r>
          </a:p>
          <a:p>
            <a:pPr marL="285750" indent="-285750">
              <a:buFont typeface="Wingdings" charset="2"/>
              <a:buChar char="²"/>
            </a:pPr>
            <a:r>
              <a:rPr lang="en-US" dirty="0"/>
              <a:t>Do you think his final line is supposed to be sinister, amusing, vengeful, evil or something else?</a:t>
            </a:r>
          </a:p>
        </p:txBody>
      </p:sp>
    </p:spTree>
    <p:extLst>
      <p:ext uri="{BB962C8B-B14F-4D97-AF65-F5344CB8AC3E}">
        <p14:creationId xmlns:p14="http://schemas.microsoft.com/office/powerpoint/2010/main" val="1269162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372</Words>
  <Application>Microsoft Office PowerPoint</Application>
  <PresentationFormat>On-screen Show (4:3)</PresentationFormat>
  <Paragraphs>32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KG Next to Me Sketched</vt:lpstr>
      <vt:lpstr>KG Shake it Off Popped</vt:lpstr>
      <vt:lpstr>Wingdings</vt:lpstr>
      <vt:lpstr>Office Theme</vt:lpstr>
      <vt:lpstr>Robin…Master of Disorder?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Puck…Master of Disorder?</dc:title>
  <dc:creator>Amanda Uffendell</dc:creator>
  <cp:lastModifiedBy>Toni-Louise Younger</cp:lastModifiedBy>
  <cp:revision>26</cp:revision>
  <dcterms:created xsi:type="dcterms:W3CDTF">2015-04-19T19:11:00Z</dcterms:created>
  <dcterms:modified xsi:type="dcterms:W3CDTF">2020-06-11T08:28:29Z</dcterms:modified>
</cp:coreProperties>
</file>