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sldIdLst>
    <p:sldId id="256" r:id="rId5"/>
    <p:sldId id="258" r:id="rId6"/>
    <p:sldId id="270" r:id="rId7"/>
    <p:sldId id="259" r:id="rId8"/>
    <p:sldId id="257" r:id="rId9"/>
    <p:sldId id="260"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3BD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1" d="100"/>
          <a:sy n="101" d="100"/>
        </p:scale>
        <p:origin x="29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4B8C8D-DF6E-B142-A35B-2DCD6AA88651}" type="datetimeFigureOut">
              <a:rPr lang="en-US" smtClean="0"/>
              <a:t>5/15/2020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2E0D89-AA03-2B4F-BC11-96CF7B35E05F}" type="slidenum">
              <a:rPr lang="en-US" smtClean="0"/>
              <a:t>‹#›</a:t>
            </a:fld>
            <a:endParaRPr lang="en-US"/>
          </a:p>
        </p:txBody>
      </p:sp>
    </p:spTree>
    <p:extLst>
      <p:ext uri="{BB962C8B-B14F-4D97-AF65-F5344CB8AC3E}">
        <p14:creationId xmlns:p14="http://schemas.microsoft.com/office/powerpoint/2010/main" val="202978522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2E0D89-AA03-2B4F-BC11-96CF7B35E05F}" type="slidenum">
              <a:rPr lang="en-US" smtClean="0"/>
              <a:t>2</a:t>
            </a:fld>
            <a:endParaRPr lang="en-US"/>
          </a:p>
        </p:txBody>
      </p:sp>
    </p:spTree>
    <p:extLst>
      <p:ext uri="{BB962C8B-B14F-4D97-AF65-F5344CB8AC3E}">
        <p14:creationId xmlns:p14="http://schemas.microsoft.com/office/powerpoint/2010/main" val="31101196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2E0D89-AA03-2B4F-BC11-96CF7B35E05F}" type="slidenum">
              <a:rPr lang="en-US" smtClean="0"/>
              <a:t>3</a:t>
            </a:fld>
            <a:endParaRPr lang="en-US"/>
          </a:p>
        </p:txBody>
      </p:sp>
    </p:spTree>
    <p:extLst>
      <p:ext uri="{BB962C8B-B14F-4D97-AF65-F5344CB8AC3E}">
        <p14:creationId xmlns:p14="http://schemas.microsoft.com/office/powerpoint/2010/main" val="282089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2E0D89-AA03-2B4F-BC11-96CF7B35E05F}" type="slidenum">
              <a:rPr lang="en-US" smtClean="0"/>
              <a:t>4</a:t>
            </a:fld>
            <a:endParaRPr lang="en-US"/>
          </a:p>
        </p:txBody>
      </p:sp>
    </p:spTree>
    <p:extLst>
      <p:ext uri="{BB962C8B-B14F-4D97-AF65-F5344CB8AC3E}">
        <p14:creationId xmlns:p14="http://schemas.microsoft.com/office/powerpoint/2010/main" val="37865846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42E0D89-AA03-2B4F-BC11-96CF7B35E05F}" type="slidenum">
              <a:rPr lang="en-US" smtClean="0"/>
              <a:t>5</a:t>
            </a:fld>
            <a:endParaRPr lang="en-US"/>
          </a:p>
        </p:txBody>
      </p:sp>
    </p:spTree>
    <p:extLst>
      <p:ext uri="{BB962C8B-B14F-4D97-AF65-F5344CB8AC3E}">
        <p14:creationId xmlns:p14="http://schemas.microsoft.com/office/powerpoint/2010/main" val="7813360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 AWARE – UNDER THE MODERN TRANSLATION IN THE SPEECH BUBBLES,</a:t>
            </a:r>
            <a:r>
              <a:rPr lang="en-US" baseline="0" dirty="0"/>
              <a:t> LIES THE TRUE TEXT – THESE ARE ANIMATED TO PROVIDE A CONTEMPORARY TRANSLATION.</a:t>
            </a:r>
            <a:endParaRPr lang="en-US" dirty="0"/>
          </a:p>
          <a:p>
            <a:r>
              <a:rPr lang="en-US" dirty="0"/>
              <a:t>Ask students to sum Theseus up in three words.</a:t>
            </a:r>
          </a:p>
          <a:p>
            <a:r>
              <a:rPr lang="en-US" dirty="0"/>
              <a:t>How would an</a:t>
            </a:r>
            <a:r>
              <a:rPr lang="en-US" baseline="0" dirty="0"/>
              <a:t> Elizabethan audience respond to </a:t>
            </a:r>
            <a:r>
              <a:rPr lang="en-US" baseline="0" dirty="0" err="1"/>
              <a:t>Hermia</a:t>
            </a:r>
            <a:r>
              <a:rPr lang="en-US" baseline="0" dirty="0"/>
              <a:t> being outspoken? How might we describe her?</a:t>
            </a:r>
            <a:endParaRPr lang="en-US" dirty="0"/>
          </a:p>
        </p:txBody>
      </p:sp>
      <p:sp>
        <p:nvSpPr>
          <p:cNvPr id="4" name="Slide Number Placeholder 3"/>
          <p:cNvSpPr>
            <a:spLocks noGrp="1"/>
          </p:cNvSpPr>
          <p:nvPr>
            <p:ph type="sldNum" sz="quarter" idx="10"/>
          </p:nvPr>
        </p:nvSpPr>
        <p:spPr/>
        <p:txBody>
          <a:bodyPr/>
          <a:lstStyle/>
          <a:p>
            <a:fld id="{242E0D89-AA03-2B4F-BC11-96CF7B35E05F}" type="slidenum">
              <a:rPr lang="en-US" smtClean="0"/>
              <a:t>6</a:t>
            </a:fld>
            <a:endParaRPr lang="en-US"/>
          </a:p>
        </p:txBody>
      </p:sp>
    </p:spTree>
    <p:extLst>
      <p:ext uri="{BB962C8B-B14F-4D97-AF65-F5344CB8AC3E}">
        <p14:creationId xmlns:p14="http://schemas.microsoft.com/office/powerpoint/2010/main" val="24076954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363263FB-0925-1B49-AAC5-C915CA04B24F}"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C55AD-0E44-364A-879E-B445C2771A6D}" type="slidenum">
              <a:rPr lang="en-US" smtClean="0"/>
              <a:t>‹#›</a:t>
            </a:fld>
            <a:endParaRPr lang="en-US"/>
          </a:p>
        </p:txBody>
      </p:sp>
    </p:spTree>
    <p:extLst>
      <p:ext uri="{BB962C8B-B14F-4D97-AF65-F5344CB8AC3E}">
        <p14:creationId xmlns:p14="http://schemas.microsoft.com/office/powerpoint/2010/main" val="2125038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363263FB-0925-1B49-AAC5-C915CA04B24F}"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C55AD-0E44-364A-879E-B445C2771A6D}" type="slidenum">
              <a:rPr lang="en-US" smtClean="0"/>
              <a:t>‹#›</a:t>
            </a:fld>
            <a:endParaRPr lang="en-US"/>
          </a:p>
        </p:txBody>
      </p:sp>
    </p:spTree>
    <p:extLst>
      <p:ext uri="{BB962C8B-B14F-4D97-AF65-F5344CB8AC3E}">
        <p14:creationId xmlns:p14="http://schemas.microsoft.com/office/powerpoint/2010/main" val="824256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363263FB-0925-1B49-AAC5-C915CA04B24F}"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C55AD-0E44-364A-879E-B445C2771A6D}" type="slidenum">
              <a:rPr lang="en-US" smtClean="0"/>
              <a:t>‹#›</a:t>
            </a:fld>
            <a:endParaRPr lang="en-US"/>
          </a:p>
        </p:txBody>
      </p:sp>
    </p:spTree>
    <p:extLst>
      <p:ext uri="{BB962C8B-B14F-4D97-AF65-F5344CB8AC3E}">
        <p14:creationId xmlns:p14="http://schemas.microsoft.com/office/powerpoint/2010/main" val="1341493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363263FB-0925-1B49-AAC5-C915CA04B24F}"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C55AD-0E44-364A-879E-B445C2771A6D}" type="slidenum">
              <a:rPr lang="en-US" smtClean="0"/>
              <a:t>‹#›</a:t>
            </a:fld>
            <a:endParaRPr lang="en-US"/>
          </a:p>
        </p:txBody>
      </p:sp>
    </p:spTree>
    <p:extLst>
      <p:ext uri="{BB962C8B-B14F-4D97-AF65-F5344CB8AC3E}">
        <p14:creationId xmlns:p14="http://schemas.microsoft.com/office/powerpoint/2010/main" val="766160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63263FB-0925-1B49-AAC5-C915CA04B24F}"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C55AD-0E44-364A-879E-B445C2771A6D}" type="slidenum">
              <a:rPr lang="en-US" smtClean="0"/>
              <a:t>‹#›</a:t>
            </a:fld>
            <a:endParaRPr lang="en-US"/>
          </a:p>
        </p:txBody>
      </p:sp>
    </p:spTree>
    <p:extLst>
      <p:ext uri="{BB962C8B-B14F-4D97-AF65-F5344CB8AC3E}">
        <p14:creationId xmlns:p14="http://schemas.microsoft.com/office/powerpoint/2010/main" val="3441958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363263FB-0925-1B49-AAC5-C915CA04B24F}" type="datetimeFigureOut">
              <a:rPr lang="en-US" smtClean="0"/>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EC55AD-0E44-364A-879E-B445C2771A6D}" type="slidenum">
              <a:rPr lang="en-US" smtClean="0"/>
              <a:t>‹#›</a:t>
            </a:fld>
            <a:endParaRPr lang="en-US"/>
          </a:p>
        </p:txBody>
      </p:sp>
    </p:spTree>
    <p:extLst>
      <p:ext uri="{BB962C8B-B14F-4D97-AF65-F5344CB8AC3E}">
        <p14:creationId xmlns:p14="http://schemas.microsoft.com/office/powerpoint/2010/main" val="2545284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363263FB-0925-1B49-AAC5-C915CA04B24F}" type="datetimeFigureOut">
              <a:rPr lang="en-US" smtClean="0"/>
              <a:t>5/15/2020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EC55AD-0E44-364A-879E-B445C2771A6D}" type="slidenum">
              <a:rPr lang="en-US" smtClean="0"/>
              <a:t>‹#›</a:t>
            </a:fld>
            <a:endParaRPr lang="en-US"/>
          </a:p>
        </p:txBody>
      </p:sp>
    </p:spTree>
    <p:extLst>
      <p:ext uri="{BB962C8B-B14F-4D97-AF65-F5344CB8AC3E}">
        <p14:creationId xmlns:p14="http://schemas.microsoft.com/office/powerpoint/2010/main" val="1019019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363263FB-0925-1B49-AAC5-C915CA04B24F}" type="datetimeFigureOut">
              <a:rPr lang="en-US" smtClean="0"/>
              <a:t>5/15/2020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EC55AD-0E44-364A-879E-B445C2771A6D}" type="slidenum">
              <a:rPr lang="en-US" smtClean="0"/>
              <a:t>‹#›</a:t>
            </a:fld>
            <a:endParaRPr lang="en-US"/>
          </a:p>
        </p:txBody>
      </p:sp>
    </p:spTree>
    <p:extLst>
      <p:ext uri="{BB962C8B-B14F-4D97-AF65-F5344CB8AC3E}">
        <p14:creationId xmlns:p14="http://schemas.microsoft.com/office/powerpoint/2010/main" val="1575021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3263FB-0925-1B49-AAC5-C915CA04B24F}" type="datetimeFigureOut">
              <a:rPr lang="en-US" smtClean="0"/>
              <a:t>5/15/2020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EC55AD-0E44-364A-879E-B445C2771A6D}" type="slidenum">
              <a:rPr lang="en-US" smtClean="0"/>
              <a:t>‹#›</a:t>
            </a:fld>
            <a:endParaRPr lang="en-US"/>
          </a:p>
        </p:txBody>
      </p:sp>
    </p:spTree>
    <p:extLst>
      <p:ext uri="{BB962C8B-B14F-4D97-AF65-F5344CB8AC3E}">
        <p14:creationId xmlns:p14="http://schemas.microsoft.com/office/powerpoint/2010/main" val="1313817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363263FB-0925-1B49-AAC5-C915CA04B24F}" type="datetimeFigureOut">
              <a:rPr lang="en-US" smtClean="0"/>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EC55AD-0E44-364A-879E-B445C2771A6D}" type="slidenum">
              <a:rPr lang="en-US" smtClean="0"/>
              <a:t>‹#›</a:t>
            </a:fld>
            <a:endParaRPr lang="en-US"/>
          </a:p>
        </p:txBody>
      </p:sp>
    </p:spTree>
    <p:extLst>
      <p:ext uri="{BB962C8B-B14F-4D97-AF65-F5344CB8AC3E}">
        <p14:creationId xmlns:p14="http://schemas.microsoft.com/office/powerpoint/2010/main" val="2485858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363263FB-0925-1B49-AAC5-C915CA04B24F}" type="datetimeFigureOut">
              <a:rPr lang="en-US" smtClean="0"/>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EC55AD-0E44-364A-879E-B445C2771A6D}" type="slidenum">
              <a:rPr lang="en-US" smtClean="0"/>
              <a:t>‹#›</a:t>
            </a:fld>
            <a:endParaRPr lang="en-US"/>
          </a:p>
        </p:txBody>
      </p:sp>
    </p:spTree>
    <p:extLst>
      <p:ext uri="{BB962C8B-B14F-4D97-AF65-F5344CB8AC3E}">
        <p14:creationId xmlns:p14="http://schemas.microsoft.com/office/powerpoint/2010/main" val="1008840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3263FB-0925-1B49-AAC5-C915CA04B24F}" type="datetimeFigureOut">
              <a:rPr lang="en-US" smtClean="0"/>
              <a:t>5/15/2020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EC55AD-0E44-364A-879E-B445C2771A6D}" type="slidenum">
              <a:rPr lang="en-US" smtClean="0"/>
              <a:t>‹#›</a:t>
            </a:fld>
            <a:endParaRPr lang="en-US"/>
          </a:p>
        </p:txBody>
      </p:sp>
    </p:spTree>
    <p:extLst>
      <p:ext uri="{BB962C8B-B14F-4D97-AF65-F5344CB8AC3E}">
        <p14:creationId xmlns:p14="http://schemas.microsoft.com/office/powerpoint/2010/main" val="36934342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3152"/>
            <a:ext cx="7772400" cy="1470025"/>
          </a:xfrm>
        </p:spPr>
        <p:style>
          <a:lnRef idx="2">
            <a:schemeClr val="accent4"/>
          </a:lnRef>
          <a:fillRef idx="1">
            <a:schemeClr val="lt1"/>
          </a:fillRef>
          <a:effectRef idx="0">
            <a:schemeClr val="accent4"/>
          </a:effectRef>
          <a:fontRef idx="minor">
            <a:schemeClr val="dk1"/>
          </a:fontRef>
        </p:style>
        <p:txBody>
          <a:bodyPr>
            <a:noAutofit/>
          </a:bodyPr>
          <a:lstStyle/>
          <a:p>
            <a:r>
              <a:rPr lang="en-US" sz="3200" dirty="0">
                <a:latin typeface="Janda Snickerdoodle Serif"/>
                <a:cs typeface="Janda Snickerdoodle Serif"/>
              </a:rPr>
              <a:t>Act 1 Scene 1</a:t>
            </a:r>
            <a:br>
              <a:rPr lang="en-US" sz="3200" dirty="0">
                <a:latin typeface="Janda Snickerdoodle Serif"/>
                <a:cs typeface="Janda Snickerdoodle Serif"/>
              </a:rPr>
            </a:br>
            <a:r>
              <a:rPr lang="en-US" sz="3200" dirty="0">
                <a:latin typeface="Janda Snickerdoodle Serif"/>
                <a:cs typeface="Janda Snickerdoodle Serif"/>
              </a:rPr>
              <a:t>Athens – Theseus’ Palace</a:t>
            </a:r>
            <a:br>
              <a:rPr lang="en-US" sz="3200" dirty="0">
                <a:latin typeface="Janda Snickerdoodle Serif"/>
                <a:cs typeface="Janda Snickerdoodle Serif"/>
              </a:rPr>
            </a:br>
            <a:endParaRPr lang="en-US" sz="3200" dirty="0">
              <a:latin typeface="Janda Snickerdoodle Serif"/>
              <a:cs typeface="Janda Snickerdoodle Serif"/>
            </a:endParaRPr>
          </a:p>
        </p:txBody>
      </p:sp>
      <p:sp>
        <p:nvSpPr>
          <p:cNvPr id="3" name="Subtitle 2"/>
          <p:cNvSpPr>
            <a:spLocks noGrp="1"/>
          </p:cNvSpPr>
          <p:nvPr>
            <p:ph type="subTitle" idx="1"/>
          </p:nvPr>
        </p:nvSpPr>
        <p:spPr>
          <a:xfrm>
            <a:off x="685800" y="4003234"/>
            <a:ext cx="7772400" cy="1134918"/>
          </a:xfrm>
        </p:spPr>
        <p:style>
          <a:lnRef idx="2">
            <a:schemeClr val="accent6"/>
          </a:lnRef>
          <a:fillRef idx="1">
            <a:schemeClr val="lt1"/>
          </a:fillRef>
          <a:effectRef idx="0">
            <a:schemeClr val="accent6"/>
          </a:effectRef>
          <a:fontRef idx="minor">
            <a:schemeClr val="dk1"/>
          </a:fontRef>
        </p:style>
        <p:txBody>
          <a:bodyPr>
            <a:normAutofit fontScale="40000" lnSpcReduction="20000"/>
          </a:bodyPr>
          <a:lstStyle/>
          <a:p>
            <a:r>
              <a:rPr lang="en-US" sz="3800" dirty="0"/>
              <a:t>Learning Objectives</a:t>
            </a:r>
          </a:p>
          <a:p>
            <a:pPr>
              <a:lnSpc>
                <a:spcPct val="120000"/>
              </a:lnSpc>
            </a:pPr>
            <a:r>
              <a:rPr lang="en-GB" sz="3800" b="1" dirty="0">
                <a:solidFill>
                  <a:srgbClr val="008000"/>
                </a:solidFill>
              </a:rPr>
              <a:t>CORE: </a:t>
            </a:r>
            <a:r>
              <a:rPr lang="en-GB" sz="3800" dirty="0">
                <a:solidFill>
                  <a:srgbClr val="008000"/>
                </a:solidFill>
              </a:rPr>
              <a:t>To develop skills of independent analysis.</a:t>
            </a:r>
            <a:endParaRPr lang="en-GB" sz="3800" b="1" dirty="0">
              <a:solidFill>
                <a:srgbClr val="008000"/>
              </a:solidFill>
            </a:endParaRPr>
          </a:p>
          <a:p>
            <a:pPr>
              <a:lnSpc>
                <a:spcPct val="120000"/>
              </a:lnSpc>
            </a:pPr>
            <a:r>
              <a:rPr lang="en-GB" sz="3800" b="1" dirty="0">
                <a:solidFill>
                  <a:srgbClr val="0000FF"/>
                </a:solidFill>
              </a:rPr>
              <a:t>CHALLENGE: </a:t>
            </a:r>
            <a:r>
              <a:rPr lang="en-GB" sz="3800" dirty="0">
                <a:solidFill>
                  <a:srgbClr val="0000FF"/>
                </a:solidFill>
              </a:rPr>
              <a:t>To identify key word choices and analyse their significance with increasing confidence. </a:t>
            </a:r>
            <a:endParaRPr lang="en-GB" sz="3800" b="1" dirty="0">
              <a:solidFill>
                <a:srgbClr val="0000FF"/>
              </a:solidFill>
            </a:endParaRPr>
          </a:p>
          <a:p>
            <a:endParaRPr lang="en-US" dirty="0"/>
          </a:p>
        </p:txBody>
      </p:sp>
    </p:spTree>
    <p:extLst>
      <p:ext uri="{BB962C8B-B14F-4D97-AF65-F5344CB8AC3E}">
        <p14:creationId xmlns:p14="http://schemas.microsoft.com/office/powerpoint/2010/main" val="2786758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7"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fade">
                                      <p:cBhvr>
                                        <p:cTn id="11" dur="1000"/>
                                        <p:tgtEl>
                                          <p:spTgt spid="3">
                                            <p:bg/>
                                          </p:spTgt>
                                        </p:tgtEl>
                                      </p:cBhvr>
                                    </p:animEffect>
                                    <p:anim calcmode="lin" valueType="num">
                                      <p:cBhvr>
                                        <p:cTn id="12" dur="1000" fill="hold"/>
                                        <p:tgtEl>
                                          <p:spTgt spid="3">
                                            <p:bg/>
                                          </p:spTgt>
                                        </p:tgtEl>
                                        <p:attrNameLst>
                                          <p:attrName>ppt_x</p:attrName>
                                        </p:attrNameLst>
                                      </p:cBhvr>
                                      <p:tavLst>
                                        <p:tav tm="0">
                                          <p:val>
                                            <p:strVal val="#ppt_x"/>
                                          </p:val>
                                        </p:tav>
                                        <p:tav tm="100000">
                                          <p:val>
                                            <p:strVal val="#ppt_x"/>
                                          </p:val>
                                        </p:tav>
                                      </p:tavLst>
                                    </p:anim>
                                    <p:anim calcmode="lin" valueType="num">
                                      <p:cBhvr>
                                        <p:cTn id="13" dur="900" decel="100000" fill="hold"/>
                                        <p:tgtEl>
                                          <p:spTgt spid="3">
                                            <p:bg/>
                                          </p:spTgt>
                                        </p:tgtEl>
                                        <p:attrNameLst>
                                          <p:attrName>ppt_y</p:attrName>
                                        </p:attrNameLst>
                                      </p:cBhvr>
                                      <p:tavLst>
                                        <p:tav tm="0">
                                          <p:val>
                                            <p:strVal val="#ppt_y+1"/>
                                          </p:val>
                                        </p:tav>
                                        <p:tav tm="100000">
                                          <p:val>
                                            <p:strVal val="#ppt_y-.03"/>
                                          </p:val>
                                        </p:tav>
                                      </p:tavLst>
                                    </p:anim>
                                    <p:anim calcmode="lin" valueType="num">
                                      <p:cBhvr>
                                        <p:cTn id="14" dur="100" accel="100000" fill="hold">
                                          <p:stCondLst>
                                            <p:cond delay="900"/>
                                          </p:stCondLst>
                                        </p:cTn>
                                        <p:tgtEl>
                                          <p:spTgt spid="3">
                                            <p:bg/>
                                          </p:spTgt>
                                        </p:tgtEl>
                                        <p:attrNameLst>
                                          <p:attrName>ppt_y</p:attrName>
                                        </p:attrNameLst>
                                      </p:cBhvr>
                                      <p:tavLst>
                                        <p:tav tm="0">
                                          <p:val>
                                            <p:strVal val="#ppt_y-.03"/>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7"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7" presetClass="entr" presetSubtype="0" fill="hold" grpId="0"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1000"/>
                                        <p:tgtEl>
                                          <p:spTgt spid="3">
                                            <p:txEl>
                                              <p:pRg st="1" end="1"/>
                                            </p:txEl>
                                          </p:spTgt>
                                        </p:tgtEl>
                                      </p:cBhvr>
                                    </p:animEffect>
                                    <p:anim calcmode="lin" valueType="num">
                                      <p:cBhvr>
                                        <p:cTn id="2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7" presetClass="entr" presetSubtype="0" fill="hold" grpId="0"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Effect transition="in" filter="fade">
                                      <p:cBhvr>
                                        <p:cTn id="35" dur="1000"/>
                                        <p:tgtEl>
                                          <p:spTgt spid="3">
                                            <p:txEl>
                                              <p:pRg st="2" end="2"/>
                                            </p:txEl>
                                          </p:spTgt>
                                        </p:tgtEl>
                                      </p:cBhvr>
                                    </p:animEffect>
                                    <p:anim calcmode="lin" valueType="num">
                                      <p:cBhvr>
                                        <p:cTn id="3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7"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928255"/>
          </a:xfrm>
        </p:spPr>
        <p:style>
          <a:lnRef idx="2">
            <a:schemeClr val="accent4"/>
          </a:lnRef>
          <a:fillRef idx="1">
            <a:schemeClr val="lt1"/>
          </a:fillRef>
          <a:effectRef idx="0">
            <a:schemeClr val="accent4"/>
          </a:effectRef>
          <a:fontRef idx="minor">
            <a:schemeClr val="dk1"/>
          </a:fontRef>
        </p:style>
        <p:txBody>
          <a:bodyPr>
            <a:normAutofit/>
          </a:bodyPr>
          <a:lstStyle/>
          <a:p>
            <a:r>
              <a:rPr lang="en-US" sz="3600" dirty="0"/>
              <a:t>Think about what is happening in this image?</a:t>
            </a:r>
          </a:p>
        </p:txBody>
      </p:sp>
    </p:spTree>
    <p:extLst>
      <p:ext uri="{BB962C8B-B14F-4D97-AF65-F5344CB8AC3E}">
        <p14:creationId xmlns:p14="http://schemas.microsoft.com/office/powerpoint/2010/main" val="2777743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360"/>
                                          </p:val>
                                        </p:tav>
                                        <p:tav tm="100000">
                                          <p:val>
                                            <p:fltVal val="0"/>
                                          </p:val>
                                        </p:tav>
                                      </p:tavLst>
                                    </p:anim>
                                    <p:animEffect transition="in" filter="fade">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928255"/>
          </a:xfrm>
        </p:spPr>
        <p:style>
          <a:lnRef idx="2">
            <a:schemeClr val="accent4"/>
          </a:lnRef>
          <a:fillRef idx="1">
            <a:schemeClr val="lt1"/>
          </a:fillRef>
          <a:effectRef idx="0">
            <a:schemeClr val="accent4"/>
          </a:effectRef>
          <a:fontRef idx="minor">
            <a:schemeClr val="dk1"/>
          </a:fontRef>
        </p:style>
        <p:txBody>
          <a:bodyPr>
            <a:normAutofit fontScale="90000"/>
          </a:bodyPr>
          <a:lstStyle/>
          <a:p>
            <a:r>
              <a:rPr lang="en-US" sz="3600" dirty="0"/>
              <a:t>Answer the questions with your own thoughts or do some research if you are not sure. </a:t>
            </a:r>
          </a:p>
        </p:txBody>
      </p:sp>
      <p:sp>
        <p:nvSpPr>
          <p:cNvPr id="5" name="Content Placeholder 4"/>
          <p:cNvSpPr>
            <a:spLocks noGrp="1"/>
          </p:cNvSpPr>
          <p:nvPr>
            <p:ph idx="1"/>
          </p:nvPr>
        </p:nvSpPr>
        <p:spPr>
          <a:xfrm>
            <a:off x="457200" y="1376073"/>
            <a:ext cx="8229600" cy="4525963"/>
          </a:xfrm>
        </p:spPr>
        <p:style>
          <a:lnRef idx="2">
            <a:schemeClr val="accent6"/>
          </a:lnRef>
          <a:fillRef idx="1">
            <a:schemeClr val="lt1"/>
          </a:fillRef>
          <a:effectRef idx="0">
            <a:schemeClr val="accent6"/>
          </a:effectRef>
          <a:fontRef idx="minor">
            <a:schemeClr val="dk1"/>
          </a:fontRef>
        </p:style>
        <p:txBody>
          <a:bodyPr/>
          <a:lstStyle/>
          <a:p>
            <a:pPr marL="0" indent="0" algn="ctr">
              <a:buNone/>
            </a:pPr>
            <a:endParaRPr lang="en-US" baseline="0" dirty="0"/>
          </a:p>
          <a:p>
            <a:pPr marL="0" indent="0" algn="ctr">
              <a:buNone/>
            </a:pPr>
            <a:r>
              <a:rPr lang="en-US" dirty="0"/>
              <a:t>💍 </a:t>
            </a:r>
            <a:r>
              <a:rPr lang="en-US" baseline="0" dirty="0"/>
              <a:t>What made an Elizabethan gentleman attractive as a marriage match?</a:t>
            </a:r>
          </a:p>
          <a:p>
            <a:pPr marL="0" indent="0" algn="ctr">
              <a:buNone/>
            </a:pPr>
            <a:r>
              <a:rPr lang="en-US" dirty="0"/>
              <a:t>💍</a:t>
            </a:r>
            <a:r>
              <a:rPr lang="en-US" baseline="0" dirty="0"/>
              <a:t>How do you think the bride would feel about entering into an arranged marriage?</a:t>
            </a:r>
          </a:p>
          <a:p>
            <a:pPr marL="0" indent="0" algn="ctr">
              <a:buNone/>
            </a:pPr>
            <a:r>
              <a:rPr lang="en-US" dirty="0"/>
              <a:t>💍</a:t>
            </a:r>
            <a:r>
              <a:rPr lang="en-US" baseline="0" dirty="0"/>
              <a:t>What do you think the consequences would be when a bride resists an arranged marriage in Elizabethan society?</a:t>
            </a:r>
            <a:endParaRPr lang="en-US" dirty="0"/>
          </a:p>
          <a:p>
            <a:endParaRPr lang="en-US" dirty="0"/>
          </a:p>
        </p:txBody>
      </p:sp>
    </p:spTree>
    <p:extLst>
      <p:ext uri="{BB962C8B-B14F-4D97-AF65-F5344CB8AC3E}">
        <p14:creationId xmlns:p14="http://schemas.microsoft.com/office/powerpoint/2010/main" val="3553260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360"/>
                                          </p:val>
                                        </p:tav>
                                        <p:tav tm="100000">
                                          <p:val>
                                            <p:fltVal val="0"/>
                                          </p:val>
                                        </p:tav>
                                      </p:tavLst>
                                    </p:anim>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5">
                                            <p:bg/>
                                          </p:spTgt>
                                        </p:tgtEl>
                                        <p:attrNameLst>
                                          <p:attrName>style.visibility</p:attrName>
                                        </p:attrNameLst>
                                      </p:cBhvr>
                                      <p:to>
                                        <p:strVal val="visible"/>
                                      </p:to>
                                    </p:set>
                                    <p:animEffect transition="in" filter="fade">
                                      <p:cBhvr>
                                        <p:cTn id="15" dur="1000"/>
                                        <p:tgtEl>
                                          <p:spTgt spid="5">
                                            <p:bg/>
                                          </p:spTgt>
                                        </p:tgtEl>
                                      </p:cBhvr>
                                    </p:animEffect>
                                    <p:anim calcmode="lin" valueType="num">
                                      <p:cBhvr>
                                        <p:cTn id="16" dur="1000" fill="hold"/>
                                        <p:tgtEl>
                                          <p:spTgt spid="5">
                                            <p:bg/>
                                          </p:spTgt>
                                        </p:tgtEl>
                                        <p:attrNameLst>
                                          <p:attrName>ppt_x</p:attrName>
                                        </p:attrNameLst>
                                      </p:cBhvr>
                                      <p:tavLst>
                                        <p:tav tm="0">
                                          <p:val>
                                            <p:strVal val="#ppt_x"/>
                                          </p:val>
                                        </p:tav>
                                        <p:tav tm="100000">
                                          <p:val>
                                            <p:strVal val="#ppt_x"/>
                                          </p:val>
                                        </p:tav>
                                      </p:tavLst>
                                    </p:anim>
                                    <p:anim calcmode="lin" valueType="num">
                                      <p:cBhvr>
                                        <p:cTn id="17" dur="900" decel="100000" fill="hold"/>
                                        <p:tgtEl>
                                          <p:spTgt spid="5">
                                            <p:bg/>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5">
                                            <p:bg/>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animEffect transition="in" filter="fade">
                                      <p:cBhvr>
                                        <p:cTn id="23" dur="1000"/>
                                        <p:tgtEl>
                                          <p:spTgt spid="5">
                                            <p:txEl>
                                              <p:pRg st="1" end="1"/>
                                            </p:txEl>
                                          </p:spTgt>
                                        </p:tgtEl>
                                      </p:cBhvr>
                                    </p:animEffect>
                                    <p:anim calcmode="lin" valueType="num">
                                      <p:cBhvr>
                                        <p:cTn id="24"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5">
                                            <p:txEl>
                                              <p:pRg st="1" end="1"/>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5">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5">
                                            <p:txEl>
                                              <p:pRg st="2" end="2"/>
                                            </p:txEl>
                                          </p:spTgt>
                                        </p:tgtEl>
                                        <p:attrNameLst>
                                          <p:attrName>style.visibility</p:attrName>
                                        </p:attrNameLst>
                                      </p:cBhvr>
                                      <p:to>
                                        <p:strVal val="visible"/>
                                      </p:to>
                                    </p:set>
                                    <p:animEffect transition="in" filter="fade">
                                      <p:cBhvr>
                                        <p:cTn id="31" dur="1000"/>
                                        <p:tgtEl>
                                          <p:spTgt spid="5">
                                            <p:txEl>
                                              <p:pRg st="2" end="2"/>
                                            </p:txEl>
                                          </p:spTgt>
                                        </p:tgtEl>
                                      </p:cBhvr>
                                    </p:animEffect>
                                    <p:anim calcmode="lin" valueType="num">
                                      <p:cBhvr>
                                        <p:cTn id="3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5">
                                            <p:txEl>
                                              <p:pRg st="2" end="2"/>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5">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5">
                                            <p:txEl>
                                              <p:pRg st="3" end="3"/>
                                            </p:txEl>
                                          </p:spTgt>
                                        </p:tgtEl>
                                        <p:attrNameLst>
                                          <p:attrName>style.visibility</p:attrName>
                                        </p:attrNameLst>
                                      </p:cBhvr>
                                      <p:to>
                                        <p:strVal val="visible"/>
                                      </p:to>
                                    </p:set>
                                    <p:animEffect transition="in" filter="fade">
                                      <p:cBhvr>
                                        <p:cTn id="39" dur="1000"/>
                                        <p:tgtEl>
                                          <p:spTgt spid="5">
                                            <p:txEl>
                                              <p:pRg st="3" end="3"/>
                                            </p:txEl>
                                          </p:spTgt>
                                        </p:tgtEl>
                                      </p:cBhvr>
                                    </p:animEffect>
                                    <p:anim calcmode="lin" valueType="num">
                                      <p:cBhvr>
                                        <p:cTn id="40"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5">
                                            <p:txEl>
                                              <p:pRg st="3" end="3"/>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5">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4"/>
          </a:lnRef>
          <a:fillRef idx="1">
            <a:schemeClr val="lt1"/>
          </a:fillRef>
          <a:effectRef idx="0">
            <a:schemeClr val="accent4"/>
          </a:effectRef>
          <a:fontRef idx="minor">
            <a:schemeClr val="dk1"/>
          </a:fontRef>
        </p:style>
        <p:txBody>
          <a:bodyPr/>
          <a:lstStyle/>
          <a:p>
            <a:r>
              <a:rPr lang="en-US" dirty="0">
                <a:latin typeface="KG I Need A Heart Font"/>
                <a:cs typeface="KG I Need A Heart Font"/>
              </a:rPr>
              <a:t>Da-Da-Da-Dum…</a:t>
            </a:r>
          </a:p>
        </p:txBody>
      </p:sp>
      <p:sp>
        <p:nvSpPr>
          <p:cNvPr id="3" name="Content Placeholder 2"/>
          <p:cNvSpPr>
            <a:spLocks noGrp="1"/>
          </p:cNvSpPr>
          <p:nvPr>
            <p:ph idx="1"/>
          </p:nvPr>
        </p:nvSpPr>
        <p:spPr>
          <a:xfrm>
            <a:off x="738909" y="5207000"/>
            <a:ext cx="7947891" cy="1506718"/>
          </a:xfrm>
        </p:spPr>
        <p:txBody>
          <a:bodyPr>
            <a:normAutofit fontScale="85000" lnSpcReduction="20000"/>
          </a:bodyPr>
          <a:lstStyle/>
          <a:p>
            <a:pPr marL="0" indent="0">
              <a:buNone/>
            </a:pPr>
            <a:r>
              <a:rPr lang="en-US" dirty="0"/>
              <a:t>Hippolyta and Theseus have been at war and are now to marry to cement the new peace. Theseus regrets that time is moving slowly before he can marry Hippolyta, and orders preparations for their wedding.</a:t>
            </a:r>
          </a:p>
        </p:txBody>
      </p:sp>
      <p:pic>
        <p:nvPicPr>
          <p:cNvPr id="4" name="Picture 3" descr="Screen Shot 2015-03-26 at 15.12.56.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68136" y="1600200"/>
            <a:ext cx="5715000" cy="3606800"/>
          </a:xfrm>
          <a:prstGeom prst="rect">
            <a:avLst/>
          </a:prstGeom>
        </p:spPr>
      </p:pic>
    </p:spTree>
    <p:extLst>
      <p:ext uri="{BB962C8B-B14F-4D97-AF65-F5344CB8AC3E}">
        <p14:creationId xmlns:p14="http://schemas.microsoft.com/office/powerpoint/2010/main" val="750115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4"/>
          </a:lnRef>
          <a:fillRef idx="1">
            <a:schemeClr val="lt1"/>
          </a:fillRef>
          <a:effectRef idx="0">
            <a:schemeClr val="accent4"/>
          </a:effectRef>
          <a:fontRef idx="minor">
            <a:schemeClr val="dk1"/>
          </a:fontRef>
        </p:style>
        <p:txBody>
          <a:bodyPr/>
          <a:lstStyle/>
          <a:p>
            <a:r>
              <a:rPr lang="en-US" dirty="0">
                <a:latin typeface="Janda Snickerdoodle Serif"/>
                <a:cs typeface="Janda Snickerdoodle Serif"/>
              </a:rPr>
              <a:t>Language</a:t>
            </a:r>
          </a:p>
        </p:txBody>
      </p:sp>
      <p:sp>
        <p:nvSpPr>
          <p:cNvPr id="3" name="Content Placeholder 2"/>
          <p:cNvSpPr>
            <a:spLocks noGrp="1"/>
          </p:cNvSpPr>
          <p:nvPr>
            <p:ph idx="1"/>
          </p:nvPr>
        </p:nvSpPr>
        <p:spPr>
          <a:xfrm>
            <a:off x="484910" y="1600200"/>
            <a:ext cx="8229600" cy="5133109"/>
          </a:xfrm>
        </p:spPr>
        <p:style>
          <a:lnRef idx="2">
            <a:schemeClr val="accent6"/>
          </a:lnRef>
          <a:fillRef idx="1">
            <a:schemeClr val="lt1"/>
          </a:fillRef>
          <a:effectRef idx="0">
            <a:schemeClr val="accent6"/>
          </a:effectRef>
          <a:fontRef idx="minor">
            <a:schemeClr val="dk1"/>
          </a:fontRef>
        </p:style>
        <p:txBody>
          <a:bodyPr>
            <a:normAutofit fontScale="77500" lnSpcReduction="20000"/>
          </a:bodyPr>
          <a:lstStyle/>
          <a:p>
            <a:pPr marL="0" indent="0" algn="ctr">
              <a:buNone/>
            </a:pPr>
            <a:r>
              <a:rPr lang="en-US" dirty="0"/>
              <a:t>Read lines 1-19.</a:t>
            </a:r>
          </a:p>
          <a:p>
            <a:pPr marL="0" indent="0">
              <a:buNone/>
            </a:pPr>
            <a:endParaRPr lang="en-US" dirty="0"/>
          </a:p>
          <a:p>
            <a:pPr marL="0" indent="0">
              <a:buNone/>
            </a:pPr>
            <a:r>
              <a:rPr lang="en-US" dirty="0">
                <a:solidFill>
                  <a:srgbClr val="0000FF"/>
                </a:solidFill>
              </a:rPr>
              <a:t>Make a list of what you consider to be the three most important words or phrases that Theseus uses.</a:t>
            </a:r>
          </a:p>
          <a:p>
            <a:pPr marL="0" indent="0">
              <a:buNone/>
            </a:pPr>
            <a:r>
              <a:rPr lang="en-US" dirty="0">
                <a:solidFill>
                  <a:srgbClr val="BD3BD0"/>
                </a:solidFill>
              </a:rPr>
              <a:t>Make a list of what you consider to be the three most important words or phrases that Hippolyta uses.</a:t>
            </a:r>
          </a:p>
          <a:p>
            <a:pPr marL="0" indent="0">
              <a:buNone/>
            </a:pPr>
            <a:endParaRPr lang="en-US" dirty="0"/>
          </a:p>
          <a:p>
            <a:pPr marL="0" indent="0">
              <a:buNone/>
            </a:pPr>
            <a:r>
              <a:rPr lang="en-US" dirty="0"/>
              <a:t>Then write a few sentences to describe what the language reveals about the characters and their situation.</a:t>
            </a:r>
          </a:p>
          <a:p>
            <a:pPr marL="0" indent="0">
              <a:buNone/>
            </a:pPr>
            <a:endParaRPr lang="en-US" dirty="0"/>
          </a:p>
          <a:p>
            <a:pPr marL="0" indent="0">
              <a:buNone/>
            </a:pPr>
            <a:r>
              <a:rPr lang="en-US" dirty="0"/>
              <a:t>Challenge: </a:t>
            </a:r>
            <a:r>
              <a:rPr lang="en-GB" dirty="0"/>
              <a:t>look for patterns (such as those to do with the moon, or ‘slow’ versus ‘quickly’). These patterns and the discussion between Theseus and Hippolyta give an idea of what the play is about.</a:t>
            </a:r>
          </a:p>
          <a:p>
            <a:pPr marL="0" indent="0">
              <a:buNone/>
            </a:pPr>
            <a:endParaRPr lang="en-GB" dirty="0"/>
          </a:p>
          <a:p>
            <a:pPr marL="0" indent="0">
              <a:buNone/>
            </a:pPr>
            <a:endParaRPr lang="en-US" dirty="0"/>
          </a:p>
          <a:p>
            <a:pPr marL="0" indent="0">
              <a:buNone/>
            </a:pPr>
            <a:endParaRPr lang="en-US" dirty="0"/>
          </a:p>
        </p:txBody>
      </p:sp>
      <p:pic>
        <p:nvPicPr>
          <p:cNvPr id="4" name="Picture 3" descr="Screen Shot 2015-03-26 at 20.57.5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075" y="274638"/>
            <a:ext cx="1555395" cy="1174750"/>
          </a:xfrm>
          <a:prstGeom prst="rect">
            <a:avLst/>
          </a:prstGeom>
          <a:ln w="28575" cmpd="sng">
            <a:solidFill>
              <a:srgbClr val="3366FF"/>
            </a:solidFill>
          </a:ln>
        </p:spPr>
      </p:pic>
      <p:pic>
        <p:nvPicPr>
          <p:cNvPr id="5" name="Picture 4" descr="Screen Shot 2015-03-26 at 20.57.32.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27875" y="274638"/>
            <a:ext cx="1558925" cy="1618376"/>
          </a:xfrm>
          <a:prstGeom prst="rect">
            <a:avLst/>
          </a:prstGeom>
          <a:ln w="28575" cmpd="sng">
            <a:solidFill>
              <a:srgbClr val="BD3BD0"/>
            </a:solidFill>
          </a:ln>
        </p:spPr>
      </p:pic>
    </p:spTree>
    <p:extLst>
      <p:ext uri="{BB962C8B-B14F-4D97-AF65-F5344CB8AC3E}">
        <p14:creationId xmlns:p14="http://schemas.microsoft.com/office/powerpoint/2010/main" val="3249116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4"/>
          </a:lnRef>
          <a:fillRef idx="1">
            <a:schemeClr val="lt1"/>
          </a:fillRef>
          <a:effectRef idx="0">
            <a:schemeClr val="accent4"/>
          </a:effectRef>
          <a:fontRef idx="minor">
            <a:schemeClr val="dk1"/>
          </a:fontRef>
        </p:style>
        <p:txBody>
          <a:bodyPr>
            <a:normAutofit/>
          </a:bodyPr>
          <a:lstStyle/>
          <a:p>
            <a:r>
              <a:rPr lang="en-US" sz="2000" dirty="0">
                <a:solidFill>
                  <a:schemeClr val="tx1"/>
                </a:solidFill>
                <a:latin typeface="KG Somebody That I Used to Know"/>
                <a:cs typeface="KG Somebody That I Used to Know"/>
              </a:rPr>
              <a:t>How do the characters view Theseus? </a:t>
            </a:r>
            <a:r>
              <a:rPr lang="en-GB" sz="1600" dirty="0">
                <a:solidFill>
                  <a:schemeClr val="tx1"/>
                </a:solidFill>
                <a:latin typeface="KG Somebody That I Used to Know"/>
                <a:cs typeface="KG Somebody That I Used to Know"/>
              </a:rPr>
              <a:t>BE AWARE – UNDER THE MODERN TRANSLATION IN THE SPEECH BUBBLES, LIES THE TRUE TEXT.</a:t>
            </a:r>
            <a:br>
              <a:rPr lang="en-GB" sz="1600" dirty="0">
                <a:solidFill>
                  <a:schemeClr val="tx1"/>
                </a:solidFill>
                <a:latin typeface="KG Somebody That I Used to Know"/>
                <a:cs typeface="KG Somebody That I Used to Know"/>
              </a:rPr>
            </a:br>
            <a:r>
              <a:rPr lang="en-GB" sz="1600" dirty="0">
                <a:solidFill>
                  <a:schemeClr val="tx1"/>
                </a:solidFill>
                <a:latin typeface="KG Somebody That I Used to Know"/>
                <a:cs typeface="KG Somebody That I Used to Know"/>
              </a:rPr>
              <a:t>her?</a:t>
            </a:r>
            <a:br>
              <a:rPr lang="en-GB" sz="1600" dirty="0">
                <a:solidFill>
                  <a:schemeClr val="tx1"/>
                </a:solidFill>
                <a:latin typeface="KG Somebody That I Used to Know"/>
                <a:cs typeface="KG Somebody That I Used to Know"/>
              </a:rPr>
            </a:br>
            <a:endParaRPr lang="en-US" sz="1600" dirty="0">
              <a:solidFill>
                <a:schemeClr val="tx1"/>
              </a:solidFill>
              <a:latin typeface="KG Somebody That I Used to Know"/>
              <a:cs typeface="KG Somebody That I Used to Know"/>
            </a:endParaRPr>
          </a:p>
        </p:txBody>
      </p:sp>
      <p:sp>
        <p:nvSpPr>
          <p:cNvPr id="4" name="Oval Callout 3"/>
          <p:cNvSpPr/>
          <p:nvPr/>
        </p:nvSpPr>
        <p:spPr>
          <a:xfrm>
            <a:off x="0" y="1371457"/>
            <a:ext cx="4184073" cy="2355273"/>
          </a:xfrm>
          <a:prstGeom prst="wedgeEllipseCallout">
            <a:avLst>
              <a:gd name="adj1" fmla="val -46771"/>
              <a:gd name="adj2" fmla="val 62500"/>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400" dirty="0"/>
              <a:t>“I beg the ancient privilege of Athens;</a:t>
            </a:r>
          </a:p>
          <a:p>
            <a:pPr algn="ctr"/>
            <a:r>
              <a:rPr lang="en-US" sz="1400" dirty="0"/>
              <a:t>As she is mine, I may dispose of her;</a:t>
            </a:r>
          </a:p>
          <a:p>
            <a:pPr algn="ctr"/>
            <a:r>
              <a:rPr lang="en-US" sz="1400" dirty="0"/>
              <a:t>Which shall be either to this gentleman</a:t>
            </a:r>
          </a:p>
          <a:p>
            <a:pPr algn="ctr"/>
            <a:r>
              <a:rPr lang="en-US" sz="1400" dirty="0"/>
              <a:t>Or to her death, according to our law.”</a:t>
            </a:r>
          </a:p>
          <a:p>
            <a:pPr algn="ctr"/>
            <a:endParaRPr lang="en-US" sz="1400" dirty="0"/>
          </a:p>
          <a:p>
            <a:pPr algn="ctr"/>
            <a:r>
              <a:rPr lang="en-US" sz="1400" dirty="0"/>
              <a:t>- </a:t>
            </a:r>
            <a:r>
              <a:rPr lang="en-US" sz="1400" dirty="0" err="1"/>
              <a:t>Egeus</a:t>
            </a:r>
            <a:endParaRPr lang="en-US" sz="1400" dirty="0"/>
          </a:p>
        </p:txBody>
      </p:sp>
      <p:sp>
        <p:nvSpPr>
          <p:cNvPr id="5" name="Oval Callout 4"/>
          <p:cNvSpPr/>
          <p:nvPr/>
        </p:nvSpPr>
        <p:spPr>
          <a:xfrm>
            <a:off x="4184073" y="1417638"/>
            <a:ext cx="4816765" cy="3583712"/>
          </a:xfrm>
          <a:prstGeom prst="wedgeEllipseCallout">
            <a:avLst>
              <a:gd name="adj1" fmla="val 56430"/>
              <a:gd name="adj2" fmla="val 60539"/>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600" dirty="0"/>
              <a:t>“To you your father  should be as a god,</a:t>
            </a:r>
          </a:p>
          <a:p>
            <a:pPr algn="ctr"/>
            <a:r>
              <a:rPr lang="en-US" sz="1600" dirty="0"/>
              <a:t>One that composed your beauties; yea, and one</a:t>
            </a:r>
          </a:p>
          <a:p>
            <a:pPr algn="ctr"/>
            <a:r>
              <a:rPr lang="en-US" sz="1600" dirty="0"/>
              <a:t>To whom you are but as a form in wax</a:t>
            </a:r>
          </a:p>
          <a:p>
            <a:pPr algn="ctr"/>
            <a:r>
              <a:rPr lang="en-US" sz="1600" dirty="0"/>
              <a:t>By him imprinted, </a:t>
            </a:r>
            <a:r>
              <a:rPr lang="en-US" sz="1600" dirty="0" err="1"/>
              <a:t>amd</a:t>
            </a:r>
            <a:r>
              <a:rPr lang="en-US" sz="1600" dirty="0"/>
              <a:t> within his power</a:t>
            </a:r>
          </a:p>
          <a:p>
            <a:pPr algn="ctr"/>
            <a:r>
              <a:rPr lang="en-US" sz="1600" dirty="0"/>
              <a:t>To leave the figure, or disfigure it.”</a:t>
            </a:r>
          </a:p>
          <a:p>
            <a:pPr algn="ctr"/>
            <a:endParaRPr lang="en-US" sz="1600" dirty="0"/>
          </a:p>
          <a:p>
            <a:pPr algn="ctr"/>
            <a:r>
              <a:rPr lang="en-US" sz="1600" dirty="0"/>
              <a:t>- Theseus</a:t>
            </a:r>
          </a:p>
        </p:txBody>
      </p:sp>
      <p:sp>
        <p:nvSpPr>
          <p:cNvPr id="6" name="Oval Callout 5"/>
          <p:cNvSpPr/>
          <p:nvPr/>
        </p:nvSpPr>
        <p:spPr>
          <a:xfrm>
            <a:off x="152400" y="3879130"/>
            <a:ext cx="4941455" cy="2923453"/>
          </a:xfrm>
          <a:prstGeom prst="wedgeEllipseCallout">
            <a:avLst>
              <a:gd name="adj1" fmla="val 60845"/>
              <a:gd name="adj2" fmla="val 52696"/>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a:t>“I do entreat your grace to pardon me. I know not by what power I am made bold, </a:t>
            </a:r>
          </a:p>
          <a:p>
            <a:pPr algn="ctr"/>
            <a:r>
              <a:rPr lang="en-US" dirty="0"/>
              <a:t>Nor how it may concern my modesty</a:t>
            </a:r>
          </a:p>
          <a:p>
            <a:pPr algn="ctr"/>
            <a:r>
              <a:rPr lang="en-US" dirty="0"/>
              <a:t>In such a presence here to plead my thoughts.”</a:t>
            </a:r>
          </a:p>
          <a:p>
            <a:pPr algn="ctr"/>
            <a:r>
              <a:rPr lang="en-US" dirty="0"/>
              <a:t>- </a:t>
            </a:r>
            <a:r>
              <a:rPr lang="en-US" dirty="0" err="1"/>
              <a:t>Hermia</a:t>
            </a:r>
            <a:endParaRPr lang="en-US" dirty="0"/>
          </a:p>
        </p:txBody>
      </p:sp>
      <p:sp>
        <p:nvSpPr>
          <p:cNvPr id="7" name="Oval Callout 6"/>
          <p:cNvSpPr/>
          <p:nvPr/>
        </p:nvSpPr>
        <p:spPr>
          <a:xfrm>
            <a:off x="4184073" y="1438721"/>
            <a:ext cx="4816765" cy="3583712"/>
          </a:xfrm>
          <a:prstGeom prst="wedgeEllipseCallout">
            <a:avLst>
              <a:gd name="adj1" fmla="val 56430"/>
              <a:gd name="adj2" fmla="val 60539"/>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600" dirty="0"/>
              <a:t>“What do you have to say for yourself, </a:t>
            </a:r>
            <a:r>
              <a:rPr lang="en-US" sz="1600" dirty="0" err="1"/>
              <a:t>Hermia</a:t>
            </a:r>
            <a:r>
              <a:rPr lang="en-US" sz="1600" dirty="0"/>
              <a:t>? Think carefully, pretty girl. You should think of your father as a god, since he’s the one who gave you your beauty. To him, you’re like a figure that he’s sculpted out of wax, and he has the power to keep that figure intact or to disfigure it. Demetrius is an admirable man.”</a:t>
            </a:r>
          </a:p>
          <a:p>
            <a:pPr algn="ctr"/>
            <a:endParaRPr lang="en-US" sz="1600" dirty="0"/>
          </a:p>
          <a:p>
            <a:pPr algn="ctr"/>
            <a:r>
              <a:rPr lang="en-US" sz="1600" dirty="0"/>
              <a:t>- Theseus</a:t>
            </a:r>
          </a:p>
        </p:txBody>
      </p:sp>
      <p:sp>
        <p:nvSpPr>
          <p:cNvPr id="8" name="Oval Callout 7"/>
          <p:cNvSpPr/>
          <p:nvPr/>
        </p:nvSpPr>
        <p:spPr>
          <a:xfrm>
            <a:off x="0" y="1371457"/>
            <a:ext cx="4184073" cy="2355273"/>
          </a:xfrm>
          <a:prstGeom prst="wedgeEllipseCallout">
            <a:avLst>
              <a:gd name="adj1" fmla="val -46771"/>
              <a:gd name="adj2" fmla="val 62500"/>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400" dirty="0"/>
              <a:t>“I ask you to let me exercise the right that all fathers have in Athens. Since she belongs to me, I can do what I want with her—as the law says: I can either make her marry Demetrius—or have her killed.”</a:t>
            </a:r>
          </a:p>
          <a:p>
            <a:pPr algn="ctr"/>
            <a:endParaRPr lang="en-US" sz="1400" dirty="0"/>
          </a:p>
          <a:p>
            <a:pPr algn="ctr"/>
            <a:r>
              <a:rPr lang="en-US" sz="1400" dirty="0"/>
              <a:t>- </a:t>
            </a:r>
            <a:r>
              <a:rPr lang="en-US" sz="1400" dirty="0" err="1"/>
              <a:t>Egeus</a:t>
            </a:r>
            <a:endParaRPr lang="en-US" sz="1400" dirty="0"/>
          </a:p>
        </p:txBody>
      </p:sp>
      <p:sp>
        <p:nvSpPr>
          <p:cNvPr id="9" name="Oval Callout 8"/>
          <p:cNvSpPr/>
          <p:nvPr/>
        </p:nvSpPr>
        <p:spPr>
          <a:xfrm>
            <a:off x="152400" y="3879130"/>
            <a:ext cx="4941455" cy="2923453"/>
          </a:xfrm>
          <a:prstGeom prst="wedgeEllipseCallout">
            <a:avLst>
              <a:gd name="adj1" fmla="val 60845"/>
              <a:gd name="adj2" fmla="val 52696"/>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a:t>“Your grace, please forgive me. I don’t know what makes me think I can say this, and I don’t know if speaking my mind to such a powerful and noble person as yourself will damage my reputation for modesty.”</a:t>
            </a:r>
          </a:p>
          <a:p>
            <a:pPr algn="ctr"/>
            <a:r>
              <a:rPr lang="en-US" dirty="0"/>
              <a:t>- </a:t>
            </a:r>
            <a:r>
              <a:rPr lang="en-US" dirty="0" err="1"/>
              <a:t>Hermia</a:t>
            </a:r>
            <a:endParaRPr lang="en-US" dirty="0"/>
          </a:p>
        </p:txBody>
      </p:sp>
      <p:sp>
        <p:nvSpPr>
          <p:cNvPr id="3" name="TextBox 2"/>
          <p:cNvSpPr txBox="1"/>
          <p:nvPr/>
        </p:nvSpPr>
        <p:spPr>
          <a:xfrm>
            <a:off x="5362575" y="5245093"/>
            <a:ext cx="3666517" cy="1200329"/>
          </a:xfrm>
          <a:prstGeom prst="rect">
            <a:avLst/>
          </a:prstGeom>
          <a:solidFill>
            <a:schemeClr val="bg1"/>
          </a:solidFill>
        </p:spPr>
        <p:txBody>
          <a:bodyPr wrap="none" rtlCol="0">
            <a:spAutoFit/>
          </a:bodyPr>
          <a:lstStyle/>
          <a:p>
            <a:r>
              <a:rPr lang="en-GB" dirty="0"/>
              <a:t>Sum Theseus up in three words.</a:t>
            </a:r>
            <a:br>
              <a:rPr lang="en-GB" dirty="0"/>
            </a:br>
            <a:r>
              <a:rPr lang="en-GB" dirty="0"/>
              <a:t>How would an Elizabethan audience</a:t>
            </a:r>
          </a:p>
          <a:p>
            <a:r>
              <a:rPr lang="en-GB" dirty="0"/>
              <a:t>respond to Hermia being outspoken?</a:t>
            </a:r>
          </a:p>
          <a:p>
            <a:r>
              <a:rPr lang="en-GB" dirty="0"/>
              <a:t>How might we describe her?</a:t>
            </a:r>
          </a:p>
        </p:txBody>
      </p:sp>
    </p:spTree>
    <p:extLst>
      <p:ext uri="{BB962C8B-B14F-4D97-AF65-F5344CB8AC3E}">
        <p14:creationId xmlns:p14="http://schemas.microsoft.com/office/powerpoint/2010/main" val="45603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heel(1)">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heel(1)">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eferenceId xmlns="b92b8803-df21-4ae5-b9af-f3170728aa0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CFC6588EBFD9E4EA2F9ED2E5C8816FA" ma:contentTypeVersion="3" ma:contentTypeDescription="Create a new document." ma:contentTypeScope="" ma:versionID="b7114910ef15972169ca63538c255b53">
  <xsd:schema xmlns:xsd="http://www.w3.org/2001/XMLSchema" xmlns:xs="http://www.w3.org/2001/XMLSchema" xmlns:p="http://schemas.microsoft.com/office/2006/metadata/properties" xmlns:ns2="b92b8803-df21-4ae5-b9af-f3170728aa0e" targetNamespace="http://schemas.microsoft.com/office/2006/metadata/properties" ma:root="true" ma:fieldsID="9fa33c8273e27c70b50a0a4c2beb0f45" ns2:_="">
    <xsd:import namespace="b92b8803-df21-4ae5-b9af-f3170728aa0e"/>
    <xsd:element name="properties">
      <xsd:complexType>
        <xsd:sequence>
          <xsd:element name="documentManagement">
            <xsd:complexType>
              <xsd:all>
                <xsd:element ref="ns2:ReferenceId" minOccurs="0"/>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2b8803-df21-4ae5-b9af-f3170728aa0e" elementFormDefault="qualified">
    <xsd:import namespace="http://schemas.microsoft.com/office/2006/documentManagement/types"/>
    <xsd:import namespace="http://schemas.microsoft.com/office/infopath/2007/PartnerControls"/>
    <xsd:element name="ReferenceId" ma:index="8" nillable="true" ma:displayName="ReferenceId" ma:indexed="true" ma:internalName="ReferenceId">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9C62150-3BEF-4932-A142-40C5F2C9DE7D}">
  <ds:schemaRefs>
    <ds:schemaRef ds:uri="http://www.w3.org/XML/1998/namespace"/>
    <ds:schemaRef ds:uri="http://purl.org/dc/dcmitype/"/>
    <ds:schemaRef ds:uri="http://schemas.microsoft.com/office/2006/metadata/properties"/>
    <ds:schemaRef ds:uri="http://schemas.openxmlformats.org/package/2006/metadata/core-properties"/>
    <ds:schemaRef ds:uri="http://purl.org/dc/terms/"/>
    <ds:schemaRef ds:uri="http://schemas.microsoft.com/office/2006/documentManagement/types"/>
    <ds:schemaRef ds:uri="http://schemas.microsoft.com/office/infopath/2007/PartnerControls"/>
    <ds:schemaRef ds:uri="b92b8803-df21-4ae5-b9af-f3170728aa0e"/>
    <ds:schemaRef ds:uri="http://purl.org/dc/elements/1.1/"/>
  </ds:schemaRefs>
</ds:datastoreItem>
</file>

<file path=customXml/itemProps2.xml><?xml version="1.0" encoding="utf-8"?>
<ds:datastoreItem xmlns:ds="http://schemas.openxmlformats.org/officeDocument/2006/customXml" ds:itemID="{27937A6A-C167-459C-82CB-64762DB19971}">
  <ds:schemaRefs>
    <ds:schemaRef ds:uri="http://schemas.microsoft.com/sharepoint/v3/contenttype/forms"/>
  </ds:schemaRefs>
</ds:datastoreItem>
</file>

<file path=customXml/itemProps3.xml><?xml version="1.0" encoding="utf-8"?>
<ds:datastoreItem xmlns:ds="http://schemas.openxmlformats.org/officeDocument/2006/customXml" ds:itemID="{B62E39A1-9E57-4E4C-864A-CA766A2639B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92b8803-df21-4ae5-b9af-f3170728aa0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292</TotalTime>
  <Words>669</Words>
  <Application>Microsoft Office PowerPoint</Application>
  <PresentationFormat>On-screen Show (4:3)</PresentationFormat>
  <Paragraphs>59</Paragraphs>
  <Slides>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Janda Snickerdoodle Serif</vt:lpstr>
      <vt:lpstr>KG I Need A Heart Font</vt:lpstr>
      <vt:lpstr>KG Somebody That I Used to Know</vt:lpstr>
      <vt:lpstr>Office Theme</vt:lpstr>
      <vt:lpstr>Act 1 Scene 1 Athens – Theseus’ Palace </vt:lpstr>
      <vt:lpstr>Think about what is happening in this image?</vt:lpstr>
      <vt:lpstr>Answer the questions with your own thoughts or do some research if you are not sure. </vt:lpstr>
      <vt:lpstr>Da-Da-Da-Dum…</vt:lpstr>
      <vt:lpstr>Language</vt:lpstr>
      <vt:lpstr>How do the characters view Theseus? BE AWARE – UNDER THE MODERN TRANSLATION IN THE SPEECH BUBBLES, LIES THE TRUE TEXT. her?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 1 Scene 1 Athens – Theseus’ Palace</dc:title>
  <dc:creator>Amanda Uffendell</dc:creator>
  <cp:lastModifiedBy>Toni-Louise Younger</cp:lastModifiedBy>
  <cp:revision>38</cp:revision>
  <dcterms:created xsi:type="dcterms:W3CDTF">2015-03-26T14:00:28Z</dcterms:created>
  <dcterms:modified xsi:type="dcterms:W3CDTF">2020-05-15T08:11:32Z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0x010100ECFC6588EBFD9E4EA2F9ED2E5C8816FA</vt:lpwstr>
  </property>
</Properties>
</file>