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1" r:id="rId3"/>
    <p:sldId id="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3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157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B8C8D-DF6E-B142-A35B-2DCD6AA88651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E0D89-AA03-2B4F-BC11-96CF7B35E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8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E0D89-AA03-2B4F-BC11-96CF7B35E0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9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3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93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6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58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8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1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2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1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40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263FB-0925-1B49-AAC5-C915CA04B24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55AD-0E44-364A-879E-B445C2771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3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152"/>
            <a:ext cx="7772400" cy="147002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>
                <a:latin typeface="Janda Snickerdoodle Serif"/>
                <a:cs typeface="Janda Snickerdoodle Serif"/>
              </a:rPr>
              <a:t>Act 1 Scene 1</a:t>
            </a:r>
            <a:br>
              <a:rPr lang="en-US" sz="3200" dirty="0">
                <a:latin typeface="Janda Snickerdoodle Serif"/>
                <a:cs typeface="Janda Snickerdoodle Serif"/>
              </a:rPr>
            </a:br>
            <a:r>
              <a:rPr lang="en-US" sz="3200" dirty="0">
                <a:latin typeface="Janda Snickerdoodle Serif"/>
                <a:cs typeface="Janda Snickerdoodle Serif"/>
              </a:rPr>
              <a:t>Athens – Theseus’ Palace</a:t>
            </a:r>
            <a:br>
              <a:rPr lang="en-US" sz="3200" dirty="0">
                <a:latin typeface="Janda Snickerdoodle Serif"/>
                <a:cs typeface="Janda Snickerdoodle Serif"/>
              </a:rPr>
            </a:br>
            <a:r>
              <a:rPr lang="en-US" sz="3200" dirty="0">
                <a:latin typeface="Janda Snickerdoodle Serif"/>
                <a:cs typeface="Janda Snickerdoodle Serif"/>
              </a:rPr>
              <a:t>Lesson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003234"/>
            <a:ext cx="7772400" cy="113491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r>
              <a:rPr lang="en-US" sz="3800" dirty="0"/>
              <a:t>Learning Objectives</a:t>
            </a:r>
          </a:p>
          <a:p>
            <a:pPr>
              <a:lnSpc>
                <a:spcPct val="120000"/>
              </a:lnSpc>
            </a:pPr>
            <a:r>
              <a:rPr lang="en-GB" sz="3800" b="1" dirty="0">
                <a:solidFill>
                  <a:srgbClr val="008000"/>
                </a:solidFill>
              </a:rPr>
              <a:t>CORE: </a:t>
            </a:r>
            <a:r>
              <a:rPr lang="en-GB" sz="3800" dirty="0">
                <a:solidFill>
                  <a:srgbClr val="008000"/>
                </a:solidFill>
              </a:rPr>
              <a:t>To develop skills of independent analysis.</a:t>
            </a:r>
            <a:endParaRPr lang="en-GB" sz="3800" b="1" dirty="0">
              <a:solidFill>
                <a:srgbClr val="008000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3800" b="1" dirty="0">
                <a:solidFill>
                  <a:srgbClr val="0000FF"/>
                </a:solidFill>
              </a:rPr>
              <a:t>CHALLENGE: </a:t>
            </a:r>
            <a:r>
              <a:rPr lang="en-GB" sz="3800" dirty="0">
                <a:solidFill>
                  <a:srgbClr val="0000FF"/>
                </a:solidFill>
              </a:rPr>
              <a:t>To identify key word choices and analyse their significance with increasing confidence. </a:t>
            </a:r>
            <a:endParaRPr lang="en-GB" sz="3800" b="1" dirty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75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latin typeface="KG Somebody That I Used to Know"/>
                <a:cs typeface="KG Somebody That I Used to Know"/>
              </a:rPr>
              <a:t>Obedience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Read lines 27-38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💍List the ways </a:t>
            </a:r>
            <a:r>
              <a:rPr lang="en-US" dirty="0" err="1"/>
              <a:t>Egeus</a:t>
            </a:r>
            <a:r>
              <a:rPr lang="en-US" dirty="0"/>
              <a:t>’ attitude to love are represented here.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💍Is </a:t>
            </a:r>
            <a:r>
              <a:rPr lang="en-US" dirty="0" err="1"/>
              <a:t>Egeus</a:t>
            </a:r>
            <a:r>
              <a:rPr lang="en-US" dirty="0"/>
              <a:t> being totally unreasonable, or is he a responsible Athenian father who is justifiably taking control of </a:t>
            </a:r>
            <a:r>
              <a:rPr lang="en-US" dirty="0" err="1"/>
              <a:t>Hermia’s</a:t>
            </a:r>
            <a:r>
              <a:rPr lang="en-US" dirty="0"/>
              <a:t> future and choices?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Reflect on how he would be viewed by an Elizabethan audience and how that may compare or contrast with the reaction of a contemporary audience.</a:t>
            </a:r>
          </a:p>
        </p:txBody>
      </p:sp>
    </p:spTree>
    <p:extLst>
      <p:ext uri="{BB962C8B-B14F-4D97-AF65-F5344CB8AC3E}">
        <p14:creationId xmlns:p14="http://schemas.microsoft.com/office/powerpoint/2010/main" val="3803668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96035" y="274638"/>
            <a:ext cx="7373216" cy="3455987"/>
          </a:xfrm>
          <a:prstGeom prst="wedgeEllipseCallout">
            <a:avLst>
              <a:gd name="adj1" fmla="val 42298"/>
              <a:gd name="adj2" fmla="val 4719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000" dirty="0"/>
              <a:t>“I beg the ancient privilege of Athens;</a:t>
            </a:r>
          </a:p>
          <a:p>
            <a:pPr marL="0" indent="0" algn="ctr">
              <a:buNone/>
            </a:pPr>
            <a:r>
              <a:rPr lang="en-US" sz="2000" dirty="0"/>
              <a:t>As she is mine, I may dispose of her;</a:t>
            </a:r>
          </a:p>
          <a:p>
            <a:pPr marL="0" indent="0" algn="ctr">
              <a:buNone/>
            </a:pPr>
            <a:r>
              <a:rPr lang="en-US" sz="2000" dirty="0"/>
              <a:t>Which shall be either to this gentleman</a:t>
            </a:r>
          </a:p>
          <a:p>
            <a:pPr marL="0" indent="0" algn="ctr">
              <a:buNone/>
            </a:pPr>
            <a:r>
              <a:rPr lang="en-US" sz="2000" dirty="0"/>
              <a:t>Or to her death, according to our law</a:t>
            </a:r>
          </a:p>
          <a:p>
            <a:pPr marL="0" indent="0" algn="ctr">
              <a:buNone/>
            </a:pPr>
            <a:r>
              <a:rPr lang="en-US" sz="2000" dirty="0"/>
              <a:t>Immediately provided in that case.”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-</a:t>
            </a:r>
            <a:r>
              <a:rPr lang="en-US" sz="2000" dirty="0" err="1"/>
              <a:t>Egeus</a:t>
            </a:r>
            <a:endParaRPr lang="en-US" sz="2000" dirty="0"/>
          </a:p>
        </p:txBody>
      </p:sp>
      <p:pic>
        <p:nvPicPr>
          <p:cNvPr id="4" name="Picture 2" descr="squeezing-a-lemon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5333" l="58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53632"/>
          <a:stretch/>
        </p:blipFill>
        <p:spPr bwMode="auto">
          <a:xfrm>
            <a:off x="6742545" y="-11113"/>
            <a:ext cx="2401454" cy="25895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-1" y="4159250"/>
            <a:ext cx="9144000" cy="24126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/>
              <a:buAutoNum type="arabicPeriod"/>
            </a:pPr>
            <a:r>
              <a:rPr lang="en-GB" dirty="0"/>
              <a:t>What is happening?  What is </a:t>
            </a:r>
            <a:r>
              <a:rPr lang="en-GB" dirty="0" err="1"/>
              <a:t>Egeus</a:t>
            </a:r>
            <a:r>
              <a:rPr lang="en-GB" dirty="0"/>
              <a:t> saying?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Why is </a:t>
            </a:r>
            <a:r>
              <a:rPr lang="en-GB" dirty="0" err="1"/>
              <a:t>Egeus</a:t>
            </a:r>
            <a:r>
              <a:rPr lang="en-GB" dirty="0"/>
              <a:t> saying this?  What does it reveal about him in light of the theme </a:t>
            </a:r>
            <a:r>
              <a:rPr lang="en-GB" b="1" dirty="0"/>
              <a:t>order and disorder</a:t>
            </a:r>
            <a:r>
              <a:rPr lang="en-GB" dirty="0"/>
              <a:t>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What does this phrase show us about </a:t>
            </a:r>
            <a:r>
              <a:rPr lang="en-GB" dirty="0" err="1"/>
              <a:t>Egeus</a:t>
            </a:r>
            <a:r>
              <a:rPr lang="en-GB" dirty="0"/>
              <a:t>’ attitudes towards his daughter?  To Theseus? To law and order?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How does </a:t>
            </a:r>
            <a:r>
              <a:rPr lang="en-GB" dirty="0" err="1"/>
              <a:t>Egeus</a:t>
            </a:r>
            <a:r>
              <a:rPr lang="en-GB" dirty="0"/>
              <a:t> compare to a typical Elizabethan father?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Which words stand out?  Why?  What tone do they create?</a:t>
            </a:r>
          </a:p>
          <a:p>
            <a:pPr marL="514350" indent="-514350">
              <a:buFont typeface="Arial"/>
              <a:buAutoNum type="arabicPeriod"/>
            </a:pPr>
            <a:r>
              <a:rPr lang="en-GB" dirty="0"/>
              <a:t>How might an Elizabethan audience view </a:t>
            </a:r>
            <a:r>
              <a:rPr lang="en-GB" dirty="0" err="1"/>
              <a:t>Egeus</a:t>
            </a:r>
            <a:r>
              <a:rPr lang="en-GB" dirty="0"/>
              <a:t>? How might a contemporary audience view him?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96035" y="267968"/>
            <a:ext cx="7373216" cy="3455987"/>
          </a:xfrm>
          <a:prstGeom prst="wedgeEllipseCallout">
            <a:avLst>
              <a:gd name="adj1" fmla="val 42298"/>
              <a:gd name="adj2" fmla="val 4719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“I ask you to let me exercise the right that all fathers have in Athens. Since she belongs to me, I can do what I want with her—as the law says: I can either make her marry Demetrius—or have her killed.”</a:t>
            </a:r>
          </a:p>
          <a:p>
            <a:pPr marL="0" indent="0" algn="ctr">
              <a:buFont typeface="Arial"/>
              <a:buNone/>
            </a:pPr>
            <a:endParaRPr lang="en-US" sz="2000" dirty="0"/>
          </a:p>
          <a:p>
            <a:pPr marL="0" indent="0" algn="ctr">
              <a:buFont typeface="Arial"/>
              <a:buNone/>
            </a:pPr>
            <a:r>
              <a:rPr lang="en-US" sz="2000" dirty="0"/>
              <a:t>-</a:t>
            </a:r>
            <a:r>
              <a:rPr lang="en-US" sz="2000" dirty="0" err="1"/>
              <a:t>Egeus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044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295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Janda Snickerdoodle Serif</vt:lpstr>
      <vt:lpstr>KG Somebody That I Used to Know</vt:lpstr>
      <vt:lpstr>Office Theme</vt:lpstr>
      <vt:lpstr>Act 1 Scene 1 Athens – Theseus’ Palace Lesson 8</vt:lpstr>
      <vt:lpstr>Obedience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1 Scene 1 Athens – Theseus’ Palace</dc:title>
  <dc:creator>Amanda Uffendell</dc:creator>
  <cp:lastModifiedBy>Toni-Louise Younger</cp:lastModifiedBy>
  <cp:revision>37</cp:revision>
  <dcterms:created xsi:type="dcterms:W3CDTF">2015-03-26T14:00:28Z</dcterms:created>
  <dcterms:modified xsi:type="dcterms:W3CDTF">2020-05-18T07:44:29Z</dcterms:modified>
</cp:coreProperties>
</file>