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9" r:id="rId3"/>
    <p:sldId id="260" r:id="rId4"/>
    <p:sldId id="257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32" d="100"/>
          <a:sy n="32" d="100"/>
        </p:scale>
        <p:origin x="1572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3DDA02-3086-1C4A-B195-0F9A7E65BD56}" type="datetimeFigureOut">
              <a:rPr lang="en-US" smtClean="0"/>
              <a:t>6/30/2020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6C8D76-0426-9A49-9CE9-5884D85577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9000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6C8D76-0426-9A49-9CE9-5884D855779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2617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6C8D76-0426-9A49-9CE9-5884D855779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465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6C8D76-0426-9A49-9CE9-5884D855779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7568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6C8D76-0426-9A49-9CE9-5884D855779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694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F61E8-DA59-B348-B6BC-1C1657A3D5C5}" type="datetimeFigureOut">
              <a:rPr lang="en-US" smtClean="0"/>
              <a:t>6/30/2020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6FC59-059F-E146-973B-C08CA8204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586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F61E8-DA59-B348-B6BC-1C1657A3D5C5}" type="datetimeFigureOut">
              <a:rPr lang="en-US" smtClean="0"/>
              <a:t>6/30/2020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6FC59-059F-E146-973B-C08CA8204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845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F61E8-DA59-B348-B6BC-1C1657A3D5C5}" type="datetimeFigureOut">
              <a:rPr lang="en-US" smtClean="0"/>
              <a:t>6/30/2020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6FC59-059F-E146-973B-C08CA8204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691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F61E8-DA59-B348-B6BC-1C1657A3D5C5}" type="datetimeFigureOut">
              <a:rPr lang="en-US" smtClean="0"/>
              <a:t>6/30/2020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6FC59-059F-E146-973B-C08CA8204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17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F61E8-DA59-B348-B6BC-1C1657A3D5C5}" type="datetimeFigureOut">
              <a:rPr lang="en-US" smtClean="0"/>
              <a:t>6/30/2020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6FC59-059F-E146-973B-C08CA8204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279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F61E8-DA59-B348-B6BC-1C1657A3D5C5}" type="datetimeFigureOut">
              <a:rPr lang="en-US" smtClean="0"/>
              <a:t>6/30/2020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6FC59-059F-E146-973B-C08CA8204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091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F61E8-DA59-B348-B6BC-1C1657A3D5C5}" type="datetimeFigureOut">
              <a:rPr lang="en-US" smtClean="0"/>
              <a:t>6/30/2020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6FC59-059F-E146-973B-C08CA8204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472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F61E8-DA59-B348-B6BC-1C1657A3D5C5}" type="datetimeFigureOut">
              <a:rPr lang="en-US" smtClean="0"/>
              <a:t>6/30/2020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6FC59-059F-E146-973B-C08CA8204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441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F61E8-DA59-B348-B6BC-1C1657A3D5C5}" type="datetimeFigureOut">
              <a:rPr lang="en-US" smtClean="0"/>
              <a:t>6/30/2020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6FC59-059F-E146-973B-C08CA8204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416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F61E8-DA59-B348-B6BC-1C1657A3D5C5}" type="datetimeFigureOut">
              <a:rPr lang="en-US" smtClean="0"/>
              <a:t>6/30/2020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6FC59-059F-E146-973B-C08CA8204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274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F61E8-DA59-B348-B6BC-1C1657A3D5C5}" type="datetimeFigureOut">
              <a:rPr lang="en-US" smtClean="0"/>
              <a:t>6/30/2020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6FC59-059F-E146-973B-C08CA8204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318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3F61E8-DA59-B348-B6BC-1C1657A3D5C5}" type="datetimeFigureOut">
              <a:rPr lang="en-US" smtClean="0"/>
              <a:t>6/30/2020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D6FC59-059F-E146-973B-C08CA8204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368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600" dirty="0">
                <a:latin typeface="KG Shake it Off Popped"/>
                <a:cs typeface="KG Shake it Off Popped"/>
              </a:rPr>
              <a:t>The Order of Disorder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en-US" dirty="0"/>
              <a:t>Learning Objectives</a:t>
            </a:r>
          </a:p>
          <a:p>
            <a:r>
              <a:rPr lang="en-US" dirty="0">
                <a:solidFill>
                  <a:srgbClr val="008000"/>
                </a:solidFill>
              </a:rPr>
              <a:t>Core: To be able to </a:t>
            </a:r>
            <a:r>
              <a:rPr lang="en-US" dirty="0" err="1">
                <a:solidFill>
                  <a:srgbClr val="008000"/>
                </a:solidFill>
              </a:rPr>
              <a:t>analyse</a:t>
            </a:r>
            <a:r>
              <a:rPr lang="en-US" dirty="0">
                <a:solidFill>
                  <a:srgbClr val="008000"/>
                </a:solidFill>
              </a:rPr>
              <a:t> character in light of theme.</a:t>
            </a:r>
          </a:p>
          <a:p>
            <a:r>
              <a:rPr lang="en-US" dirty="0">
                <a:solidFill>
                  <a:srgbClr val="0000FF"/>
                </a:solidFill>
              </a:rPr>
              <a:t>Challenge: To be able to </a:t>
            </a:r>
            <a:r>
              <a:rPr lang="en-US" dirty="0" err="1">
                <a:solidFill>
                  <a:srgbClr val="0000FF"/>
                </a:solidFill>
              </a:rPr>
              <a:t>analyse</a:t>
            </a:r>
            <a:r>
              <a:rPr lang="en-US" dirty="0">
                <a:solidFill>
                  <a:srgbClr val="0000FF"/>
                </a:solidFill>
              </a:rPr>
              <a:t> the language attributed to characters by the playwright and their effect on audience.</a:t>
            </a:r>
          </a:p>
        </p:txBody>
      </p:sp>
    </p:spTree>
    <p:extLst>
      <p:ext uri="{BB962C8B-B14F-4D97-AF65-F5344CB8AC3E}">
        <p14:creationId xmlns:p14="http://schemas.microsoft.com/office/powerpoint/2010/main" val="36604607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>
                <a:latin typeface="Janda Curlygirl Serif"/>
                <a:cs typeface="Janda Curlygirl Serif"/>
              </a:rPr>
              <a:t>Re-read Act 3, Scene 2. </a:t>
            </a:r>
            <a:br>
              <a:rPr lang="en-US" dirty="0">
                <a:latin typeface="Janda Curlygirl Serif"/>
                <a:cs typeface="Janda Curlygirl Serif"/>
              </a:rPr>
            </a:br>
            <a:r>
              <a:rPr lang="en-US" dirty="0">
                <a:latin typeface="Janda Curlygirl Serif"/>
                <a:cs typeface="Janda Curlygirl Serif"/>
              </a:rPr>
              <a:t>Master of Disorder?</a:t>
            </a:r>
          </a:p>
        </p:txBody>
      </p:sp>
      <p:sp>
        <p:nvSpPr>
          <p:cNvPr id="4" name="Oval Callout 3"/>
          <p:cNvSpPr/>
          <p:nvPr/>
        </p:nvSpPr>
        <p:spPr>
          <a:xfrm>
            <a:off x="200526" y="1229895"/>
            <a:ext cx="2727158" cy="1737894"/>
          </a:xfrm>
          <a:prstGeom prst="wedgeEllipseCallout">
            <a:avLst>
              <a:gd name="adj1" fmla="val 55172"/>
              <a:gd name="adj2" fmla="val 35235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How now, mad spirit? What night-rule now about this haunted grove?</a:t>
            </a:r>
          </a:p>
        </p:txBody>
      </p:sp>
      <p:sp>
        <p:nvSpPr>
          <p:cNvPr id="5" name="Oval Callout 4"/>
          <p:cNvSpPr/>
          <p:nvPr/>
        </p:nvSpPr>
        <p:spPr>
          <a:xfrm>
            <a:off x="222402" y="3217171"/>
            <a:ext cx="2727158" cy="1737894"/>
          </a:xfrm>
          <a:prstGeom prst="wedgeEllipseCallout">
            <a:avLst>
              <a:gd name="adj1" fmla="val 55172"/>
              <a:gd name="adj2" fmla="val 35235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Translation - Well, crazy spirit? What havoc have you wreaked in this part of the forest?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2421" y="5868736"/>
            <a:ext cx="7325895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Write a summary of the havoc Robin has wreaked in no more than 50 words.</a:t>
            </a:r>
          </a:p>
        </p:txBody>
      </p:sp>
    </p:spTree>
    <p:extLst>
      <p:ext uri="{BB962C8B-B14F-4D97-AF65-F5344CB8AC3E}">
        <p14:creationId xmlns:p14="http://schemas.microsoft.com/office/powerpoint/2010/main" val="216966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600" dirty="0">
                <a:latin typeface="KG Shake it Off Popped"/>
                <a:cs typeface="KG Shake it Off Popped"/>
              </a:rPr>
              <a:t>Bottom’s Transformation</a:t>
            </a:r>
          </a:p>
        </p:txBody>
      </p:sp>
      <p:pic>
        <p:nvPicPr>
          <p:cNvPr id="4" name="Content Placeholder 3" descr="Screen Shot 2015-04-19 at 21.20.47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3464" r="-83464"/>
          <a:stretch>
            <a:fillRect/>
          </a:stretch>
        </p:blipFill>
        <p:spPr>
          <a:xfrm>
            <a:off x="457200" y="1417638"/>
            <a:ext cx="8229600" cy="4525963"/>
          </a:xfrm>
        </p:spPr>
      </p:pic>
      <p:sp>
        <p:nvSpPr>
          <p:cNvPr id="5" name="TextBox 4"/>
          <p:cNvSpPr txBox="1"/>
          <p:nvPr/>
        </p:nvSpPr>
        <p:spPr>
          <a:xfrm>
            <a:off x="758935" y="5479832"/>
            <a:ext cx="8100465" cy="6463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What does Robin reveal about his impression of ‘mortals’ in lines 6 – 30. PEE - Use evidence from the text in support of your answer.</a:t>
            </a:r>
          </a:p>
        </p:txBody>
      </p:sp>
    </p:spTree>
    <p:extLst>
      <p:ext uri="{BB962C8B-B14F-4D97-AF65-F5344CB8AC3E}">
        <p14:creationId xmlns:p14="http://schemas.microsoft.com/office/powerpoint/2010/main" val="1970893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>
                <a:latin typeface="KG Next to Me Sketched"/>
                <a:cs typeface="KG Next to Me Sketched"/>
              </a:rPr>
              <a:t>Think – Re-read the quote below.</a:t>
            </a:r>
          </a:p>
        </p:txBody>
      </p:sp>
      <p:sp>
        <p:nvSpPr>
          <p:cNvPr id="4" name="Oval Callout 3"/>
          <p:cNvSpPr/>
          <p:nvPr/>
        </p:nvSpPr>
        <p:spPr>
          <a:xfrm>
            <a:off x="269875" y="1619250"/>
            <a:ext cx="3889375" cy="2349500"/>
          </a:xfrm>
          <a:prstGeom prst="wedgeEllipseCallout">
            <a:avLst>
              <a:gd name="adj1" fmla="val 48147"/>
              <a:gd name="adj2" fmla="val 46959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“Then fate </a:t>
            </a:r>
            <a:r>
              <a:rPr lang="en-US" dirty="0" err="1"/>
              <a:t>o’errules</a:t>
            </a:r>
            <a:r>
              <a:rPr lang="en-US" dirty="0"/>
              <a:t>, that one man holding troth,</a:t>
            </a:r>
          </a:p>
          <a:p>
            <a:pPr algn="ctr"/>
            <a:r>
              <a:rPr lang="en-US" dirty="0"/>
              <a:t>A million fail, confounding oath and oath.”</a:t>
            </a:r>
          </a:p>
        </p:txBody>
      </p:sp>
      <p:sp>
        <p:nvSpPr>
          <p:cNvPr id="5" name="Oval Callout 4"/>
          <p:cNvSpPr/>
          <p:nvPr/>
        </p:nvSpPr>
        <p:spPr>
          <a:xfrm>
            <a:off x="457200" y="4170362"/>
            <a:ext cx="3889375" cy="2349500"/>
          </a:xfrm>
          <a:prstGeom prst="wedgeEllipseCallout">
            <a:avLst>
              <a:gd name="adj1" fmla="val 48147"/>
              <a:gd name="adj2" fmla="val 46959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Translation “So fate takes charge because for each man who is a faithful lover, a million fail, breaking their word time after time.”</a:t>
            </a:r>
          </a:p>
        </p:txBody>
      </p:sp>
    </p:spTree>
    <p:extLst>
      <p:ext uri="{BB962C8B-B14F-4D97-AF65-F5344CB8AC3E}">
        <p14:creationId xmlns:p14="http://schemas.microsoft.com/office/powerpoint/2010/main" val="1944827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>
                <a:latin typeface="KG Next to Me Sketched"/>
                <a:cs typeface="KG Next to Me Sketched"/>
              </a:rPr>
              <a:t>Think</a:t>
            </a:r>
          </a:p>
        </p:txBody>
      </p:sp>
      <p:sp>
        <p:nvSpPr>
          <p:cNvPr id="4" name="Oval Callout 3"/>
          <p:cNvSpPr/>
          <p:nvPr/>
        </p:nvSpPr>
        <p:spPr>
          <a:xfrm>
            <a:off x="1014268" y="1231323"/>
            <a:ext cx="3161723" cy="1941368"/>
          </a:xfrm>
          <a:prstGeom prst="wedgeEllipseCallout">
            <a:avLst>
              <a:gd name="adj1" fmla="val 48147"/>
              <a:gd name="adj2" fmla="val 46959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“Then fate </a:t>
            </a:r>
            <a:r>
              <a:rPr lang="en-US" dirty="0" err="1"/>
              <a:t>o’errules</a:t>
            </a:r>
            <a:r>
              <a:rPr lang="en-US" dirty="0"/>
              <a:t>, that one man holding troth,</a:t>
            </a:r>
          </a:p>
          <a:p>
            <a:pPr algn="ctr"/>
            <a:r>
              <a:rPr lang="en-US" dirty="0"/>
              <a:t>A million fail, confounding oath and oath.”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7146" y="3283527"/>
            <a:ext cx="8409708" cy="344709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Robin has drugged the wrong Athenian and now, Lysander is declaring his love for Helena. Oberon </a:t>
            </a:r>
            <a:r>
              <a:rPr lang="en-US" sz="2000" dirty="0" err="1"/>
              <a:t>realises</a:t>
            </a:r>
            <a:r>
              <a:rPr lang="en-US" sz="2000" dirty="0"/>
              <a:t> Robin’s error and tells him: “Thou hast mistaken quite, And laid the love juice on some true love’s sight.”</a:t>
            </a:r>
          </a:p>
          <a:p>
            <a:pPr algn="ctr"/>
            <a:endParaRPr lang="en-US" sz="2000" dirty="0"/>
          </a:p>
          <a:p>
            <a:pPr algn="ctr"/>
            <a:r>
              <a:rPr lang="en-US" sz="2000" dirty="0"/>
              <a:t>Look up the word ‘fickle’ in a dictionary and then answer the two questions below. </a:t>
            </a:r>
          </a:p>
          <a:p>
            <a:pPr algn="ctr"/>
            <a:endParaRPr lang="en-US" sz="2000" dirty="0"/>
          </a:p>
          <a:p>
            <a:pPr marL="285750" indent="-285750" algn="ctr">
              <a:buFont typeface="Arial"/>
              <a:buChar char="•"/>
            </a:pPr>
            <a:r>
              <a:rPr lang="en-US" sz="2000" dirty="0"/>
              <a:t>Are men fickle?</a:t>
            </a:r>
          </a:p>
          <a:p>
            <a:pPr marL="285750" indent="-285750" algn="ctr">
              <a:buFont typeface="Arial"/>
              <a:buChar char="•"/>
            </a:pPr>
            <a:endParaRPr lang="en-US" sz="2000" dirty="0"/>
          </a:p>
          <a:p>
            <a:pPr marL="285750" indent="-285750" algn="ctr">
              <a:buFont typeface="Arial"/>
              <a:buChar char="•"/>
            </a:pPr>
            <a:r>
              <a:rPr lang="en-US" sz="2000" dirty="0"/>
              <a:t>Are men fickle in love, and, if so, are they more fickle than women?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0206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294</Words>
  <Application>Microsoft Office PowerPoint</Application>
  <PresentationFormat>On-screen Show (4:3)</PresentationFormat>
  <Paragraphs>28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Janda Curlygirl Serif</vt:lpstr>
      <vt:lpstr>KG Next to Me Sketched</vt:lpstr>
      <vt:lpstr>KG Shake it Off Popped</vt:lpstr>
      <vt:lpstr>Office Theme</vt:lpstr>
      <vt:lpstr>The Order of Disorder</vt:lpstr>
      <vt:lpstr>Re-read Act 3, Scene 2.  Master of Disorder?</vt:lpstr>
      <vt:lpstr>Bottom’s Transformation</vt:lpstr>
      <vt:lpstr>Think – Re-read the quote below.</vt:lpstr>
      <vt:lpstr>Think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Order of Disorder</dc:title>
  <dc:creator>Amanda Uffendell</dc:creator>
  <cp:lastModifiedBy>Toni-Louise</cp:lastModifiedBy>
  <cp:revision>12</cp:revision>
  <dcterms:created xsi:type="dcterms:W3CDTF">2015-04-22T19:51:06Z</dcterms:created>
  <dcterms:modified xsi:type="dcterms:W3CDTF">2020-06-30T07:33:17Z</dcterms:modified>
</cp:coreProperties>
</file>