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5" r:id="rId5"/>
    <p:sldId id="260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1EA4-08E6-8E46-9538-9EB2B3453402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E5FD7-52DA-0A44-804B-884BE0E06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8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5FD7-52DA-0A44-804B-884BE0E06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www.shakespearesglobe.com/about-us/virtual-tour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5FD7-52DA-0A44-804B-884BE0E06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=3Ii5PLxnNpk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E5FD7-52DA-0A44-804B-884BE0E06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7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63ED74-C004-4B99-A6C7-9C0CA57A371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0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9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4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E9D66-180B-704F-B25F-B1ED9F8CEB6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974B-C866-B54A-B97D-F94163021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9923"/>
            <a:ext cx="77724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KG Next to Me Sketched"/>
                <a:cs typeface="KG Next to Me Sketched"/>
              </a:rPr>
              <a:t>Shakespeare in Production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3895" y="2292794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Learning Objectives</a:t>
            </a:r>
          </a:p>
          <a:p>
            <a:r>
              <a:rPr lang="en-US" dirty="0">
                <a:solidFill>
                  <a:srgbClr val="008000"/>
                </a:solidFill>
              </a:rPr>
              <a:t>CORE: Identify the distinctive features of the theater experience during Shakespeare’s time, including the structural features of the theater itself, the actors’ performance, and the audience.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CHALLENGE: To make thoughtful comment on social factors that influence theatre production in the Elizabethan era.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5-03-09 at 23.2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30" y="4045394"/>
            <a:ext cx="1874531" cy="25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0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31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7" y="278858"/>
            <a:ext cx="8521002" cy="4768694"/>
          </a:xfrm>
          <a:solidFill>
            <a:srgbClr val="CCC1DA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>
              <a:latin typeface="KG Next to Me Sketched"/>
              <a:cs typeface="KG Next to Me Sketched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KG Next to Me Sketched"/>
                <a:cs typeface="KG Next to Me Sketched"/>
              </a:rPr>
              <a:t>Fat Questions! Look at the picture of the Globe on the previous slide. If you have the technology, then you could also go here: </a:t>
            </a:r>
            <a:r>
              <a:rPr lang="en-US" dirty="0"/>
              <a:t>www.shakespearesglobe.com/about-us/virtual-tour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🎭 What do you notice about the building, the staging and the audience?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🎭How is it different from other theatres you may have attended?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🎭How might the audience experience differ?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Your responses should be no fewer than 15 words!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9888" y="404813"/>
            <a:ext cx="3122612" cy="503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KG Somebody That I Used to Know"/>
                <a:cs typeface="KG Somebody That I Used to Know"/>
              </a:rPr>
              <a:t>The Globe Theatre</a:t>
            </a: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369888" y="1055688"/>
            <a:ext cx="47783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700">
                <a:latin typeface="Calibri" pitchFamily="34" charset="0"/>
              </a:rPr>
              <a:t>Many of Shakespeare’s plays were first performed at </a:t>
            </a:r>
            <a:r>
              <a:rPr lang="en-GB" sz="1700" b="1">
                <a:solidFill>
                  <a:srgbClr val="7030A0"/>
                </a:solidFill>
                <a:latin typeface="Calibri" pitchFamily="34" charset="0"/>
              </a:rPr>
              <a:t>The Globe Theatre</a:t>
            </a:r>
            <a:r>
              <a:rPr lang="en-GB" sz="1700">
                <a:latin typeface="Calibri" pitchFamily="34" charset="0"/>
              </a:rPr>
              <a:t>, which was built in 1599 on the bank of the Thames in London.</a:t>
            </a:r>
          </a:p>
          <a:p>
            <a:endParaRPr lang="en-GB" sz="1700">
              <a:latin typeface="Calibri" pitchFamily="34" charset="0"/>
            </a:endParaRPr>
          </a:p>
          <a:p>
            <a:r>
              <a:rPr lang="en-GB" sz="1700">
                <a:latin typeface="Calibri" pitchFamily="34" charset="0"/>
              </a:rPr>
              <a:t>This theatre could hold around 3,000 people and staged two performances a day. It was built out of wood, with a thatched roof covering the more expensive seats. </a:t>
            </a:r>
          </a:p>
          <a:p>
            <a:endParaRPr lang="en-GB" sz="1700">
              <a:latin typeface="Calibri" pitchFamily="34" charset="0"/>
            </a:endParaRPr>
          </a:p>
          <a:p>
            <a:r>
              <a:rPr lang="en-GB" sz="1700">
                <a:latin typeface="Calibri" pitchFamily="34" charset="0"/>
              </a:rPr>
              <a:t>The original Globe burnt down in 1613 after a spark from a cannon fired during a performance set fire to the roof. The theatre was rebuilt and stayed standing until it was torn down by </a:t>
            </a:r>
            <a:r>
              <a:rPr lang="en-GB" sz="1700" b="1">
                <a:solidFill>
                  <a:srgbClr val="7030A0"/>
                </a:solidFill>
                <a:latin typeface="Calibri" pitchFamily="34" charset="0"/>
              </a:rPr>
              <a:t>Puritans</a:t>
            </a:r>
            <a:r>
              <a:rPr lang="en-GB" sz="1700">
                <a:latin typeface="Calibri" pitchFamily="34" charset="0"/>
              </a:rPr>
              <a:t> during the</a:t>
            </a:r>
            <a:r>
              <a:rPr lang="en-GB" sz="1700" b="1">
                <a:solidFill>
                  <a:srgbClr val="7030A0"/>
                </a:solidFill>
                <a:latin typeface="Calibri" pitchFamily="34" charset="0"/>
              </a:rPr>
              <a:t> Civil War</a:t>
            </a:r>
            <a:r>
              <a:rPr lang="en-GB" sz="1700">
                <a:latin typeface="Calibri" pitchFamily="34" charset="0"/>
              </a:rPr>
              <a:t>. </a:t>
            </a:r>
          </a:p>
          <a:p>
            <a:endParaRPr lang="en-GB" sz="1700">
              <a:latin typeface="Calibri" pitchFamily="34" charset="0"/>
            </a:endParaRPr>
          </a:p>
          <a:p>
            <a:r>
              <a:rPr lang="en-GB" sz="1700">
                <a:latin typeface="Calibri" pitchFamily="34" charset="0"/>
              </a:rPr>
              <a:t>Today, a working replica stands in the place of the original Globe.</a:t>
            </a: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5148263" y="549275"/>
            <a:ext cx="3579812" cy="5355313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u="sng" dirty="0">
                <a:latin typeface="KG Somebody That I Used to Know"/>
                <a:cs typeface="KG Somebody That I Used to Know"/>
              </a:rPr>
              <a:t>Visiting The Globe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Elizabethan theatre was a popular form of entertainment that even poorer people could enjoy. The cheapest tickets allowed you to stand in the yard in front of the stage – these tickets cost one penny. People with these tickets were called </a:t>
            </a:r>
            <a:r>
              <a:rPr lang="en-GB" b="1" dirty="0">
                <a:solidFill>
                  <a:srgbClr val="7030A0"/>
                </a:solidFill>
                <a:latin typeface="Calibri" pitchFamily="34" charset="0"/>
              </a:rPr>
              <a:t>groundlings</a:t>
            </a:r>
            <a:r>
              <a:rPr lang="en-GB" dirty="0">
                <a:latin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Special effects and scenery were limited, but there was always music and beautiful costumes. </a:t>
            </a:r>
          </a:p>
          <a:p>
            <a:endParaRPr lang="en-GB" dirty="0">
              <a:latin typeface="Calibri" pitchFamily="34" charset="0"/>
            </a:endParaRPr>
          </a:p>
          <a:p>
            <a:r>
              <a:rPr lang="en-GB" dirty="0">
                <a:latin typeface="Calibri" pitchFamily="34" charset="0"/>
              </a:rPr>
              <a:t>Audiences were encouraged to interact with the actors. This created a rowdy and exciting atmosphere.</a:t>
            </a:r>
          </a:p>
        </p:txBody>
      </p:sp>
    </p:spTree>
    <p:extLst>
      <p:ext uri="{BB962C8B-B14F-4D97-AF65-F5344CB8AC3E}">
        <p14:creationId xmlns:p14="http://schemas.microsoft.com/office/powerpoint/2010/main" val="95338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3-09 at 20.3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44" y="2895601"/>
            <a:ext cx="50927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6421" y="287213"/>
            <a:ext cx="4009498" cy="2308324"/>
          </a:xfrm>
          <a:prstGeom prst="rect">
            <a:avLst/>
          </a:prstGeom>
          <a:solidFill>
            <a:srgbClr val="CCC1DA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Nobles</a:t>
            </a:r>
          </a:p>
          <a:p>
            <a:endParaRPr lang="en-US" dirty="0"/>
          </a:p>
          <a:p>
            <a:r>
              <a:rPr lang="en-US" dirty="0"/>
              <a:t>For around five pennies, nobles and the upper classes could watch from the balcony seats. The highest of nobility could pay to sit in the seats directly above the stage.</a:t>
            </a:r>
          </a:p>
          <a:p>
            <a:endParaRPr lang="en-US" dirty="0"/>
          </a:p>
        </p:txBody>
      </p:sp>
      <p:pic>
        <p:nvPicPr>
          <p:cNvPr id="8" name="Content Placeholder 3" descr="Screen Shot 2015-03-09 at 20.38.50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02" r="-61702"/>
          <a:stretch>
            <a:fillRect/>
          </a:stretch>
        </p:blipFill>
        <p:spPr>
          <a:xfrm>
            <a:off x="-1761129" y="25810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718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09 at 21.32.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68" r="-19168"/>
          <a:stretch>
            <a:fillRect/>
          </a:stretch>
        </p:blipFill>
        <p:spPr>
          <a:xfrm>
            <a:off x="-707023" y="274639"/>
            <a:ext cx="6656521" cy="3660830"/>
          </a:xfrm>
        </p:spPr>
      </p:pic>
      <p:pic>
        <p:nvPicPr>
          <p:cNvPr id="6" name="Picture 5" descr="Screen Shot 2015-03-09 at 21.30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53" y="3545790"/>
            <a:ext cx="4728747" cy="3144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970" y="3424441"/>
            <a:ext cx="4763961" cy="2585323"/>
          </a:xfrm>
          <a:prstGeom prst="rect">
            <a:avLst/>
          </a:prstGeom>
          <a:solidFill>
            <a:srgbClr val="CCC1DA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🎭 Reflecting on previous learning, why do you think women were not permitted on stage? </a:t>
            </a:r>
          </a:p>
          <a:p>
            <a:pPr marL="285750" indent="-285750" algn="ctr">
              <a:buFont typeface="Lucida Grande"/>
              <a:buChar char=""/>
            </a:pPr>
            <a:endParaRPr lang="en-US" dirty="0"/>
          </a:p>
          <a:p>
            <a:pPr algn="ctr"/>
            <a:r>
              <a:rPr lang="en-US" dirty="0"/>
              <a:t>🎭 Who do you think may have played the parts of the young ladies? Explain.</a:t>
            </a:r>
          </a:p>
          <a:p>
            <a:pPr marL="285750" indent="-285750" algn="ctr">
              <a:buFont typeface="Lucida Grande"/>
              <a:buChar char=""/>
            </a:pPr>
            <a:endParaRPr lang="en-US" dirty="0"/>
          </a:p>
          <a:p>
            <a:pPr algn="ctr"/>
            <a:r>
              <a:rPr lang="en-US" dirty="0"/>
              <a:t>🎭 What effect would an all-male cast have on performance and the audience’s response to performance?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2207" y="274639"/>
            <a:ext cx="3144593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Somebody That I Used to Know"/>
                <a:cs typeface="KG Somebody That I Used to Know"/>
              </a:rPr>
              <a:t>The Players</a:t>
            </a:r>
          </a:p>
        </p:txBody>
      </p:sp>
    </p:spTree>
    <p:extLst>
      <p:ext uri="{BB962C8B-B14F-4D97-AF65-F5344CB8AC3E}">
        <p14:creationId xmlns:p14="http://schemas.microsoft.com/office/powerpoint/2010/main" val="31954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7163" y="188913"/>
            <a:ext cx="8785225" cy="6480175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888" y="404813"/>
            <a:ext cx="2833687" cy="503237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KG Somebody That I Used to Know"/>
                <a:cs typeface="KG Somebody That I Used to Know"/>
              </a:rPr>
              <a:t>Costume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981075"/>
            <a:ext cx="4760913" cy="5035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Clothes help us to express who we are. Directors and costume designers think carefully about how to interpret a character. Costume is used to help communicate that interpretation to the audience. 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When talking about costume, it can be useful to consider some of the following things:</a:t>
            </a:r>
          </a:p>
          <a:p>
            <a:endParaRPr lang="en-GB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Is the design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traditional</a:t>
            </a:r>
            <a:r>
              <a:rPr lang="en-GB">
                <a:latin typeface="Calibri" pitchFamily="34" charset="0"/>
              </a:rPr>
              <a:t> or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modern</a:t>
            </a:r>
            <a:r>
              <a:rPr lang="en-GB">
                <a:latin typeface="Calibri" pitchFamily="34" charset="0"/>
              </a:rPr>
              <a:t>? Do the clothes evoke a certain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time period</a:t>
            </a:r>
            <a:r>
              <a:rPr lang="en-GB">
                <a:latin typeface="Calibri" pitchFamily="34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What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colours</a:t>
            </a:r>
            <a:r>
              <a:rPr lang="en-GB">
                <a:latin typeface="Calibri" pitchFamily="34" charset="0"/>
              </a:rPr>
              <a:t> are used? What do these colours make you think of?</a:t>
            </a:r>
          </a:p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Is the character in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uniform</a:t>
            </a:r>
            <a:r>
              <a:rPr lang="en-GB">
                <a:latin typeface="Calibri" pitchFamily="34" charset="0"/>
              </a:rPr>
              <a:t> or wearing their own clothes? Are they in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disguise</a:t>
            </a:r>
            <a:r>
              <a:rPr lang="en-GB">
                <a:latin typeface="Calibri" pitchFamily="34" charset="0"/>
              </a:rPr>
              <a:t>?</a:t>
            </a:r>
          </a:p>
          <a:p>
            <a:pPr>
              <a:buFont typeface="Arial" charset="0"/>
              <a:buChar char="•"/>
            </a:pPr>
            <a:r>
              <a:rPr lang="en-GB">
                <a:latin typeface="Calibri" pitchFamily="34" charset="0"/>
              </a:rPr>
              <a:t> Are two or more characters dressed similarly? If so, what else might they have in common?</a:t>
            </a:r>
          </a:p>
          <a:p>
            <a:pPr>
              <a:buFont typeface="Arial" charset="0"/>
              <a:buChar char="•"/>
            </a:pPr>
            <a:endParaRPr lang="en-GB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406203"/>
            <a:ext cx="3508443" cy="53553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u="sng" dirty="0">
                <a:latin typeface="KG Somebody That I Used to Know"/>
                <a:cs typeface="KG Somebody That I Used to Know"/>
              </a:rPr>
              <a:t>Colour symbolism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Colour can be used to make powerful statements. Certain colours evoke characteristics or emotions and can be used to give clues about a character.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For example, the colour </a:t>
            </a: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white</a:t>
            </a:r>
            <a:r>
              <a:rPr lang="en-GB" dirty="0">
                <a:latin typeface="+mn-lt"/>
              </a:rPr>
              <a:t> is widely associated with purity, innocence, and goodness. The colour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red</a:t>
            </a:r>
            <a:r>
              <a:rPr lang="en-GB" dirty="0">
                <a:latin typeface="+mn-lt"/>
              </a:rPr>
              <a:t> often symbolises passion or confidence. </a:t>
            </a:r>
            <a:r>
              <a:rPr lang="en-GB" b="1" dirty="0">
                <a:latin typeface="+mn-lt"/>
              </a:rPr>
              <a:t>Black</a:t>
            </a:r>
            <a:r>
              <a:rPr lang="en-GB" dirty="0">
                <a:latin typeface="+mn-lt"/>
              </a:rPr>
              <a:t> is worn for mourning and may be associated with evil. </a:t>
            </a:r>
            <a:r>
              <a:rPr lang="en-GB" b="1" dirty="0">
                <a:solidFill>
                  <a:srgbClr val="00B050"/>
                </a:solidFill>
                <a:latin typeface="+mn-lt"/>
              </a:rPr>
              <a:t>Green</a:t>
            </a:r>
            <a:r>
              <a:rPr lang="en-GB" dirty="0">
                <a:latin typeface="+mn-lt"/>
              </a:rPr>
              <a:t> and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brown</a:t>
            </a:r>
            <a:r>
              <a:rPr lang="en-GB" dirty="0">
                <a:latin typeface="+mn-lt"/>
              </a:rPr>
              <a:t> can be used to emphasise a connection to nature, while 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blue</a:t>
            </a:r>
            <a:r>
              <a:rPr lang="en-GB" dirty="0">
                <a:latin typeface="+mn-lt"/>
              </a:rPr>
              <a:t> might connect a character to water or air.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91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3-09 at 22.21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943" r="-95943"/>
          <a:stretch>
            <a:fillRect/>
          </a:stretch>
        </p:blipFill>
        <p:spPr>
          <a:xfrm>
            <a:off x="-1964646" y="125219"/>
            <a:ext cx="6875354" cy="3781180"/>
          </a:xfrm>
        </p:spPr>
      </p:pic>
      <p:pic>
        <p:nvPicPr>
          <p:cNvPr id="5" name="Picture 4" descr="Screen Shot 2015-03-09 at 22.21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46" y="125220"/>
            <a:ext cx="1427080" cy="3781180"/>
          </a:xfrm>
          <a:prstGeom prst="rect">
            <a:avLst/>
          </a:prstGeom>
        </p:spPr>
      </p:pic>
      <p:pic>
        <p:nvPicPr>
          <p:cNvPr id="6" name="Picture 5" descr="Screen Shot 2015-03-09 at 22.1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2" y="125219"/>
            <a:ext cx="2734816" cy="3781180"/>
          </a:xfrm>
          <a:prstGeom prst="rect">
            <a:avLst/>
          </a:prstGeom>
        </p:spPr>
      </p:pic>
      <p:pic>
        <p:nvPicPr>
          <p:cNvPr id="7" name="Picture 6" descr="Screen Shot 2015-03-09 at 22.13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4" y="4135771"/>
            <a:ext cx="3373527" cy="1869892"/>
          </a:xfrm>
          <a:prstGeom prst="rect">
            <a:avLst/>
          </a:prstGeom>
        </p:spPr>
      </p:pic>
      <p:pic>
        <p:nvPicPr>
          <p:cNvPr id="8" name="Picture 7" descr="Screen Shot 2015-03-09 at 22.33.1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58" y="-1"/>
            <a:ext cx="1638167" cy="3906400"/>
          </a:xfrm>
          <a:prstGeom prst="rect">
            <a:avLst/>
          </a:prstGeom>
        </p:spPr>
      </p:pic>
      <p:pic>
        <p:nvPicPr>
          <p:cNvPr id="9" name="Picture 8" descr="Screen Shot 2015-03-09 at 22.32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27" y="3906399"/>
            <a:ext cx="1656770" cy="295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09627" y="4135771"/>
            <a:ext cx="3312901" cy="2308324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These costumes are from a production of the play you will be studying. </a:t>
            </a:r>
          </a:p>
          <a:p>
            <a:endParaRPr lang="en-US" dirty="0"/>
          </a:p>
          <a:p>
            <a:pPr algn="ctr"/>
            <a:r>
              <a:rPr lang="en-US" dirty="0"/>
              <a:t>🎭 What predictions can you make about A Midsummer Night’s Dream on the basis of costume?</a:t>
            </a:r>
          </a:p>
        </p:txBody>
      </p:sp>
    </p:spTree>
    <p:extLst>
      <p:ext uri="{BB962C8B-B14F-4D97-AF65-F5344CB8AC3E}">
        <p14:creationId xmlns:p14="http://schemas.microsoft.com/office/powerpoint/2010/main" val="118806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5-03-09 at 23.14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24" r="-60324"/>
          <a:stretch>
            <a:fillRect/>
          </a:stretch>
        </p:blipFill>
        <p:spPr>
          <a:xfrm>
            <a:off x="-625318" y="3571386"/>
            <a:ext cx="5680015" cy="3123789"/>
          </a:xfrm>
        </p:spPr>
      </p:pic>
      <p:pic>
        <p:nvPicPr>
          <p:cNvPr id="6" name="Picture 5" descr="Screen Shot 2015-03-09 at 23.13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82" y="203398"/>
            <a:ext cx="2019447" cy="3153877"/>
          </a:xfrm>
          <a:prstGeom prst="rect">
            <a:avLst/>
          </a:prstGeom>
        </p:spPr>
      </p:pic>
      <p:pic>
        <p:nvPicPr>
          <p:cNvPr id="7" name="Picture 6" descr="Screen Shot 2015-03-09 at 23.12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7" y="203398"/>
            <a:ext cx="2164264" cy="3019187"/>
          </a:xfrm>
          <a:prstGeom prst="rect">
            <a:avLst/>
          </a:prstGeom>
        </p:spPr>
      </p:pic>
      <p:pic>
        <p:nvPicPr>
          <p:cNvPr id="8" name="Picture 7" descr="Screen Shot 2015-03-09 at 23.12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32" y="3450907"/>
            <a:ext cx="2515963" cy="3244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1464" y="2206922"/>
            <a:ext cx="4046760" cy="2031325"/>
          </a:xfrm>
          <a:prstGeom prst="rect">
            <a:avLst/>
          </a:prstGeom>
          <a:solidFill>
            <a:srgbClr val="CCC1DA"/>
          </a:solidFill>
          <a:ln>
            <a:solidFill>
              <a:srgbClr val="8064A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Elizabeth I was the reigning monarch at this time in Britain. </a:t>
            </a:r>
          </a:p>
          <a:p>
            <a:endParaRPr lang="en-US" dirty="0"/>
          </a:p>
          <a:p>
            <a:pPr algn="ctr"/>
            <a:r>
              <a:rPr lang="en-US" dirty="0"/>
              <a:t>♕What do these portraits suggest about her ‘role’ as monarch? Reflect upon your knowledge of social hierarchy and costume 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16760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733</Words>
  <Application>Microsoft Office PowerPoint</Application>
  <PresentationFormat>On-screen Show (4:3)</PresentationFormat>
  <Paragraphs>68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KG Next to Me Sketched</vt:lpstr>
      <vt:lpstr>KG Somebody That I Used to Know</vt:lpstr>
      <vt:lpstr>Lucida Grande</vt:lpstr>
      <vt:lpstr>Office Theme</vt:lpstr>
      <vt:lpstr>Shakespeare in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and the Supernatural</dc:title>
  <dc:creator>Amanda Uffendell</dc:creator>
  <cp:lastModifiedBy>Toni-Louise</cp:lastModifiedBy>
  <cp:revision>29</cp:revision>
  <dcterms:created xsi:type="dcterms:W3CDTF">2015-03-09T19:29:25Z</dcterms:created>
  <dcterms:modified xsi:type="dcterms:W3CDTF">2020-05-04T09:14:53Z</dcterms:modified>
</cp:coreProperties>
</file>