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863F-11F7-4592-93DD-8E969244D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ECE86-4763-4B56-83A4-A7510B20D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FC89E-3EF5-4F49-A3D6-0A483786F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961D3-279E-4187-9833-6B010395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7465D-8D20-4F58-A418-571BF43A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9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87E7-CA93-4B6B-B2DB-66347064C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477BD-57E3-4CBC-84D3-EC00A5E4E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38923-0CD7-4A0F-88F0-82645CF2F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D7DDE-0F59-4585-9EE8-F93A381F1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DCBAB-BBDE-40ED-A000-77C3174C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58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801E95-E41B-40D8-805E-AAEE991A7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192BF-8508-41DD-A220-9684E25CE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241FE-009C-41CD-A2B9-44759688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15803-D06E-41BE-9609-FA11F5D4D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D4D11-1937-4D30-91BE-2E4F77FF2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70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7429-DD0C-44D2-AD6A-FCEB5851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D9D4-52E2-4BB0-99A0-99FAD9C9D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E4558-63D1-453A-B6D0-1F196CCF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6ACD-446C-4CC8-A211-9529B7819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160A7-3B20-413F-B28D-EECD97C9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91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A5BC-E235-4E0F-A459-A89060580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1FF1C-9E43-4BDB-97C7-84ECD1C63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5118B-2A3D-48C2-9E6C-A2B629E7D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AE6E-E7CF-4E3F-AF0F-D35A4333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729EA-0090-414D-920C-095E5F97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5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C1FB5-085D-4B20-8C8F-06BC39814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5F1BB-299F-498C-8EC5-3E305430B8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B186F3-8C7F-4D74-BADB-0D3C16580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808EC-2D77-472E-B6F6-245EB3374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56662-6D88-4B3A-AEF4-9A1C5A9B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F93A9-A044-4E9C-A9D4-06476C7C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74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C2F3-7954-48EB-8D74-5D765507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3146A-FC76-45CB-8046-F15AC01E7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9BCA0-4661-4DF0-A7C5-63489DF41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1A56D-9C18-425F-8168-87EBF04D6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4F22DF-20BC-4576-A646-5B1388AE5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9A7E15-1BED-4C76-AD4E-1B2FE2A85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869FB-C542-4E1D-8FC2-BB9EF4BB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D258FE-B78B-418B-92FF-A22201E0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52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7996B-6744-45F3-B44F-21D5D6BE0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8FC70-D44B-411C-849E-C68F5998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67991D-EDB6-4F6B-821D-EA73F76A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6539C-85AA-4764-8D5C-26A3244B4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0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D4CEE-7191-41CD-AAB2-EB86A8F7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CC5D0-46BA-4FD2-B541-75BFD214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0D5FB-34C4-4AC6-8ED6-D1D897D8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52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227A5-C60B-4D8F-9C40-948C96CA7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79192-05FB-4308-A55F-E83594E8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5D19C-02F6-41F1-8135-9103E5F57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19468-735F-47DD-B325-59A7913A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A954E-65E6-4882-B6C1-36D2EBD1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BF21-893A-4451-912A-AB0C39A1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7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A3B9B-BF7C-423D-8665-29D6442C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9FE3B8-0EF9-41D7-9897-129D2364D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DAB8A-8EAE-4530-90B0-5FEB41CED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907A6-906C-4983-917D-868CF0AF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F49C5-343B-4342-9089-C55FAF04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21848-30DE-477D-A3B5-34AF936C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9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C2200-E401-4EDC-9721-945B1C63D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9A30D-8E50-4013-81EF-B777BA29A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4BFF1-A7CE-4CA3-8AE4-2F8401C3D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9F0EA-CB36-4168-9CB9-FE8072EABB5C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BB2A-A4D2-4B41-AC8E-9F334FF836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7D723-D2EB-4DEF-AB34-13071F7F1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72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B4E4A-2B41-484A-B850-8CCC5CC53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 English Spoken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241BC-E66A-4750-B8B3-DD93E6AEC8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LO: to demonstrate presentation skills in a formal setting.</a:t>
            </a:r>
          </a:p>
          <a:p>
            <a:r>
              <a:rPr lang="en-GB" dirty="0">
                <a:solidFill>
                  <a:schemeClr val="bg1"/>
                </a:solidFill>
              </a:rPr>
              <a:t>Listen and respond appropriately to spoken language, including to questions and feedback to presentations.</a:t>
            </a:r>
          </a:p>
          <a:p>
            <a:r>
              <a:rPr lang="en-GB" dirty="0">
                <a:solidFill>
                  <a:schemeClr val="bg1"/>
                </a:solidFill>
              </a:rPr>
              <a:t>Use spoken Standard English effectively in speeches and presentations.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188" y="615232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05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FD8E-D4CE-4112-85C9-8595A3115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Starter: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0ADA5-B488-4DB4-A9AA-C1371559E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is the purpose of a speech?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kind of features would a speaker use in their speech?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How should a speaker address their audience?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kind of register (level of formality) should a speaker use and why?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911" y="177440"/>
            <a:ext cx="2261812" cy="170093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3277" y="112991"/>
            <a:ext cx="6127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What does success look like? Exploring what makes a good talk.</a:t>
            </a:r>
          </a:p>
        </p:txBody>
      </p:sp>
    </p:spTree>
    <p:extLst>
      <p:ext uri="{BB962C8B-B14F-4D97-AF65-F5344CB8AC3E}">
        <p14:creationId xmlns:p14="http://schemas.microsoft.com/office/powerpoint/2010/main" val="352658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What kind of features did you come up with in your starter?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0265-4AC9-4E8A-9F17-BD00EFF2E6BB}"/>
              </a:ext>
            </a:extLst>
          </p:cNvPr>
          <p:cNvCxnSpPr>
            <a:cxnSpLocks/>
          </p:cNvCxnSpPr>
          <p:nvPr/>
        </p:nvCxnSpPr>
        <p:spPr>
          <a:xfrm>
            <a:off x="6635114" y="4414602"/>
            <a:ext cx="1108711" cy="77715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>
            <a:off x="7910512" y="3778153"/>
            <a:ext cx="1314768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714564" y="4341396"/>
            <a:ext cx="22961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What is the purpose of these devices?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901" y="1167746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67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70332" cy="1325563"/>
          </a:xfrm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Did you include all of the features below?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0265-4AC9-4E8A-9F17-BD00EFF2E6BB}"/>
              </a:ext>
            </a:extLst>
          </p:cNvPr>
          <p:cNvCxnSpPr>
            <a:cxnSpLocks/>
          </p:cNvCxnSpPr>
          <p:nvPr/>
        </p:nvCxnSpPr>
        <p:spPr>
          <a:xfrm>
            <a:off x="6635114" y="4414602"/>
            <a:ext cx="1108711" cy="77715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>
            <a:off x="7910512" y="3778153"/>
            <a:ext cx="1314768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714564" y="4341396"/>
            <a:ext cx="22961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What is the purpose of these devices?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4BE084-050F-4260-9CCD-E3022B788B65}"/>
              </a:ext>
            </a:extLst>
          </p:cNvPr>
          <p:cNvSpPr txBox="1"/>
          <p:nvPr/>
        </p:nvSpPr>
        <p:spPr>
          <a:xfrm>
            <a:off x="162560" y="2946400"/>
            <a:ext cx="206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anecdotes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B19A01-4FA8-433A-81FA-8BA9EEDB3288}"/>
              </a:ext>
            </a:extLst>
          </p:cNvPr>
          <p:cNvSpPr txBox="1"/>
          <p:nvPr/>
        </p:nvSpPr>
        <p:spPr>
          <a:xfrm>
            <a:off x="342900" y="3583919"/>
            <a:ext cx="1544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statistics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87B8D-D2BD-4C91-91F4-57D25595A8C9}"/>
              </a:ext>
            </a:extLst>
          </p:cNvPr>
          <p:cNvSpPr txBox="1"/>
          <p:nvPr/>
        </p:nvSpPr>
        <p:spPr>
          <a:xfrm>
            <a:off x="420988" y="4725332"/>
            <a:ext cx="21732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Emotive language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E5CE14-5530-4602-BED6-7E837EE0E78D}"/>
              </a:ext>
            </a:extLst>
          </p:cNvPr>
          <p:cNvSpPr txBox="1"/>
          <p:nvPr/>
        </p:nvSpPr>
        <p:spPr>
          <a:xfrm>
            <a:off x="2225040" y="5738833"/>
            <a:ext cx="1788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Hyperbole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DB89E4-1CE1-4BB4-AF04-912CB0E3C618}"/>
              </a:ext>
            </a:extLst>
          </p:cNvPr>
          <p:cNvSpPr txBox="1"/>
          <p:nvPr/>
        </p:nvSpPr>
        <p:spPr>
          <a:xfrm>
            <a:off x="4480561" y="5679439"/>
            <a:ext cx="1859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Figurative Imagery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8E9D63-D9B5-4F47-9F33-209B1B535984}"/>
              </a:ext>
            </a:extLst>
          </p:cNvPr>
          <p:cNvSpPr txBox="1"/>
          <p:nvPr/>
        </p:nvSpPr>
        <p:spPr>
          <a:xfrm>
            <a:off x="6339840" y="5538768"/>
            <a:ext cx="1838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Alliteration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9ABE45-2C62-482B-AA97-E957E0EDCA84}"/>
              </a:ext>
            </a:extLst>
          </p:cNvPr>
          <p:cNvSpPr txBox="1"/>
          <p:nvPr/>
        </p:nvSpPr>
        <p:spPr>
          <a:xfrm>
            <a:off x="9708532" y="2516604"/>
            <a:ext cx="206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Rhetorical Questions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97D002-D3C3-466B-882C-05B479260114}"/>
              </a:ext>
            </a:extLst>
          </p:cNvPr>
          <p:cNvSpPr txBox="1"/>
          <p:nvPr/>
        </p:nvSpPr>
        <p:spPr>
          <a:xfrm>
            <a:off x="8181038" y="4340610"/>
            <a:ext cx="16827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Quote from a reliable source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9F41C8-E158-4C4A-A9E6-AF813C201A87}"/>
              </a:ext>
            </a:extLst>
          </p:cNvPr>
          <p:cNvSpPr txBox="1"/>
          <p:nvPr/>
        </p:nvSpPr>
        <p:spPr>
          <a:xfrm>
            <a:off x="9898226" y="3556173"/>
            <a:ext cx="1683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Humour</a:t>
            </a:r>
            <a:r>
              <a:rPr lang="en-GB" dirty="0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C1F8F0-BAAA-47DA-9718-4E5D96B56F90}"/>
              </a:ext>
            </a:extLst>
          </p:cNvPr>
          <p:cNvSpPr/>
          <p:nvPr/>
        </p:nvSpPr>
        <p:spPr>
          <a:xfrm>
            <a:off x="342900" y="3074988"/>
            <a:ext cx="1678940" cy="3946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A3BA45-1B07-4AFC-9525-952D120F3265}"/>
              </a:ext>
            </a:extLst>
          </p:cNvPr>
          <p:cNvSpPr/>
          <p:nvPr/>
        </p:nvSpPr>
        <p:spPr>
          <a:xfrm>
            <a:off x="342900" y="3688080"/>
            <a:ext cx="1611614" cy="39130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06DB5DB-07DF-4507-9D99-0210C4F0B8B7}"/>
              </a:ext>
            </a:extLst>
          </p:cNvPr>
          <p:cNvSpPr/>
          <p:nvPr/>
        </p:nvSpPr>
        <p:spPr>
          <a:xfrm>
            <a:off x="631492" y="4753085"/>
            <a:ext cx="1788160" cy="92635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26A21D7-AD5C-4182-9F78-2A7D51834584}"/>
              </a:ext>
            </a:extLst>
          </p:cNvPr>
          <p:cNvSpPr/>
          <p:nvPr/>
        </p:nvSpPr>
        <p:spPr>
          <a:xfrm>
            <a:off x="2225040" y="5753102"/>
            <a:ext cx="1788160" cy="50895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FD8A082-D435-4DC1-B4DE-C0C6FD7A9B2A}"/>
              </a:ext>
            </a:extLst>
          </p:cNvPr>
          <p:cNvSpPr/>
          <p:nvPr/>
        </p:nvSpPr>
        <p:spPr>
          <a:xfrm>
            <a:off x="4508500" y="5738833"/>
            <a:ext cx="1709420" cy="89471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9762E68-006E-4E1E-80BB-75760F1DFCF9}"/>
              </a:ext>
            </a:extLst>
          </p:cNvPr>
          <p:cNvSpPr/>
          <p:nvPr/>
        </p:nvSpPr>
        <p:spPr>
          <a:xfrm>
            <a:off x="6337604" y="5538768"/>
            <a:ext cx="1838962" cy="52287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4AF09E-3E23-40F6-B4D0-772365C61896}"/>
              </a:ext>
            </a:extLst>
          </p:cNvPr>
          <p:cNvSpPr/>
          <p:nvPr/>
        </p:nvSpPr>
        <p:spPr>
          <a:xfrm>
            <a:off x="8383274" y="4394131"/>
            <a:ext cx="1384281" cy="191776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4F7F0A1-AD5F-45A6-8FC4-04CF0FB5ECBF}"/>
              </a:ext>
            </a:extLst>
          </p:cNvPr>
          <p:cNvSpPr/>
          <p:nvPr/>
        </p:nvSpPr>
        <p:spPr>
          <a:xfrm>
            <a:off x="9863771" y="2560587"/>
            <a:ext cx="1907241" cy="90903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18C4B3B-71F4-409B-A73A-32381B77ACC6}"/>
              </a:ext>
            </a:extLst>
          </p:cNvPr>
          <p:cNvSpPr/>
          <p:nvPr/>
        </p:nvSpPr>
        <p:spPr>
          <a:xfrm>
            <a:off x="10007600" y="3604557"/>
            <a:ext cx="1512887" cy="5232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7E1CE9B-D12A-4449-99A6-523204C77142}"/>
              </a:ext>
            </a:extLst>
          </p:cNvPr>
          <p:cNvSpPr/>
          <p:nvPr/>
        </p:nvSpPr>
        <p:spPr>
          <a:xfrm>
            <a:off x="9946770" y="4414602"/>
            <a:ext cx="1844243" cy="184745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532" y="351244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83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What about these?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 flipH="1">
            <a:off x="7189469" y="4503738"/>
            <a:ext cx="2652571" cy="1490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842040" y="3123874"/>
            <a:ext cx="22961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Be careful with this one as you have to deliver your speech using a formal register!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2E512-3D56-48C7-B244-A9835A9E59D6}"/>
              </a:ext>
            </a:extLst>
          </p:cNvPr>
          <p:cNvSpPr txBox="1"/>
          <p:nvPr/>
        </p:nvSpPr>
        <p:spPr>
          <a:xfrm>
            <a:off x="426720" y="2702560"/>
            <a:ext cx="16316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Hypophora- raising a question then immediately answering it.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BD682-6390-4E8C-92B6-480E7B341DE9}"/>
              </a:ext>
            </a:extLst>
          </p:cNvPr>
          <p:cNvSpPr txBox="1"/>
          <p:nvPr/>
        </p:nvSpPr>
        <p:spPr>
          <a:xfrm>
            <a:off x="331473" y="5146139"/>
            <a:ext cx="3545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Anadiplosis- repetition of a word or phrase that ends one clause and is used to begin a new one.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C6D60D-097A-4C49-B9DE-787B8161C0D0}"/>
              </a:ext>
            </a:extLst>
          </p:cNvPr>
          <p:cNvSpPr txBox="1"/>
          <p:nvPr/>
        </p:nvSpPr>
        <p:spPr>
          <a:xfrm>
            <a:off x="4460240" y="5570698"/>
            <a:ext cx="2885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Metonymy- using a word to suggest an abstract meaning. E.g. plastic to mean credit card.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49EA66-AF55-4077-AC64-92A033BF7D04}"/>
              </a:ext>
            </a:extLst>
          </p:cNvPr>
          <p:cNvSpPr/>
          <p:nvPr/>
        </p:nvSpPr>
        <p:spPr>
          <a:xfrm>
            <a:off x="9842040" y="3074988"/>
            <a:ext cx="2207720" cy="323691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A9CE74-1563-4A26-9090-8354FD38D404}"/>
              </a:ext>
            </a:extLst>
          </p:cNvPr>
          <p:cNvSpPr/>
          <p:nvPr/>
        </p:nvSpPr>
        <p:spPr>
          <a:xfrm>
            <a:off x="426720" y="2702560"/>
            <a:ext cx="1631632" cy="18796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717152-559C-470A-9294-589CB941A63D}"/>
              </a:ext>
            </a:extLst>
          </p:cNvPr>
          <p:cNvSpPr/>
          <p:nvPr/>
        </p:nvSpPr>
        <p:spPr>
          <a:xfrm>
            <a:off x="293512" y="5146139"/>
            <a:ext cx="3421238" cy="139974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B64B19-2F62-439A-85B2-87255E595E84}"/>
              </a:ext>
            </a:extLst>
          </p:cNvPr>
          <p:cNvSpPr/>
          <p:nvPr/>
        </p:nvSpPr>
        <p:spPr>
          <a:xfrm>
            <a:off x="4460240" y="5594032"/>
            <a:ext cx="2729229" cy="120444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4848" y="1270632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9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AF7E4-04A6-44D4-A8CA-566DF2E50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1515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Activity 2: match the device to the explanation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4889D2-40B8-4FED-B0E6-BE4689DBD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00732"/>
              </p:ext>
            </p:extLst>
          </p:nvPr>
        </p:nvGraphicFramePr>
        <p:xfrm>
          <a:off x="358140" y="518795"/>
          <a:ext cx="11313160" cy="616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>
                  <a:extLst>
                    <a:ext uri="{9D8B030D-6E8A-4147-A177-3AD203B41FA5}">
                      <a16:colId xmlns:a16="http://schemas.microsoft.com/office/drawing/2014/main" val="2351392509"/>
                    </a:ext>
                  </a:extLst>
                </a:gridCol>
                <a:gridCol w="8442960">
                  <a:extLst>
                    <a:ext uri="{9D8B030D-6E8A-4147-A177-3AD203B41FA5}">
                      <a16:colId xmlns:a16="http://schemas.microsoft.com/office/drawing/2014/main" val="39285152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Device used in a speech: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Explanation of device: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00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Anecdote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quality of being amused, comical or to keep someone content.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7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Statistics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question which does not require a direct answer, intended to start a discussion and get the listener to think about the topic discussed.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411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Emotive Language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substitution of a name of an attribute for that of the thing meant: “suit” instead of “business man.”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76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Hyperbole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Language that uses words or expressions with a meaning that is different from the literal interpretation.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377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Figurative Imagery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figure of speech in which the speaker poses a question and then answers it.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47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Alliteration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occurrence of the same letter or sound at the beginning of </a:t>
                      </a:r>
                      <a:r>
                        <a:rPr lang="en-GB">
                          <a:solidFill>
                            <a:schemeClr val="bg1"/>
                          </a:solidFill>
                        </a:rPr>
                        <a:t>a phrase.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404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Quote from a reliable source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short amusing or interesting story about a real incident or person.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04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Humour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Statement taken from someone or something that is thorough, well reasoned  and trustworthy which provides credibility to a speech/topic.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9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Rhetorical Question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word used at the end of a clause which is then repeated at the beginning of the next clause.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792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Hypophora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Exaggerated statement or claim not meant to be taken literally.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63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Anadiplosis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Using data (percentages and numbers) to add context and credibility to your argument.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75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Metonymy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When certain words are used to evoke an emotional response.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620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26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3197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Have a look at the speech attached to this assignment and see if you can annotate the features it uses. Send your teacher the annotated copy.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847" y="124694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582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565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1_Office Theme</vt:lpstr>
      <vt:lpstr> English Spoken Language</vt:lpstr>
      <vt:lpstr>Starter: </vt:lpstr>
      <vt:lpstr> Activity 1: What kind of features would a speaker use in their speech? </vt:lpstr>
      <vt:lpstr> Activity 1: What kind of features would a speaker use in their speech? </vt:lpstr>
      <vt:lpstr> Activity 1: What kind of features would a speaker use in their speech? </vt:lpstr>
      <vt:lpstr>Activity 2: match the device to the explanation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10/11 English Spoken Language</dc:title>
  <dc:creator>Verinder Kaur</dc:creator>
  <cp:lastModifiedBy>Toni-Louise Younger</cp:lastModifiedBy>
  <cp:revision>12</cp:revision>
  <dcterms:created xsi:type="dcterms:W3CDTF">2020-06-28T17:04:47Z</dcterms:created>
  <dcterms:modified xsi:type="dcterms:W3CDTF">2020-07-03T08:30:53Z</dcterms:modified>
</cp:coreProperties>
</file>