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9" r:id="rId2"/>
    <p:sldId id="263"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3BD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2" d="100"/>
          <a:sy n="32" d="100"/>
        </p:scale>
        <p:origin x="157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4B8C8D-DF6E-B142-A35B-2DCD6AA88651}" type="datetimeFigureOut">
              <a:rPr lang="en-US" smtClean="0"/>
              <a:t>5/19/2020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2E0D89-AA03-2B4F-BC11-96CF7B35E05F}" type="slidenum">
              <a:rPr lang="en-US" smtClean="0"/>
              <a:t>‹#›</a:t>
            </a:fld>
            <a:endParaRPr lang="en-US"/>
          </a:p>
        </p:txBody>
      </p:sp>
    </p:spTree>
    <p:extLst>
      <p:ext uri="{BB962C8B-B14F-4D97-AF65-F5344CB8AC3E}">
        <p14:creationId xmlns:p14="http://schemas.microsoft.com/office/powerpoint/2010/main" val="2029785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1</a:t>
            </a:fld>
            <a:endParaRPr lang="en-US"/>
          </a:p>
        </p:txBody>
      </p:sp>
    </p:spTree>
    <p:extLst>
      <p:ext uri="{BB962C8B-B14F-4D97-AF65-F5344CB8AC3E}">
        <p14:creationId xmlns:p14="http://schemas.microsoft.com/office/powerpoint/2010/main" val="4268491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2</a:t>
            </a:fld>
            <a:endParaRPr lang="en-US"/>
          </a:p>
        </p:txBody>
      </p:sp>
    </p:spTree>
    <p:extLst>
      <p:ext uri="{BB962C8B-B14F-4D97-AF65-F5344CB8AC3E}">
        <p14:creationId xmlns:p14="http://schemas.microsoft.com/office/powerpoint/2010/main" val="4268491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2125038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82425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341493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766160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63263FB-0925-1B49-AAC5-C915CA04B24F}"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3441958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363263FB-0925-1B49-AAC5-C915CA04B24F}"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254528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363263FB-0925-1B49-AAC5-C915CA04B24F}"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019019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363263FB-0925-1B49-AAC5-C915CA04B24F}" type="datetimeFigureOut">
              <a:rPr lang="en-US" smtClean="0"/>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57502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263FB-0925-1B49-AAC5-C915CA04B24F}" type="datetimeFigureOut">
              <a:rPr lang="en-US" smtClean="0"/>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31381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63263FB-0925-1B49-AAC5-C915CA04B24F}"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248585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63263FB-0925-1B49-AAC5-C915CA04B24F}"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00884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263FB-0925-1B49-AAC5-C915CA04B24F}" type="datetimeFigureOut">
              <a:rPr lang="en-US" smtClean="0"/>
              <a:t>5/19/2020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EC55AD-0E44-364A-879E-B445C2771A6D}" type="slidenum">
              <a:rPr lang="en-US" smtClean="0"/>
              <a:t>‹#›</a:t>
            </a:fld>
            <a:endParaRPr lang="en-US"/>
          </a:p>
        </p:txBody>
      </p:sp>
    </p:spTree>
    <p:extLst>
      <p:ext uri="{BB962C8B-B14F-4D97-AF65-F5344CB8AC3E}">
        <p14:creationId xmlns:p14="http://schemas.microsoft.com/office/powerpoint/2010/main" val="3693434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a:xfrm>
            <a:off x="596035" y="274638"/>
            <a:ext cx="7373216" cy="3455987"/>
          </a:xfrm>
          <a:prstGeom prst="wedgeEllipseCallout">
            <a:avLst>
              <a:gd name="adj1" fmla="val 42298"/>
              <a:gd name="adj2" fmla="val 47194"/>
            </a:avLst>
          </a:prstGeom>
        </p:spPr>
        <p:style>
          <a:lnRef idx="1">
            <a:schemeClr val="accent4"/>
          </a:lnRef>
          <a:fillRef idx="2">
            <a:schemeClr val="accent4"/>
          </a:fillRef>
          <a:effectRef idx="1">
            <a:schemeClr val="accent4"/>
          </a:effectRef>
          <a:fontRef idx="minor">
            <a:schemeClr val="dk1"/>
          </a:fontRef>
        </p:style>
        <p:txBody>
          <a:bodyPr rtlCol="0" anchor="ctr">
            <a:normAutofit lnSpcReduction="10000"/>
          </a:bodyPr>
          <a:lstStyle/>
          <a:p>
            <a:pPr marL="0" indent="0" algn="ctr">
              <a:buNone/>
            </a:pPr>
            <a:r>
              <a:rPr lang="en-US" sz="2000" dirty="0"/>
              <a:t>“Upon that day either prepare to die</a:t>
            </a:r>
          </a:p>
          <a:p>
            <a:pPr marL="0" indent="0" algn="ctr">
              <a:buNone/>
            </a:pPr>
            <a:r>
              <a:rPr lang="en-US" sz="2000" dirty="0"/>
              <a:t>For disobedience to your father’s will,</a:t>
            </a:r>
          </a:p>
          <a:p>
            <a:pPr marL="0" indent="0" algn="ctr">
              <a:buNone/>
            </a:pPr>
            <a:r>
              <a:rPr lang="en-US" sz="2000" dirty="0"/>
              <a:t>Or else to wed Demetrius, as he would,</a:t>
            </a:r>
          </a:p>
          <a:p>
            <a:pPr marL="0" indent="0" algn="ctr">
              <a:buNone/>
            </a:pPr>
            <a:r>
              <a:rPr lang="en-US" sz="2000" dirty="0"/>
              <a:t>Or on Diana’s altar to protest</a:t>
            </a:r>
          </a:p>
          <a:p>
            <a:pPr marL="0" indent="0" algn="ctr">
              <a:buNone/>
            </a:pPr>
            <a:r>
              <a:rPr lang="en-US" sz="2000" dirty="0"/>
              <a:t>For aye austerity and single life.”</a:t>
            </a:r>
          </a:p>
          <a:p>
            <a:pPr marL="0" indent="0" algn="ctr">
              <a:buNone/>
            </a:pPr>
            <a:endParaRPr lang="en-US" sz="2000" dirty="0"/>
          </a:p>
          <a:p>
            <a:pPr marL="0" indent="0" algn="ctr">
              <a:buNone/>
            </a:pPr>
            <a:r>
              <a:rPr lang="en-US" sz="2000" dirty="0"/>
              <a:t>-Theseus</a:t>
            </a:r>
          </a:p>
        </p:txBody>
      </p:sp>
      <p:pic>
        <p:nvPicPr>
          <p:cNvPr id="4" name="Picture 2" descr="squeezing-a-lemon2"/>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0" b="95333" l="58000" r="100000"/>
                    </a14:imgEffect>
                  </a14:imgLayer>
                </a14:imgProps>
              </a:ext>
              <a:ext uri="{28A0092B-C50C-407E-A947-70E740481C1C}">
                <a14:useLocalDpi xmlns:a14="http://schemas.microsoft.com/office/drawing/2010/main"/>
              </a:ext>
            </a:extLst>
          </a:blip>
          <a:srcRect l="53632"/>
          <a:stretch/>
        </p:blipFill>
        <p:spPr bwMode="auto">
          <a:xfrm>
            <a:off x="6742545" y="-11113"/>
            <a:ext cx="2401454" cy="2589587"/>
          </a:xfrm>
          <a:prstGeom prst="rect">
            <a:avLst/>
          </a:prstGeom>
          <a:noFill/>
          <a:extLst>
            <a:ext uri="{909E8E84-426E-40dd-AFC4-6F175D3DCCD1}">
              <a14:hiddenFill xmlns="" xmlns:a14="http://schemas.microsoft.com/office/drawing/2010/main">
                <a:solidFill>
                  <a:srgbClr val="FFFFFF"/>
                </a:solidFill>
              </a14:hiddenFill>
            </a:ext>
          </a:extLst>
        </p:spPr>
      </p:pic>
      <p:sp>
        <p:nvSpPr>
          <p:cNvPr id="6" name="Content Placeholder 2"/>
          <p:cNvSpPr txBox="1">
            <a:spLocks/>
          </p:cNvSpPr>
          <p:nvPr/>
        </p:nvSpPr>
        <p:spPr>
          <a:xfrm>
            <a:off x="-1" y="4159250"/>
            <a:ext cx="9144000" cy="2412609"/>
          </a:xfrm>
          <a:prstGeom prst="rect">
            <a:avLst/>
          </a:prstGeom>
        </p:spPr>
        <p:style>
          <a:lnRef idx="2">
            <a:schemeClr val="accent6"/>
          </a:lnRef>
          <a:fillRef idx="1">
            <a:schemeClr val="lt1"/>
          </a:fillRef>
          <a:effectRef idx="0">
            <a:schemeClr val="accent6"/>
          </a:effectRef>
          <a:fontRef idx="minor">
            <a:schemeClr val="dk1"/>
          </a:fontRef>
        </p:style>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buFont typeface="Arial"/>
              <a:buAutoNum type="arabicPeriod"/>
            </a:pPr>
            <a:r>
              <a:rPr lang="en-GB" dirty="0"/>
              <a:t>What is happening?  What is Theseus saying?</a:t>
            </a:r>
          </a:p>
          <a:p>
            <a:pPr marL="514350" indent="-514350">
              <a:buFont typeface="Arial"/>
              <a:buAutoNum type="arabicPeriod"/>
            </a:pPr>
            <a:r>
              <a:rPr lang="en-GB" dirty="0"/>
              <a:t>Why is Theseus saying this?  What does it reveal about him in light of the theme </a:t>
            </a:r>
            <a:r>
              <a:rPr lang="en-GB" b="1" dirty="0"/>
              <a:t>order and disorder</a:t>
            </a:r>
            <a:r>
              <a:rPr lang="en-GB" dirty="0"/>
              <a:t>?</a:t>
            </a:r>
          </a:p>
          <a:p>
            <a:pPr marL="514350" indent="-514350">
              <a:buFont typeface="Arial"/>
              <a:buAutoNum type="arabicPeriod"/>
            </a:pPr>
            <a:r>
              <a:rPr lang="en-GB" dirty="0"/>
              <a:t>What does this phrase show us about his attitudes towards love and marriage? </a:t>
            </a:r>
          </a:p>
          <a:p>
            <a:pPr marL="514350" indent="-514350">
              <a:buFont typeface="Arial"/>
              <a:buAutoNum type="arabicPeriod"/>
            </a:pPr>
            <a:r>
              <a:rPr lang="en-GB" dirty="0"/>
              <a:t>How does he compare to a typical Elizabethan man?</a:t>
            </a:r>
          </a:p>
          <a:p>
            <a:pPr marL="514350" indent="-514350">
              <a:buFont typeface="Arial"/>
              <a:buAutoNum type="arabicPeriod"/>
            </a:pPr>
            <a:r>
              <a:rPr lang="en-GB" dirty="0"/>
              <a:t>Which words stand out?  Why?  What tone do they create?</a:t>
            </a:r>
          </a:p>
          <a:p>
            <a:pPr marL="514350" indent="-514350">
              <a:buFont typeface="Arial"/>
              <a:buAutoNum type="arabicPeriod"/>
            </a:pPr>
            <a:r>
              <a:rPr lang="en-GB" dirty="0"/>
              <a:t>How might an Elizabethan audience view him? How might a contemporary audience view him?</a:t>
            </a:r>
          </a:p>
        </p:txBody>
      </p:sp>
      <p:sp>
        <p:nvSpPr>
          <p:cNvPr id="7" name="Content Placeholder 4"/>
          <p:cNvSpPr txBox="1">
            <a:spLocks/>
          </p:cNvSpPr>
          <p:nvPr/>
        </p:nvSpPr>
        <p:spPr>
          <a:xfrm>
            <a:off x="596035" y="298948"/>
            <a:ext cx="7373216" cy="3455987"/>
          </a:xfrm>
          <a:prstGeom prst="wedgeEllipseCallout">
            <a:avLst>
              <a:gd name="adj1" fmla="val 42298"/>
              <a:gd name="adj2" fmla="val 47194"/>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marL="342900" indent="-342900" algn="l" defTabSz="457200" rtl="0" eaLnBrk="1" latinLnBrk="0" hangingPunct="1">
              <a:spcBef>
                <a:spcPct val="20000"/>
              </a:spcBef>
              <a:buFont typeface="Arial"/>
              <a:buChar char="•"/>
              <a:defRPr sz="32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dk1"/>
                </a:solidFill>
                <a:latin typeface="+mn-lt"/>
                <a:ea typeface="+mn-ea"/>
                <a:cs typeface="+mn-cs"/>
              </a:defRPr>
            </a:lvl9pPr>
          </a:lstStyle>
          <a:p>
            <a:pPr marL="0" indent="0" algn="ctr">
              <a:buNone/>
            </a:pPr>
            <a:r>
              <a:rPr lang="en-US" sz="2000" dirty="0"/>
              <a:t>“Be ready either to be executed for disobeying your father, to marry Demetrius as your father wishes, or to take a vow to spend the rest of your life as a virgin priestess of the moon goddess.”</a:t>
            </a:r>
          </a:p>
          <a:p>
            <a:pPr marL="0" indent="0" algn="ctr">
              <a:buFont typeface="Arial"/>
              <a:buNone/>
            </a:pPr>
            <a:endParaRPr lang="en-US" sz="2000" dirty="0"/>
          </a:p>
          <a:p>
            <a:pPr marL="0" indent="0" algn="ctr">
              <a:buFont typeface="Arial"/>
              <a:buNone/>
            </a:pPr>
            <a:r>
              <a:rPr lang="en-US" sz="2000" dirty="0"/>
              <a:t>-Theseus</a:t>
            </a:r>
          </a:p>
        </p:txBody>
      </p:sp>
    </p:spTree>
    <p:extLst>
      <p:ext uri="{BB962C8B-B14F-4D97-AF65-F5344CB8AC3E}">
        <p14:creationId xmlns:p14="http://schemas.microsoft.com/office/powerpoint/2010/main" val="146044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a:xfrm>
            <a:off x="596035" y="274638"/>
            <a:ext cx="7373216" cy="3455987"/>
          </a:xfrm>
          <a:prstGeom prst="wedgeEllipseCallout">
            <a:avLst>
              <a:gd name="adj1" fmla="val 42298"/>
              <a:gd name="adj2" fmla="val 47194"/>
            </a:avLst>
          </a:prstGeom>
        </p:spPr>
        <p:style>
          <a:lnRef idx="1">
            <a:schemeClr val="accent2"/>
          </a:lnRef>
          <a:fillRef idx="2">
            <a:schemeClr val="accent2"/>
          </a:fillRef>
          <a:effectRef idx="1">
            <a:schemeClr val="accent2"/>
          </a:effectRef>
          <a:fontRef idx="minor">
            <a:schemeClr val="dk1"/>
          </a:fontRef>
        </p:style>
        <p:txBody>
          <a:bodyPr rtlCol="0" anchor="ctr">
            <a:normAutofit fontScale="77500" lnSpcReduction="20000"/>
          </a:bodyPr>
          <a:lstStyle/>
          <a:p>
            <a:pPr marL="0" indent="0" algn="ctr">
              <a:buNone/>
            </a:pPr>
            <a:r>
              <a:rPr lang="en-US" sz="2000" dirty="0"/>
              <a:t>“My good Lysander,</a:t>
            </a:r>
          </a:p>
          <a:p>
            <a:pPr marL="0" indent="0" algn="ctr">
              <a:buNone/>
            </a:pPr>
            <a:r>
              <a:rPr lang="en-US" sz="2000" dirty="0"/>
              <a:t>I swear to thee by Cupid’s strongest bow, </a:t>
            </a:r>
          </a:p>
          <a:p>
            <a:pPr marL="0" indent="0" algn="ctr">
              <a:buNone/>
            </a:pPr>
            <a:r>
              <a:rPr lang="en-US" sz="2000" dirty="0"/>
              <a:t>By his best arrow with the golden head, By the simplicity of Venus’ doves…By all the vows that ever men have broke</a:t>
            </a:r>
          </a:p>
          <a:p>
            <a:pPr marL="0" indent="0" algn="ctr">
              <a:buNone/>
            </a:pPr>
            <a:r>
              <a:rPr lang="en-US" sz="2000" dirty="0"/>
              <a:t>(In number more than ever women spoke),</a:t>
            </a:r>
          </a:p>
          <a:p>
            <a:pPr marL="0" indent="0" algn="ctr">
              <a:buNone/>
            </a:pPr>
            <a:r>
              <a:rPr lang="en-US" sz="2000" dirty="0"/>
              <a:t>In that same place thou hast appointed me,</a:t>
            </a:r>
          </a:p>
          <a:p>
            <a:pPr marL="0" indent="0" algn="ctr">
              <a:buNone/>
            </a:pPr>
            <a:r>
              <a:rPr lang="en-US" sz="2000" dirty="0"/>
              <a:t>Tomorrow truly will I meet with thee.”</a:t>
            </a:r>
          </a:p>
          <a:p>
            <a:pPr marL="0" indent="0" algn="ctr">
              <a:buNone/>
            </a:pPr>
            <a:endParaRPr lang="en-US" sz="2000" dirty="0"/>
          </a:p>
          <a:p>
            <a:pPr marL="0" indent="0" algn="ctr">
              <a:buNone/>
            </a:pPr>
            <a:r>
              <a:rPr lang="en-US" sz="2000" dirty="0"/>
              <a:t>-</a:t>
            </a:r>
            <a:r>
              <a:rPr lang="en-US" sz="2000" dirty="0" err="1"/>
              <a:t>Hermia</a:t>
            </a:r>
            <a:endParaRPr lang="en-US" sz="2000" dirty="0"/>
          </a:p>
        </p:txBody>
      </p:sp>
      <p:pic>
        <p:nvPicPr>
          <p:cNvPr id="4" name="Picture 2" descr="squeezing-a-lemon2"/>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0" b="95333" l="58000" r="100000"/>
                    </a14:imgEffect>
                  </a14:imgLayer>
                </a14:imgProps>
              </a:ext>
              <a:ext uri="{28A0092B-C50C-407E-A947-70E740481C1C}">
                <a14:useLocalDpi xmlns:a14="http://schemas.microsoft.com/office/drawing/2010/main"/>
              </a:ext>
            </a:extLst>
          </a:blip>
          <a:srcRect l="53632"/>
          <a:stretch/>
        </p:blipFill>
        <p:spPr bwMode="auto">
          <a:xfrm>
            <a:off x="6742545" y="-11113"/>
            <a:ext cx="2401454" cy="2589587"/>
          </a:xfrm>
          <a:prstGeom prst="rect">
            <a:avLst/>
          </a:prstGeom>
          <a:noFill/>
          <a:extLst>
            <a:ext uri="{909E8E84-426E-40dd-AFC4-6F175D3DCCD1}">
              <a14:hiddenFill xmlns="" xmlns:a14="http://schemas.microsoft.com/office/drawing/2010/main">
                <a:solidFill>
                  <a:srgbClr val="FFFFFF"/>
                </a:solidFill>
              </a14:hiddenFill>
            </a:ext>
          </a:extLst>
        </p:spPr>
      </p:pic>
      <p:sp>
        <p:nvSpPr>
          <p:cNvPr id="6" name="Content Placeholder 2"/>
          <p:cNvSpPr txBox="1">
            <a:spLocks/>
          </p:cNvSpPr>
          <p:nvPr/>
        </p:nvSpPr>
        <p:spPr>
          <a:xfrm>
            <a:off x="-1" y="4159250"/>
            <a:ext cx="9144000" cy="2412609"/>
          </a:xfrm>
          <a:prstGeom prst="rect">
            <a:avLst/>
          </a:prstGeom>
        </p:spPr>
        <p:style>
          <a:lnRef idx="2">
            <a:schemeClr val="accent6"/>
          </a:lnRef>
          <a:fillRef idx="1">
            <a:schemeClr val="lt1"/>
          </a:fillRef>
          <a:effectRef idx="0">
            <a:schemeClr val="accent6"/>
          </a:effectRef>
          <a:fontRef idx="minor">
            <a:schemeClr val="dk1"/>
          </a:fontRef>
        </p:style>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buFont typeface="Arial"/>
              <a:buAutoNum type="arabicPeriod"/>
            </a:pPr>
            <a:r>
              <a:rPr lang="en-GB" dirty="0"/>
              <a:t>What is happening?  What is </a:t>
            </a:r>
            <a:r>
              <a:rPr lang="en-GB" dirty="0" err="1"/>
              <a:t>Hermia</a:t>
            </a:r>
            <a:r>
              <a:rPr lang="en-GB" dirty="0"/>
              <a:t> saying?</a:t>
            </a:r>
          </a:p>
          <a:p>
            <a:pPr marL="514350" indent="-514350">
              <a:buFont typeface="Arial"/>
              <a:buAutoNum type="arabicPeriod"/>
            </a:pPr>
            <a:r>
              <a:rPr lang="en-GB" dirty="0"/>
              <a:t>Why is </a:t>
            </a:r>
            <a:r>
              <a:rPr lang="en-GB" dirty="0" err="1"/>
              <a:t>Hermia</a:t>
            </a:r>
            <a:r>
              <a:rPr lang="en-GB" dirty="0"/>
              <a:t> saying this?  What does it reveal about her in light of the theme </a:t>
            </a:r>
            <a:r>
              <a:rPr lang="en-GB" b="1" dirty="0"/>
              <a:t>order and disorder</a:t>
            </a:r>
            <a:r>
              <a:rPr lang="en-GB" dirty="0"/>
              <a:t>?</a:t>
            </a:r>
          </a:p>
          <a:p>
            <a:pPr marL="514350" indent="-514350">
              <a:buFont typeface="Arial"/>
              <a:buAutoNum type="arabicPeriod"/>
            </a:pPr>
            <a:r>
              <a:rPr lang="en-GB" dirty="0"/>
              <a:t>What does this phrase show us about </a:t>
            </a:r>
            <a:r>
              <a:rPr lang="en-GB" dirty="0" err="1"/>
              <a:t>Hermia’s</a:t>
            </a:r>
            <a:r>
              <a:rPr lang="en-GB" dirty="0"/>
              <a:t> attitudes towards her father?  To Theseus? To law and order?</a:t>
            </a:r>
          </a:p>
          <a:p>
            <a:pPr marL="514350" indent="-514350">
              <a:buFont typeface="Arial"/>
              <a:buAutoNum type="arabicPeriod"/>
            </a:pPr>
            <a:r>
              <a:rPr lang="en-GB" dirty="0"/>
              <a:t>How does </a:t>
            </a:r>
            <a:r>
              <a:rPr lang="en-GB" dirty="0" err="1"/>
              <a:t>Hermia</a:t>
            </a:r>
            <a:r>
              <a:rPr lang="en-GB" dirty="0"/>
              <a:t> compare to a typical Elizabethan woman?</a:t>
            </a:r>
          </a:p>
          <a:p>
            <a:pPr marL="514350" indent="-514350">
              <a:buFont typeface="Arial"/>
              <a:buAutoNum type="arabicPeriod"/>
            </a:pPr>
            <a:r>
              <a:rPr lang="en-GB" dirty="0"/>
              <a:t>Which words stand out?  Why?  What tone do they create?</a:t>
            </a:r>
          </a:p>
          <a:p>
            <a:pPr marL="514350" indent="-514350">
              <a:buFont typeface="Arial"/>
              <a:buAutoNum type="arabicPeriod"/>
            </a:pPr>
            <a:r>
              <a:rPr lang="en-GB" dirty="0"/>
              <a:t>How might an Elizabethan audience view </a:t>
            </a:r>
            <a:r>
              <a:rPr lang="en-GB" dirty="0" err="1"/>
              <a:t>Hermia</a:t>
            </a:r>
            <a:r>
              <a:rPr lang="en-GB" dirty="0"/>
              <a:t>? How might a contemporary audience view her?</a:t>
            </a:r>
          </a:p>
        </p:txBody>
      </p:sp>
      <p:sp>
        <p:nvSpPr>
          <p:cNvPr id="7" name="Content Placeholder 4"/>
          <p:cNvSpPr txBox="1">
            <a:spLocks/>
          </p:cNvSpPr>
          <p:nvPr/>
        </p:nvSpPr>
        <p:spPr>
          <a:xfrm>
            <a:off x="596035" y="274638"/>
            <a:ext cx="7373216" cy="3455987"/>
          </a:xfrm>
          <a:prstGeom prst="wedgeEllipseCallout">
            <a:avLst>
              <a:gd name="adj1" fmla="val 42298"/>
              <a:gd name="adj2" fmla="val 47194"/>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77500" lnSpcReduction="20000"/>
          </a:bodyPr>
          <a:lstStyle>
            <a:lvl1pPr marL="342900" indent="-342900" algn="l" defTabSz="457200" rtl="0" eaLnBrk="1" latinLnBrk="0" hangingPunct="1">
              <a:spcBef>
                <a:spcPct val="20000"/>
              </a:spcBef>
              <a:buFont typeface="Arial"/>
              <a:buChar char="•"/>
              <a:defRPr sz="32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dk1"/>
                </a:solidFill>
                <a:latin typeface="+mn-lt"/>
                <a:ea typeface="+mn-ea"/>
                <a:cs typeface="+mn-cs"/>
              </a:defRPr>
            </a:lvl9pPr>
          </a:lstStyle>
          <a:p>
            <a:pPr marL="0" indent="0" algn="ctr">
              <a:buNone/>
            </a:pPr>
            <a:r>
              <a:rPr lang="en-US" sz="2000" dirty="0"/>
              <a:t>“Oh, Lysander, I swear I’ll be there tomorrow. I swear by Cupid’s strongest bow and his best gold-tipped arrow, by the Goddess of Love’s innocent doves, by everything that ties lovers together, by the bonfire where Queen Dido burned herself to death when her lover Aeneas jilted her, and by all the promises that men have broken (and men have broken more promises than women have ever made). I give you my word, I will meet you at that spot tomorrow.”</a:t>
            </a:r>
          </a:p>
          <a:p>
            <a:pPr marL="0" indent="0" algn="ctr">
              <a:buFont typeface="Arial"/>
              <a:buNone/>
            </a:pPr>
            <a:endParaRPr lang="en-US" sz="2000" dirty="0"/>
          </a:p>
          <a:p>
            <a:pPr marL="0" indent="0" algn="ctr">
              <a:buFont typeface="Arial"/>
              <a:buNone/>
            </a:pPr>
            <a:r>
              <a:rPr lang="en-US" sz="2000" dirty="0"/>
              <a:t>-</a:t>
            </a:r>
            <a:r>
              <a:rPr lang="en-US" sz="2000" dirty="0" err="1"/>
              <a:t>Hermia</a:t>
            </a:r>
            <a:endParaRPr lang="en-US" sz="2000" dirty="0"/>
          </a:p>
        </p:txBody>
      </p:sp>
    </p:spTree>
    <p:extLst>
      <p:ext uri="{BB962C8B-B14F-4D97-AF65-F5344CB8AC3E}">
        <p14:creationId xmlns:p14="http://schemas.microsoft.com/office/powerpoint/2010/main" val="136976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266</TotalTime>
  <Words>421</Words>
  <Application>Microsoft Office PowerPoint</Application>
  <PresentationFormat>On-screen Show (4:3)</PresentationFormat>
  <Paragraphs>35</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1 Scene 1 Athens – Theseus’ Palace</dc:title>
  <dc:creator>Amanda Uffendell</dc:creator>
  <cp:lastModifiedBy>Toni-Louise Younger</cp:lastModifiedBy>
  <cp:revision>37</cp:revision>
  <dcterms:created xsi:type="dcterms:W3CDTF">2015-03-26T14:00:28Z</dcterms:created>
  <dcterms:modified xsi:type="dcterms:W3CDTF">2020-05-19T08:42:44Z</dcterms:modified>
</cp:coreProperties>
</file>