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71" r:id="rId5"/>
    <p:sldId id="279" r:id="rId6"/>
    <p:sldId id="28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0" d="100"/>
          <a:sy n="40" d="100"/>
        </p:scale>
        <p:origin x="138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0E675A-7E13-47C7-B8E6-2D88EA7B4656}" type="datetimeFigureOut">
              <a:rPr lang="en-GB" smtClean="0"/>
              <a:t>22/04/2020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131395-D94B-4F75-BAC4-CC7EDE399578}" type="slidenum">
              <a:rPr lang="en-GB" smtClean="0"/>
              <a:t>‹#›</a:t>
            </a:fld>
            <a:endParaRPr lang="en-GB"/>
          </a:p>
        </p:txBody>
      </p:sp>
    </p:spTree>
    <p:extLst>
      <p:ext uri="{BB962C8B-B14F-4D97-AF65-F5344CB8AC3E}">
        <p14:creationId xmlns:p14="http://schemas.microsoft.com/office/powerpoint/2010/main" val="1746503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131395-D94B-4F75-BAC4-CC7EDE399578}" type="slidenum">
              <a:rPr lang="en-GB" smtClean="0"/>
              <a:t>1</a:t>
            </a:fld>
            <a:endParaRPr lang="en-GB"/>
          </a:p>
        </p:txBody>
      </p:sp>
    </p:spTree>
    <p:extLst>
      <p:ext uri="{BB962C8B-B14F-4D97-AF65-F5344CB8AC3E}">
        <p14:creationId xmlns:p14="http://schemas.microsoft.com/office/powerpoint/2010/main" val="1109228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4131395-D94B-4F75-BAC4-CC7EDE399578}" type="slidenum">
              <a:rPr lang="en-GB" smtClean="0"/>
              <a:t>2</a:t>
            </a:fld>
            <a:endParaRPr lang="en-GB"/>
          </a:p>
        </p:txBody>
      </p:sp>
    </p:spTree>
    <p:extLst>
      <p:ext uri="{BB962C8B-B14F-4D97-AF65-F5344CB8AC3E}">
        <p14:creationId xmlns:p14="http://schemas.microsoft.com/office/powerpoint/2010/main" val="3318736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Iambic tetrameter is a meter in poetry. It refers to a line consisting of four iambic feet. The word "tetrameter" simply means that there are four feet in the line; iambic tetrameter is a line comprising four iambs.</a:t>
            </a:r>
          </a:p>
        </p:txBody>
      </p:sp>
      <p:sp>
        <p:nvSpPr>
          <p:cNvPr id="4" name="Slide Number Placeholder 3"/>
          <p:cNvSpPr>
            <a:spLocks noGrp="1"/>
          </p:cNvSpPr>
          <p:nvPr>
            <p:ph type="sldNum" sz="quarter" idx="10"/>
          </p:nvPr>
        </p:nvSpPr>
        <p:spPr/>
        <p:txBody>
          <a:bodyPr/>
          <a:lstStyle/>
          <a:p>
            <a:fld id="{84131395-D94B-4F75-BAC4-CC7EDE399578}" type="slidenum">
              <a:rPr lang="en-GB" smtClean="0"/>
              <a:t>3</a:t>
            </a:fld>
            <a:endParaRPr lang="en-GB"/>
          </a:p>
        </p:txBody>
      </p:sp>
    </p:spTree>
    <p:extLst>
      <p:ext uri="{BB962C8B-B14F-4D97-AF65-F5344CB8AC3E}">
        <p14:creationId xmlns:p14="http://schemas.microsoft.com/office/powerpoint/2010/main" val="1568743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49BAC1-481D-4C33-AC83-17400479894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1633524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49BAC1-481D-4C33-AC83-17400479894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923837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49BAC1-481D-4C33-AC83-17400479894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126101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49BAC1-481D-4C33-AC83-17400479894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2597534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49BAC1-481D-4C33-AC83-174004798940}" type="datetimeFigureOut">
              <a:rPr lang="en-GB" smtClean="0"/>
              <a:t>22/04/2020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400280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49BAC1-481D-4C33-AC83-17400479894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2424605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49BAC1-481D-4C33-AC83-174004798940}" type="datetimeFigureOut">
              <a:rPr lang="en-GB" smtClean="0"/>
              <a:t>22/04/2020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2341573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49BAC1-481D-4C33-AC83-174004798940}" type="datetimeFigureOut">
              <a:rPr lang="en-GB" smtClean="0"/>
              <a:t>22/04/2020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851431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9BAC1-481D-4C33-AC83-174004798940}" type="datetimeFigureOut">
              <a:rPr lang="en-GB" smtClean="0"/>
              <a:t>22/04/2020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276467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49BAC1-481D-4C33-AC83-17400479894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421089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49BAC1-481D-4C33-AC83-174004798940}" type="datetimeFigureOut">
              <a:rPr lang="en-GB" smtClean="0"/>
              <a:t>22/04/2020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385A40F-021A-4911-888F-3501AE687C48}" type="slidenum">
              <a:rPr lang="en-GB" smtClean="0"/>
              <a:t>‹#›</a:t>
            </a:fld>
            <a:endParaRPr lang="en-GB"/>
          </a:p>
        </p:txBody>
      </p:sp>
    </p:spTree>
    <p:extLst>
      <p:ext uri="{BB962C8B-B14F-4D97-AF65-F5344CB8AC3E}">
        <p14:creationId xmlns:p14="http://schemas.microsoft.com/office/powerpoint/2010/main" val="3124707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9BAC1-481D-4C33-AC83-174004798940}" type="datetimeFigureOut">
              <a:rPr lang="en-GB" smtClean="0"/>
              <a:t>22/04/2020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5A40F-021A-4911-888F-3501AE687C48}" type="slidenum">
              <a:rPr lang="en-GB" smtClean="0"/>
              <a:t>‹#›</a:t>
            </a:fld>
            <a:endParaRPr lang="en-GB"/>
          </a:p>
        </p:txBody>
      </p:sp>
    </p:spTree>
    <p:extLst>
      <p:ext uri="{BB962C8B-B14F-4D97-AF65-F5344CB8AC3E}">
        <p14:creationId xmlns:p14="http://schemas.microsoft.com/office/powerpoint/2010/main" val="3800997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0"/>
            <a:ext cx="9144000" cy="6858000"/>
          </a:xfrm>
          <a:solidFill>
            <a:schemeClr val="accent2">
              <a:lumMod val="20000"/>
              <a:lumOff val="80000"/>
            </a:schemeClr>
          </a:solidFill>
        </p:spPr>
        <p:txBody>
          <a:bodyPr>
            <a:normAutofit fontScale="47500" lnSpcReduction="20000"/>
          </a:bodyPr>
          <a:lstStyle/>
          <a:p>
            <a:pPr algn="l"/>
            <a:r>
              <a:rPr lang="en-GB" sz="6000" b="1" dirty="0">
                <a:solidFill>
                  <a:schemeClr val="tx1"/>
                </a:solidFill>
              </a:rPr>
              <a:t>Development:</a:t>
            </a:r>
          </a:p>
          <a:p>
            <a:pPr algn="l"/>
            <a:r>
              <a:rPr lang="en-GB" sz="6000" b="1" dirty="0">
                <a:solidFill>
                  <a:schemeClr val="tx1"/>
                </a:solidFill>
              </a:rPr>
              <a:t>Exploring ideas:</a:t>
            </a:r>
          </a:p>
          <a:p>
            <a:pPr algn="l"/>
            <a:endParaRPr lang="en-GB" sz="6000" b="1" dirty="0">
              <a:solidFill>
                <a:schemeClr val="tx1"/>
              </a:solidFill>
            </a:endParaRPr>
          </a:p>
          <a:p>
            <a:pPr algn="l"/>
            <a:r>
              <a:rPr lang="en-GB" sz="6000" b="1" dirty="0">
                <a:solidFill>
                  <a:schemeClr val="tx1"/>
                </a:solidFill>
              </a:rPr>
              <a:t>Read the poem again using the attached anthology in files.</a:t>
            </a:r>
          </a:p>
          <a:p>
            <a:pPr algn="l"/>
            <a:endParaRPr lang="en-GB" sz="6000" b="1" dirty="0">
              <a:solidFill>
                <a:schemeClr val="tx1"/>
              </a:solidFill>
            </a:endParaRPr>
          </a:p>
          <a:p>
            <a:pPr algn="l"/>
            <a:r>
              <a:rPr lang="en-GB" sz="6000" b="1" dirty="0">
                <a:solidFill>
                  <a:schemeClr val="tx1"/>
                </a:solidFill>
              </a:rPr>
              <a:t>Find language that stands out to you, focusing on Keats’s use of unfamiliar/archaic language. Make a glossary of this language. </a:t>
            </a:r>
          </a:p>
          <a:p>
            <a:pPr algn="l"/>
            <a:endParaRPr lang="en-GB" sz="6000" b="1" dirty="0">
              <a:solidFill>
                <a:schemeClr val="tx1"/>
              </a:solidFill>
            </a:endParaRPr>
          </a:p>
          <a:p>
            <a:pPr algn="l"/>
            <a:r>
              <a:rPr lang="en-GB" sz="6000" b="1" dirty="0">
                <a:solidFill>
                  <a:schemeClr val="tx1"/>
                </a:solidFill>
              </a:rPr>
              <a:t>Write down why you think Keats makes use of this type of language and how it is in keeping with the ballad form.</a:t>
            </a:r>
          </a:p>
          <a:p>
            <a:pPr algn="l"/>
            <a:endParaRPr lang="en-GB" sz="6000" b="1" dirty="0">
              <a:solidFill>
                <a:schemeClr val="tx1"/>
              </a:solidFill>
            </a:endParaRPr>
          </a:p>
          <a:p>
            <a:pPr algn="l"/>
            <a:r>
              <a:rPr lang="en-GB" sz="6000" b="1" dirty="0">
                <a:solidFill>
                  <a:schemeClr val="tx1"/>
                </a:solidFill>
              </a:rPr>
              <a:t>Write down what effect you think this has on the reader?</a:t>
            </a:r>
          </a:p>
          <a:p>
            <a:pPr algn="l"/>
            <a:r>
              <a:rPr lang="en-GB" sz="6000" b="1" dirty="0">
                <a:solidFill>
                  <a:schemeClr val="tx1"/>
                </a:solidFill>
              </a:rPr>
              <a:t>	</a:t>
            </a:r>
            <a:endParaRPr lang="en-GB" b="1" dirty="0">
              <a:solidFill>
                <a:schemeClr val="tx1"/>
              </a:solidFill>
            </a:endParaRPr>
          </a:p>
        </p:txBody>
      </p:sp>
    </p:spTree>
    <p:extLst>
      <p:ext uri="{BB962C8B-B14F-4D97-AF65-F5344CB8AC3E}">
        <p14:creationId xmlns:p14="http://schemas.microsoft.com/office/powerpoint/2010/main" val="744922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0"/>
            <a:ext cx="9144000" cy="6858000"/>
          </a:xfrm>
          <a:solidFill>
            <a:schemeClr val="accent2">
              <a:lumMod val="20000"/>
              <a:lumOff val="80000"/>
            </a:schemeClr>
          </a:solidFill>
        </p:spPr>
        <p:txBody>
          <a:bodyPr>
            <a:normAutofit fontScale="62500" lnSpcReduction="20000"/>
          </a:bodyPr>
          <a:lstStyle/>
          <a:p>
            <a:pPr algn="l"/>
            <a:r>
              <a:rPr lang="en-GB" sz="6000" b="1" dirty="0">
                <a:solidFill>
                  <a:schemeClr val="tx1"/>
                </a:solidFill>
              </a:rPr>
              <a:t>Development:</a:t>
            </a:r>
          </a:p>
          <a:p>
            <a:pPr algn="l"/>
            <a:r>
              <a:rPr lang="en-GB" sz="6000" b="1" dirty="0">
                <a:solidFill>
                  <a:schemeClr val="tx1"/>
                </a:solidFill>
              </a:rPr>
              <a:t>Exploring ideas:</a:t>
            </a:r>
          </a:p>
          <a:p>
            <a:pPr algn="l"/>
            <a:endParaRPr lang="en-GB" sz="6000" b="1" dirty="0">
              <a:solidFill>
                <a:schemeClr val="tx1"/>
              </a:solidFill>
            </a:endParaRPr>
          </a:p>
          <a:p>
            <a:pPr algn="l"/>
            <a:r>
              <a:rPr lang="en-GB" sz="6000" b="1" dirty="0">
                <a:solidFill>
                  <a:schemeClr val="tx1"/>
                </a:solidFill>
              </a:rPr>
              <a:t>Read the poem again.  </a:t>
            </a:r>
          </a:p>
          <a:p>
            <a:pPr algn="l"/>
            <a:r>
              <a:rPr lang="en-GB" sz="6000" b="1" dirty="0">
                <a:solidFill>
                  <a:schemeClr val="tx1"/>
                </a:solidFill>
              </a:rPr>
              <a:t>This time find imagery that stands out to you. Consider Keats’s use of imagery associated with illness and death (e.g. the knight is palely loitering even in the first stanza). Write a list of quotations from the poem that relate to illness or death.</a:t>
            </a:r>
          </a:p>
          <a:p>
            <a:pPr algn="l"/>
            <a:endParaRPr lang="en-GB" sz="6000" b="1" dirty="0">
              <a:solidFill>
                <a:schemeClr val="tx1"/>
              </a:solidFill>
            </a:endParaRPr>
          </a:p>
          <a:p>
            <a:pPr algn="l"/>
            <a:r>
              <a:rPr lang="en-GB" sz="6000" b="1" dirty="0">
                <a:solidFill>
                  <a:schemeClr val="tx1"/>
                </a:solidFill>
              </a:rPr>
              <a:t>Write down how you think this affects the tone of the poem? </a:t>
            </a:r>
          </a:p>
          <a:p>
            <a:pPr algn="l"/>
            <a:endParaRPr lang="en-GB" b="1" dirty="0">
              <a:solidFill>
                <a:schemeClr val="tx1"/>
              </a:solidFill>
            </a:endParaRPr>
          </a:p>
        </p:txBody>
      </p:sp>
    </p:spTree>
    <p:extLst>
      <p:ext uri="{BB962C8B-B14F-4D97-AF65-F5344CB8AC3E}">
        <p14:creationId xmlns:p14="http://schemas.microsoft.com/office/powerpoint/2010/main" val="1123627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0"/>
            <a:ext cx="9144000" cy="6858000"/>
          </a:xfrm>
          <a:solidFill>
            <a:schemeClr val="accent2">
              <a:lumMod val="20000"/>
              <a:lumOff val="80000"/>
            </a:schemeClr>
          </a:solidFill>
        </p:spPr>
        <p:txBody>
          <a:bodyPr>
            <a:normAutofit fontScale="47500" lnSpcReduction="20000"/>
          </a:bodyPr>
          <a:lstStyle/>
          <a:p>
            <a:pPr algn="l"/>
            <a:r>
              <a:rPr lang="en-GB" sz="6000" b="1" dirty="0">
                <a:solidFill>
                  <a:schemeClr val="tx1"/>
                </a:solidFill>
              </a:rPr>
              <a:t>Development:</a:t>
            </a:r>
          </a:p>
          <a:p>
            <a:pPr algn="l"/>
            <a:r>
              <a:rPr lang="en-GB" sz="6000" b="1" dirty="0">
                <a:solidFill>
                  <a:schemeClr val="tx1"/>
                </a:solidFill>
              </a:rPr>
              <a:t>Exploring ideas:</a:t>
            </a:r>
          </a:p>
          <a:p>
            <a:pPr algn="l"/>
            <a:endParaRPr lang="en-GB" sz="6000" b="1" dirty="0">
              <a:solidFill>
                <a:schemeClr val="tx1"/>
              </a:solidFill>
            </a:endParaRPr>
          </a:p>
          <a:p>
            <a:pPr algn="l"/>
            <a:r>
              <a:rPr lang="en-GB" sz="6000" b="1" dirty="0">
                <a:solidFill>
                  <a:schemeClr val="tx1"/>
                </a:solidFill>
              </a:rPr>
              <a:t>Read the poem again. </a:t>
            </a:r>
          </a:p>
          <a:p>
            <a:pPr algn="l"/>
            <a:endParaRPr lang="en-GB" sz="6000" b="1" dirty="0">
              <a:solidFill>
                <a:schemeClr val="tx1"/>
              </a:solidFill>
            </a:endParaRPr>
          </a:p>
          <a:p>
            <a:pPr algn="l"/>
            <a:r>
              <a:rPr lang="en-GB" sz="6000" b="1" dirty="0">
                <a:solidFill>
                  <a:schemeClr val="tx1"/>
                </a:solidFill>
              </a:rPr>
              <a:t>•	Look back at the poem and think about the quatrain stanza form, the poet’s use of an ABCB rhyme scheme and the rhythm of the metre. The poem is not true iambic tetrameter because of the shortened final line. </a:t>
            </a:r>
          </a:p>
          <a:p>
            <a:pPr algn="l"/>
            <a:endParaRPr lang="en-GB" sz="6000" b="1" dirty="0">
              <a:solidFill>
                <a:schemeClr val="tx1"/>
              </a:solidFill>
            </a:endParaRPr>
          </a:p>
          <a:p>
            <a:pPr algn="l"/>
            <a:r>
              <a:rPr lang="en-GB" sz="6000" b="1" dirty="0">
                <a:solidFill>
                  <a:schemeClr val="tx1"/>
                </a:solidFill>
              </a:rPr>
              <a:t>Write down why Keats might have done this?</a:t>
            </a:r>
          </a:p>
          <a:p>
            <a:pPr algn="l"/>
            <a:endParaRPr lang="en-GB" sz="6000" b="1" dirty="0">
              <a:solidFill>
                <a:schemeClr val="tx1"/>
              </a:solidFill>
            </a:endParaRPr>
          </a:p>
          <a:p>
            <a:pPr algn="l"/>
            <a:r>
              <a:rPr lang="en-GB" sz="6000" b="1" dirty="0">
                <a:solidFill>
                  <a:schemeClr val="tx1"/>
                </a:solidFill>
              </a:rPr>
              <a:t>How do Keats’s choices in form fit with the ballad genre? </a:t>
            </a:r>
          </a:p>
          <a:p>
            <a:pPr algn="l"/>
            <a:endParaRPr lang="en-GB" sz="6000" b="1" dirty="0">
              <a:solidFill>
                <a:schemeClr val="tx1"/>
              </a:solidFill>
            </a:endParaRPr>
          </a:p>
          <a:p>
            <a:pPr algn="l"/>
            <a:r>
              <a:rPr lang="en-GB" sz="6000" b="1" dirty="0">
                <a:solidFill>
                  <a:schemeClr val="tx1"/>
                </a:solidFill>
              </a:rPr>
              <a:t>What are the effects of the form of the poem?</a:t>
            </a:r>
          </a:p>
          <a:p>
            <a:pPr algn="l"/>
            <a:r>
              <a:rPr lang="en-GB" sz="6000" b="1" dirty="0">
                <a:solidFill>
                  <a:schemeClr val="tx1"/>
                </a:solidFill>
              </a:rPr>
              <a:t>	</a:t>
            </a:r>
          </a:p>
          <a:p>
            <a:pPr algn="l"/>
            <a:endParaRPr lang="en-GB" b="1" dirty="0">
              <a:solidFill>
                <a:schemeClr val="tx1"/>
              </a:solidFill>
            </a:endParaRPr>
          </a:p>
        </p:txBody>
      </p:sp>
    </p:spTree>
    <p:extLst>
      <p:ext uri="{BB962C8B-B14F-4D97-AF65-F5344CB8AC3E}">
        <p14:creationId xmlns:p14="http://schemas.microsoft.com/office/powerpoint/2010/main" val="2167323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99254097-a27b-4859-8950-8ebe31cd14f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717AD3F18F7C74682B424AF33D5BEAE" ma:contentTypeVersion="5" ma:contentTypeDescription="Create a new document." ma:contentTypeScope="" ma:versionID="7c75b2045c73cbf58172fb684bf15a6a">
  <xsd:schema xmlns:xsd="http://www.w3.org/2001/XMLSchema" xmlns:xs="http://www.w3.org/2001/XMLSchema" xmlns:p="http://schemas.microsoft.com/office/2006/metadata/properties" xmlns:ns2="99254097-a27b-4859-8950-8ebe31cd14f9" targetNamespace="http://schemas.microsoft.com/office/2006/metadata/properties" ma:root="true" ma:fieldsID="e94605aeed4b2940bdc59b0f5d639402" ns2:_="">
    <xsd:import namespace="99254097-a27b-4859-8950-8ebe31cd14f9"/>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254097-a27b-4859-8950-8ebe31cd14f9"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297D20-5F0D-41CC-BC2B-F008DD14703E}">
  <ds:schemaRefs>
    <ds:schemaRef ds:uri="http://schemas.microsoft.com/office/2006/metadata/properties"/>
    <ds:schemaRef ds:uri="http://schemas.microsoft.com/office/infopath/2007/PartnerControls"/>
    <ds:schemaRef ds:uri="99254097-a27b-4859-8950-8ebe31cd14f9"/>
  </ds:schemaRefs>
</ds:datastoreItem>
</file>

<file path=customXml/itemProps2.xml><?xml version="1.0" encoding="utf-8"?>
<ds:datastoreItem xmlns:ds="http://schemas.openxmlformats.org/officeDocument/2006/customXml" ds:itemID="{EC15794F-1FE8-4FB6-9013-F8CBC6DB2E98}">
  <ds:schemaRefs>
    <ds:schemaRef ds:uri="http://schemas.microsoft.com/sharepoint/v3/contenttype/forms"/>
  </ds:schemaRefs>
</ds:datastoreItem>
</file>

<file path=customXml/itemProps3.xml><?xml version="1.0" encoding="utf-8"?>
<ds:datastoreItem xmlns:ds="http://schemas.openxmlformats.org/officeDocument/2006/customXml" ds:itemID="{C9ADB47D-D5DF-40EE-9C2D-BE2C08C6D0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254097-a27b-4859-8950-8ebe31cd14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167</TotalTime>
  <Words>286</Words>
  <Application>Microsoft Office PowerPoint</Application>
  <PresentationFormat>On-screen Show (4:3)</PresentationFormat>
  <Paragraphs>35</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oveycowandco</dc:creator>
  <cp:lastModifiedBy>Toni-Louise</cp:lastModifiedBy>
  <cp:revision>24</cp:revision>
  <dcterms:created xsi:type="dcterms:W3CDTF">2017-01-10T20:08:26Z</dcterms:created>
  <dcterms:modified xsi:type="dcterms:W3CDTF">2020-04-22T08:10:01Z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0x010100B717AD3F18F7C74682B424AF33D5BEAE</vt:lpwstr>
  </property>
</Properties>
</file>