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9" r:id="rId6"/>
    <p:sldId id="257" r:id="rId7"/>
    <p:sldId id="264" r:id="rId8"/>
    <p:sldId id="265" r:id="rId9"/>
    <p:sldId id="266" r:id="rId10"/>
    <p:sldId id="270" r:id="rId11"/>
    <p:sldId id="271" r:id="rId12"/>
    <p:sldId id="267" r:id="rId13"/>
    <p:sldId id="262" r:id="rId14"/>
    <p:sldId id="263" r:id="rId15"/>
    <p:sldId id="258" r:id="rId16"/>
    <p:sldId id="259" r:id="rId17"/>
    <p:sldId id="260" r:id="rId18"/>
    <p:sldId id="261" r:id="rId19"/>
    <p:sldId id="268"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44" d="100"/>
          <a:sy n="44" d="100"/>
        </p:scale>
        <p:origin x="8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A42C929-1A6B-47E2-96AC-C7244D47F57D}"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1694499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42C929-1A6B-47E2-96AC-C7244D47F57D}"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1239421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42C929-1A6B-47E2-96AC-C7244D47F57D}"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1470872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609600" y="2020824"/>
            <a:ext cx="10972800" cy="4075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p:txBody>
          <a:bodyPr/>
          <a:lstStyle/>
          <a:p>
            <a:r>
              <a:rPr lang="en-US"/>
              <a:t>Click to edit Master title style</a:t>
            </a:r>
          </a:p>
        </p:txBody>
      </p:sp>
      <p:sp>
        <p:nvSpPr>
          <p:cNvPr id="11" name="Date Placeholder 10"/>
          <p:cNvSpPr>
            <a:spLocks noGrp="1"/>
          </p:cNvSpPr>
          <p:nvPr>
            <p:ph type="dt" sz="half" idx="14"/>
          </p:nvPr>
        </p:nvSpPr>
        <p:spPr/>
        <p:txBody>
          <a:bodyPr/>
          <a:lstStyle/>
          <a:p>
            <a:fld id="{2869DAE7-6B8D-4754-B257-514D6B9C719A}" type="datetimeFigureOut">
              <a:rPr lang="en-US" smtClean="0"/>
              <a:t>4/1/2020</a:t>
            </a:fld>
            <a:endParaRPr lang="en-US"/>
          </a:p>
        </p:txBody>
      </p:sp>
      <p:sp>
        <p:nvSpPr>
          <p:cNvPr id="12" name="Slide Number Placeholder 11"/>
          <p:cNvSpPr>
            <a:spLocks noGrp="1"/>
          </p:cNvSpPr>
          <p:nvPr>
            <p:ph type="sldNum" sz="quarter" idx="15"/>
          </p:nvPr>
        </p:nvSpPr>
        <p:spPr/>
        <p:txBody>
          <a:bodyPr/>
          <a:lstStyle/>
          <a:p>
            <a:fld id="{CC2C1F34-52AA-4B6F-8944-D0E7130BBFDC}"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extLst>
      <p:ext uri="{BB962C8B-B14F-4D97-AF65-F5344CB8AC3E}">
        <p14:creationId xmlns:p14="http://schemas.microsoft.com/office/powerpoint/2010/main" val="354622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42C929-1A6B-47E2-96AC-C7244D47F57D}"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256560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42C929-1A6B-47E2-96AC-C7244D47F57D}" type="datetimeFigureOut">
              <a:rPr lang="en-US" smtClean="0"/>
              <a:t>4/1/2020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359746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42C929-1A6B-47E2-96AC-C7244D47F57D}"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314175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A42C929-1A6B-47E2-96AC-C7244D47F57D}" type="datetimeFigureOut">
              <a:rPr lang="en-US" smtClean="0"/>
              <a:t>4/1/2020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4077344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A42C929-1A6B-47E2-96AC-C7244D47F57D}" type="datetimeFigureOut">
              <a:rPr lang="en-US" smtClean="0"/>
              <a:t>4/1/2020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2070052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42C929-1A6B-47E2-96AC-C7244D47F57D}" type="datetimeFigureOut">
              <a:rPr lang="en-US" smtClean="0"/>
              <a:t>4/1/2020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4176221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42C929-1A6B-47E2-96AC-C7244D47F57D}"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2504712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42C929-1A6B-47E2-96AC-C7244D47F57D}" type="datetimeFigureOut">
              <a:rPr lang="en-US" smtClean="0"/>
              <a:t>4/1/2020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3646956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42C929-1A6B-47E2-96AC-C7244D47F57D}" type="datetimeFigureOut">
              <a:rPr lang="en-US" smtClean="0"/>
              <a:t>4/1/2020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9C2CC8-5521-4A7D-86F0-BE0C33BDC3BD}" type="slidenum">
              <a:rPr lang="en-US" smtClean="0"/>
              <a:t>‹#›</a:t>
            </a:fld>
            <a:endParaRPr lang="en-US"/>
          </a:p>
        </p:txBody>
      </p:sp>
    </p:spTree>
    <p:extLst>
      <p:ext uri="{BB962C8B-B14F-4D97-AF65-F5344CB8AC3E}">
        <p14:creationId xmlns:p14="http://schemas.microsoft.com/office/powerpoint/2010/main" val="3963906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poets.org/rbrow" TargetMode="Externa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www.poets.org/poet.php/prmPID/1180" TargetMode="External"/><Relationship Id="rId2" Type="http://schemas.openxmlformats.org/officeDocument/2006/relationships/hyperlink" Target="http://www.poets.org/wshak" TargetMode="Externa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a:solidFill>
                  <a:schemeClr val="bg1"/>
                </a:solidFill>
              </a:rPr>
              <a:t>Sonnet 43: Elizabeth Barrett Browning</a:t>
            </a:r>
          </a:p>
        </p:txBody>
      </p:sp>
      <p:sp>
        <p:nvSpPr>
          <p:cNvPr id="3" name="Subtitle 2"/>
          <p:cNvSpPr>
            <a:spLocks noGrp="1"/>
          </p:cNvSpPr>
          <p:nvPr>
            <p:ph type="subTitle" idx="1"/>
          </p:nvPr>
        </p:nvSpPr>
        <p:spPr/>
        <p:txBody>
          <a:bodyPr/>
          <a:lstStyle/>
          <a:p>
            <a:r>
              <a:rPr lang="en-US" dirty="0">
                <a:solidFill>
                  <a:schemeClr val="bg1"/>
                </a:solidFill>
              </a:rPr>
              <a:t>LO: respond to the poem personally, developing our opinions and thoughts and using textual evidence to support our points.</a:t>
            </a:r>
          </a:p>
        </p:txBody>
      </p:sp>
    </p:spTree>
    <p:extLst>
      <p:ext uri="{BB962C8B-B14F-4D97-AF65-F5344CB8AC3E}">
        <p14:creationId xmlns:p14="http://schemas.microsoft.com/office/powerpoint/2010/main" val="687420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85000" lnSpcReduction="20000"/>
          </a:bodyPr>
          <a:lstStyle/>
          <a:p>
            <a:pPr algn="l"/>
            <a:r>
              <a:rPr lang="en-US" dirty="0">
                <a:solidFill>
                  <a:schemeClr val="bg1"/>
                </a:solidFill>
              </a:rPr>
              <a:t>Gaining notoriety for her work in the 1830s, Elizabeth continued to live in her father's London house under his tyrannical rule. He began sending Elizabeth's younger siblings to Jamaica to help with the family's estates. Elizabeth bitterly opposed slavery and did not want her siblings sent away.</a:t>
            </a:r>
          </a:p>
          <a:p>
            <a:pPr algn="l"/>
            <a:r>
              <a:rPr lang="en-US" dirty="0">
                <a:solidFill>
                  <a:schemeClr val="bg1"/>
                </a:solidFill>
              </a:rPr>
              <a:t> During this time, she wrote </a:t>
            </a:r>
            <a:r>
              <a:rPr lang="en-US" i="1" dirty="0">
                <a:solidFill>
                  <a:schemeClr val="bg1"/>
                </a:solidFill>
              </a:rPr>
              <a:t>The Seraphim and Other Poems</a:t>
            </a:r>
            <a:r>
              <a:rPr lang="en-US" dirty="0">
                <a:solidFill>
                  <a:schemeClr val="bg1"/>
                </a:solidFill>
              </a:rPr>
              <a:t> (1838), expressing Christian sentiments in the form of classical Greek tragedy. Due to her weakening disposition she was forced to spend a year at the sea of </a:t>
            </a:r>
            <a:r>
              <a:rPr lang="en-US" dirty="0" err="1">
                <a:solidFill>
                  <a:schemeClr val="bg1"/>
                </a:solidFill>
              </a:rPr>
              <a:t>Torquay</a:t>
            </a:r>
            <a:r>
              <a:rPr lang="en-US" dirty="0">
                <a:solidFill>
                  <a:schemeClr val="bg1"/>
                </a:solidFill>
              </a:rPr>
              <a:t> accompanied by her brother Edward, whom she referred to as "Bro." He drowned later that year while sailing at </a:t>
            </a:r>
            <a:r>
              <a:rPr lang="en-US" dirty="0" err="1">
                <a:solidFill>
                  <a:schemeClr val="bg1"/>
                </a:solidFill>
              </a:rPr>
              <a:t>Torquay</a:t>
            </a:r>
            <a:r>
              <a:rPr lang="en-US" dirty="0">
                <a:solidFill>
                  <a:schemeClr val="bg1"/>
                </a:solidFill>
              </a:rPr>
              <a:t> and Elizabeth returned home emotionally broken, becoming an invalid and a recluse.</a:t>
            </a:r>
          </a:p>
          <a:p>
            <a:pPr algn="l"/>
            <a:r>
              <a:rPr lang="en-US" dirty="0">
                <a:solidFill>
                  <a:schemeClr val="bg1"/>
                </a:solidFill>
              </a:rPr>
              <a:t> She spent the next five years in her bedroom at her father's home. She continued writing, however, and in 1844 produced a collection entitled simply </a:t>
            </a:r>
            <a:r>
              <a:rPr lang="en-US" i="1" dirty="0">
                <a:solidFill>
                  <a:schemeClr val="bg1"/>
                </a:solidFill>
              </a:rPr>
              <a:t>Poems</a:t>
            </a:r>
            <a:r>
              <a:rPr lang="en-US" dirty="0">
                <a:solidFill>
                  <a:schemeClr val="bg1"/>
                </a:solidFill>
              </a:rPr>
              <a:t>. This volume gained the attention of poet </a:t>
            </a:r>
            <a:r>
              <a:rPr lang="en-US" dirty="0">
                <a:solidFill>
                  <a:schemeClr val="bg1"/>
                </a:solidFill>
                <a:hlinkClick r:id="rId2"/>
              </a:rPr>
              <a:t>Robert Browning</a:t>
            </a:r>
            <a:r>
              <a:rPr lang="en-US" dirty="0">
                <a:solidFill>
                  <a:schemeClr val="bg1"/>
                </a:solidFill>
              </a:rPr>
              <a:t>, whose work Elizabeth had praised in one of her poems, and he wrote her a letter.</a:t>
            </a:r>
          </a:p>
        </p:txBody>
      </p:sp>
      <p:sp>
        <p:nvSpPr>
          <p:cNvPr id="3" name="Title 2"/>
          <p:cNvSpPr>
            <a:spLocks noGrp="1"/>
          </p:cNvSpPr>
          <p:nvPr>
            <p:ph type="title"/>
          </p:nvPr>
        </p:nvSpPr>
        <p:spPr/>
        <p:txBody>
          <a:bodyPr/>
          <a:lstStyle/>
          <a:p>
            <a:r>
              <a:rPr lang="en-US" dirty="0">
                <a:solidFill>
                  <a:schemeClr val="bg1"/>
                </a:solidFill>
              </a:rPr>
              <a:t>Context:</a:t>
            </a:r>
          </a:p>
        </p:txBody>
      </p:sp>
    </p:spTree>
    <p:extLst>
      <p:ext uri="{BB962C8B-B14F-4D97-AF65-F5344CB8AC3E}">
        <p14:creationId xmlns:p14="http://schemas.microsoft.com/office/powerpoint/2010/main" val="1644121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92500" lnSpcReduction="20000"/>
          </a:bodyPr>
          <a:lstStyle/>
          <a:p>
            <a:pPr algn="l"/>
            <a:r>
              <a:rPr lang="en-US" dirty="0">
                <a:solidFill>
                  <a:schemeClr val="bg1"/>
                </a:solidFill>
              </a:rPr>
              <a:t>Elizabeth and Robert, who was six years her junior, exchanged 574 letters over the next twenty months. </a:t>
            </a:r>
          </a:p>
          <a:p>
            <a:pPr algn="l"/>
            <a:r>
              <a:rPr lang="en-US" dirty="0">
                <a:solidFill>
                  <a:schemeClr val="bg1"/>
                </a:solidFill>
              </a:rPr>
              <a:t>Their romance was bitterly opposed by her father, who did not want any of his children to marry. In 1846, the couple eloped and settled in Florence, Italy, where Elizabeth's health improved and she bore a son, Robert </a:t>
            </a:r>
            <a:r>
              <a:rPr lang="en-US" dirty="0" err="1">
                <a:solidFill>
                  <a:schemeClr val="bg1"/>
                </a:solidFill>
              </a:rPr>
              <a:t>Wideman</a:t>
            </a:r>
            <a:r>
              <a:rPr lang="en-US" dirty="0">
                <a:solidFill>
                  <a:schemeClr val="bg1"/>
                </a:solidFill>
              </a:rPr>
              <a:t> Browning. Her father never spoke to her again. </a:t>
            </a:r>
          </a:p>
          <a:p>
            <a:pPr algn="l"/>
            <a:r>
              <a:rPr lang="en-US" dirty="0">
                <a:solidFill>
                  <a:schemeClr val="bg1"/>
                </a:solidFill>
              </a:rPr>
              <a:t>Elizabeth's </a:t>
            </a:r>
            <a:r>
              <a:rPr lang="en-US" i="1" dirty="0">
                <a:solidFill>
                  <a:schemeClr val="bg1"/>
                </a:solidFill>
              </a:rPr>
              <a:t>Sonnets from the Portuguese</a:t>
            </a:r>
            <a:r>
              <a:rPr lang="en-US" dirty="0">
                <a:solidFill>
                  <a:schemeClr val="bg1"/>
                </a:solidFill>
              </a:rPr>
              <a:t>, dedicated to her husband and written in secret before her marriage, was published in 1850.</a:t>
            </a:r>
          </a:p>
          <a:p>
            <a:pPr algn="l"/>
            <a:r>
              <a:rPr lang="en-US" dirty="0">
                <a:solidFill>
                  <a:schemeClr val="bg1"/>
                </a:solidFill>
              </a:rPr>
              <a:t> Critics generally consider the </a:t>
            </a:r>
            <a:r>
              <a:rPr lang="en-US" i="1" dirty="0">
                <a:solidFill>
                  <a:schemeClr val="bg1"/>
                </a:solidFill>
              </a:rPr>
              <a:t>Sonnets</a:t>
            </a:r>
            <a:r>
              <a:rPr lang="en-US" dirty="0">
                <a:solidFill>
                  <a:schemeClr val="bg1"/>
                </a:solidFill>
              </a:rPr>
              <a:t>—one of the most widely known collections of love lyrics in English—to be her best work. Admirers have compared her imagery to </a:t>
            </a:r>
            <a:r>
              <a:rPr lang="en-US" dirty="0">
                <a:solidFill>
                  <a:schemeClr val="bg1"/>
                </a:solidFill>
                <a:hlinkClick r:id="rId2"/>
              </a:rPr>
              <a:t>Shakespeare</a:t>
            </a:r>
            <a:r>
              <a:rPr lang="en-US" dirty="0">
                <a:solidFill>
                  <a:schemeClr val="bg1"/>
                </a:solidFill>
              </a:rPr>
              <a:t> and her use of the Italian form to </a:t>
            </a:r>
            <a:r>
              <a:rPr lang="en-US" dirty="0">
                <a:solidFill>
                  <a:schemeClr val="bg1"/>
                </a:solidFill>
                <a:hlinkClick r:id="rId3"/>
              </a:rPr>
              <a:t>Petrarch</a:t>
            </a:r>
            <a:r>
              <a:rPr lang="en-US" dirty="0">
                <a:solidFill>
                  <a:schemeClr val="bg1"/>
                </a:solidFill>
              </a:rPr>
              <a:t>.</a:t>
            </a:r>
          </a:p>
        </p:txBody>
      </p:sp>
      <p:sp>
        <p:nvSpPr>
          <p:cNvPr id="3" name="Title 2"/>
          <p:cNvSpPr>
            <a:spLocks noGrp="1"/>
          </p:cNvSpPr>
          <p:nvPr>
            <p:ph type="title"/>
          </p:nvPr>
        </p:nvSpPr>
        <p:spPr/>
        <p:txBody>
          <a:bodyPr/>
          <a:lstStyle/>
          <a:p>
            <a:r>
              <a:rPr lang="en-US" dirty="0">
                <a:solidFill>
                  <a:schemeClr val="bg1"/>
                </a:solidFill>
              </a:rPr>
              <a:t>Background - continued</a:t>
            </a:r>
          </a:p>
        </p:txBody>
      </p:sp>
    </p:spTree>
    <p:extLst>
      <p:ext uri="{BB962C8B-B14F-4D97-AF65-F5344CB8AC3E}">
        <p14:creationId xmlns:p14="http://schemas.microsoft.com/office/powerpoint/2010/main" val="2998189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457700" y="3874770"/>
            <a:ext cx="4411980" cy="4914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314700" y="3874770"/>
            <a:ext cx="548640" cy="400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583930" y="3406140"/>
            <a:ext cx="777240" cy="388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177790" y="2880360"/>
            <a:ext cx="448056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875020" y="2286000"/>
            <a:ext cx="3486150" cy="4686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069080" y="2320290"/>
            <a:ext cx="1737360" cy="4343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834640" y="2388870"/>
            <a:ext cx="76581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How do I love thee? Let me count the ways!-</a:t>
            </a:r>
          </a:p>
          <a:p>
            <a:pPr marL="0" indent="0" algn="ctr">
              <a:buNone/>
            </a:pPr>
            <a:r>
              <a:rPr lang="en-GB" dirty="0">
                <a:solidFill>
                  <a:schemeClr val="bg1"/>
                </a:solidFill>
              </a:rPr>
              <a:t>I love thee to the depth and breadth and height</a:t>
            </a:r>
          </a:p>
          <a:p>
            <a:pPr marL="0" indent="0" algn="ctr">
              <a:buNone/>
            </a:pPr>
            <a:r>
              <a:rPr lang="en-GB" dirty="0">
                <a:solidFill>
                  <a:schemeClr val="bg1"/>
                </a:solidFill>
              </a:rPr>
              <a:t>My soul can reach, when feeling out of sight </a:t>
            </a:r>
          </a:p>
          <a:p>
            <a:pPr marL="0" indent="0" algn="ctr">
              <a:buNone/>
            </a:pPr>
            <a:r>
              <a:rPr lang="en-GB" dirty="0">
                <a:solidFill>
                  <a:schemeClr val="bg1"/>
                </a:solidFill>
              </a:rPr>
              <a:t>For the ends of Being and ideal Grace.</a:t>
            </a:r>
            <a:endParaRPr lang="en-US" dirty="0">
              <a:solidFill>
                <a:schemeClr val="bg1"/>
              </a:solidFill>
            </a:endParaRPr>
          </a:p>
        </p:txBody>
      </p:sp>
      <p:sp>
        <p:nvSpPr>
          <p:cNvPr id="11" name="TextBox 10"/>
          <p:cNvSpPr txBox="1"/>
          <p:nvPr/>
        </p:nvSpPr>
        <p:spPr>
          <a:xfrm>
            <a:off x="114300" y="182523"/>
            <a:ext cx="1977390" cy="1200329"/>
          </a:xfrm>
          <a:prstGeom prst="rect">
            <a:avLst/>
          </a:prstGeom>
          <a:noFill/>
        </p:spPr>
        <p:txBody>
          <a:bodyPr wrap="square" rtlCol="0">
            <a:spAutoFit/>
          </a:bodyPr>
          <a:lstStyle/>
          <a:p>
            <a:r>
              <a:rPr lang="en-US" dirty="0">
                <a:solidFill>
                  <a:schemeClr val="bg1"/>
                </a:solidFill>
              </a:rPr>
              <a:t>Question makes the poem’s theme clear from the start.</a:t>
            </a:r>
          </a:p>
        </p:txBody>
      </p:sp>
      <p:sp>
        <p:nvSpPr>
          <p:cNvPr id="12" name="TextBox 11"/>
          <p:cNvSpPr txBox="1"/>
          <p:nvPr/>
        </p:nvSpPr>
        <p:spPr>
          <a:xfrm>
            <a:off x="1889760" y="1095375"/>
            <a:ext cx="4019550" cy="1200329"/>
          </a:xfrm>
          <a:prstGeom prst="rect">
            <a:avLst/>
          </a:prstGeom>
          <a:noFill/>
        </p:spPr>
        <p:txBody>
          <a:bodyPr wrap="square" rtlCol="0">
            <a:spAutoFit/>
          </a:bodyPr>
          <a:lstStyle/>
          <a:p>
            <a:r>
              <a:rPr lang="en-US" dirty="0">
                <a:solidFill>
                  <a:schemeClr val="bg1"/>
                </a:solidFill>
              </a:rPr>
              <a:t>Addresses the object of her love as ‘thee’- its direct and personal. However, the lack of name and gender makes the poem seem universal.</a:t>
            </a:r>
          </a:p>
        </p:txBody>
      </p:sp>
      <p:sp>
        <p:nvSpPr>
          <p:cNvPr id="13" name="TextBox 12"/>
          <p:cNvSpPr txBox="1"/>
          <p:nvPr/>
        </p:nvSpPr>
        <p:spPr>
          <a:xfrm>
            <a:off x="7618095" y="140266"/>
            <a:ext cx="3869055" cy="923330"/>
          </a:xfrm>
          <a:prstGeom prst="rect">
            <a:avLst/>
          </a:prstGeom>
          <a:noFill/>
        </p:spPr>
        <p:txBody>
          <a:bodyPr wrap="square" rtlCol="0">
            <a:spAutoFit/>
          </a:bodyPr>
          <a:lstStyle/>
          <a:p>
            <a:r>
              <a:rPr lang="en-US" dirty="0">
                <a:solidFill>
                  <a:schemeClr val="bg1"/>
                </a:solidFill>
              </a:rPr>
              <a:t>The poem ‘counts’ each of these ways as it progresses. Makes the speaker sound methodical and intense.</a:t>
            </a:r>
          </a:p>
        </p:txBody>
      </p:sp>
      <p:sp>
        <p:nvSpPr>
          <p:cNvPr id="14" name="TextBox 13"/>
          <p:cNvSpPr txBox="1"/>
          <p:nvPr/>
        </p:nvSpPr>
        <p:spPr>
          <a:xfrm>
            <a:off x="9932670" y="1382852"/>
            <a:ext cx="1691640" cy="1754326"/>
          </a:xfrm>
          <a:prstGeom prst="rect">
            <a:avLst/>
          </a:prstGeom>
          <a:noFill/>
        </p:spPr>
        <p:txBody>
          <a:bodyPr wrap="square" rtlCol="0">
            <a:spAutoFit/>
          </a:bodyPr>
          <a:lstStyle/>
          <a:p>
            <a:r>
              <a:rPr lang="en-US" dirty="0">
                <a:solidFill>
                  <a:schemeClr val="bg1"/>
                </a:solidFill>
              </a:rPr>
              <a:t>Shows the scale of her love. Repetition of ‘and’ reflects her excitement and passion.</a:t>
            </a:r>
          </a:p>
        </p:txBody>
      </p:sp>
      <p:sp>
        <p:nvSpPr>
          <p:cNvPr id="15" name="TextBox 14"/>
          <p:cNvSpPr txBox="1"/>
          <p:nvPr/>
        </p:nvSpPr>
        <p:spPr>
          <a:xfrm>
            <a:off x="369570" y="3600450"/>
            <a:ext cx="1790700" cy="2031325"/>
          </a:xfrm>
          <a:prstGeom prst="rect">
            <a:avLst/>
          </a:prstGeom>
          <a:noFill/>
        </p:spPr>
        <p:txBody>
          <a:bodyPr wrap="square" rtlCol="0">
            <a:spAutoFit/>
          </a:bodyPr>
          <a:lstStyle/>
          <a:p>
            <a:r>
              <a:rPr lang="en-US" dirty="0">
                <a:solidFill>
                  <a:schemeClr val="bg1"/>
                </a:solidFill>
              </a:rPr>
              <a:t>Enjambment emphasises the speakers passion- it suggests she is overflowing with love.</a:t>
            </a:r>
          </a:p>
        </p:txBody>
      </p:sp>
      <p:sp>
        <p:nvSpPr>
          <p:cNvPr id="16" name="TextBox 15"/>
          <p:cNvSpPr txBox="1"/>
          <p:nvPr/>
        </p:nvSpPr>
        <p:spPr>
          <a:xfrm>
            <a:off x="4320540" y="5120640"/>
            <a:ext cx="5232082" cy="1477328"/>
          </a:xfrm>
          <a:prstGeom prst="rect">
            <a:avLst/>
          </a:prstGeom>
          <a:noFill/>
        </p:spPr>
        <p:txBody>
          <a:bodyPr wrap="square" rtlCol="0">
            <a:spAutoFit/>
          </a:bodyPr>
          <a:lstStyle/>
          <a:p>
            <a:r>
              <a:rPr lang="en-US" dirty="0">
                <a:solidFill>
                  <a:schemeClr val="bg1"/>
                </a:solidFill>
              </a:rPr>
              <a:t>Capitals suggest these words are being used in a spiritual sense. The speaker’s love is so deep it is like the desire to understand existence and get close to God. This would have resonated strongly with readers in the 19</a:t>
            </a:r>
            <a:r>
              <a:rPr lang="en-US" baseline="30000" dirty="0">
                <a:solidFill>
                  <a:schemeClr val="bg1"/>
                </a:solidFill>
              </a:rPr>
              <a:t>th</a:t>
            </a:r>
            <a:r>
              <a:rPr lang="en-US" dirty="0">
                <a:solidFill>
                  <a:schemeClr val="bg1"/>
                </a:solidFill>
              </a:rPr>
              <a:t> Century as society was more religious then.</a:t>
            </a:r>
          </a:p>
        </p:txBody>
      </p:sp>
      <p:cxnSp>
        <p:nvCxnSpPr>
          <p:cNvPr id="18" name="Straight Arrow Connector 17"/>
          <p:cNvCxnSpPr/>
          <p:nvPr/>
        </p:nvCxnSpPr>
        <p:spPr>
          <a:xfrm>
            <a:off x="692944" y="1288455"/>
            <a:ext cx="2141696" cy="1299011"/>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1447324" y="4074795"/>
            <a:ext cx="1867376" cy="39633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1447324" y="3586828"/>
            <a:ext cx="7169705" cy="100088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5484019" y="4272964"/>
            <a:ext cx="202168" cy="81549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5476399" y="4366260"/>
            <a:ext cx="2650331" cy="722194"/>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8053864" y="2482315"/>
            <a:ext cx="1878806" cy="42334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7144941" y="1057276"/>
            <a:ext cx="1577816" cy="1309786"/>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5936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252460" y="3840480"/>
            <a:ext cx="94869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846070" y="3840480"/>
            <a:ext cx="1680210" cy="4686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149590" y="3417570"/>
            <a:ext cx="105156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743450" y="3394710"/>
            <a:ext cx="83439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074670" y="3417570"/>
            <a:ext cx="153162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086100" y="2857500"/>
            <a:ext cx="603504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989320" y="2366010"/>
            <a:ext cx="289179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endParaRPr lang="en-US" dirty="0"/>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I love thee to the level of every day’s </a:t>
            </a:r>
          </a:p>
          <a:p>
            <a:pPr marL="0" indent="0" algn="ctr">
              <a:buNone/>
            </a:pPr>
            <a:r>
              <a:rPr lang="en-GB" dirty="0">
                <a:solidFill>
                  <a:schemeClr val="bg1"/>
                </a:solidFill>
              </a:rPr>
              <a:t>Most quiet need, by sun and candle-light-</a:t>
            </a:r>
          </a:p>
          <a:p>
            <a:pPr marL="0" indent="0" algn="ctr">
              <a:buNone/>
            </a:pPr>
            <a:r>
              <a:rPr lang="en-GB" dirty="0">
                <a:solidFill>
                  <a:schemeClr val="bg1"/>
                </a:solidFill>
              </a:rPr>
              <a:t>I love thee freely, as men strive for Right,-</a:t>
            </a:r>
          </a:p>
          <a:p>
            <a:pPr marL="0" indent="0" algn="ctr">
              <a:buNone/>
            </a:pPr>
            <a:r>
              <a:rPr lang="en-GB" dirty="0">
                <a:solidFill>
                  <a:schemeClr val="bg1"/>
                </a:solidFill>
              </a:rPr>
              <a:t>I love thee purely, as they turn from Praise. </a:t>
            </a:r>
            <a:endParaRPr lang="en-US" dirty="0">
              <a:solidFill>
                <a:schemeClr val="bg1"/>
              </a:solidFill>
            </a:endParaRPr>
          </a:p>
        </p:txBody>
      </p:sp>
      <p:sp>
        <p:nvSpPr>
          <p:cNvPr id="11" name="TextBox 10"/>
          <p:cNvSpPr txBox="1"/>
          <p:nvPr/>
        </p:nvSpPr>
        <p:spPr>
          <a:xfrm>
            <a:off x="8149590" y="240030"/>
            <a:ext cx="2640330" cy="1200329"/>
          </a:xfrm>
          <a:prstGeom prst="rect">
            <a:avLst/>
          </a:prstGeom>
          <a:noFill/>
        </p:spPr>
        <p:txBody>
          <a:bodyPr wrap="square" rtlCol="0">
            <a:spAutoFit/>
          </a:bodyPr>
          <a:lstStyle/>
          <a:p>
            <a:r>
              <a:rPr lang="en-US" dirty="0">
                <a:solidFill>
                  <a:schemeClr val="bg1"/>
                </a:solidFill>
              </a:rPr>
              <a:t>This is a different side to her love- it is calm, constant part of everyday life too.</a:t>
            </a:r>
          </a:p>
        </p:txBody>
      </p:sp>
      <p:sp>
        <p:nvSpPr>
          <p:cNvPr id="12" name="TextBox 11"/>
          <p:cNvSpPr txBox="1"/>
          <p:nvPr/>
        </p:nvSpPr>
        <p:spPr>
          <a:xfrm>
            <a:off x="617220" y="2091690"/>
            <a:ext cx="1931670" cy="2585323"/>
          </a:xfrm>
          <a:prstGeom prst="rect">
            <a:avLst/>
          </a:prstGeom>
          <a:noFill/>
        </p:spPr>
        <p:txBody>
          <a:bodyPr wrap="square" rtlCol="0">
            <a:spAutoFit/>
          </a:bodyPr>
          <a:lstStyle/>
          <a:p>
            <a:r>
              <a:rPr lang="en-US" dirty="0">
                <a:solidFill>
                  <a:schemeClr val="bg1"/>
                </a:solidFill>
              </a:rPr>
              <a:t>Anaphora shows the strength of her feelings. It also emphasises the different words that follow (‘freely’ and ‘purely’) which describe her love.</a:t>
            </a:r>
          </a:p>
        </p:txBody>
      </p:sp>
      <p:sp>
        <p:nvSpPr>
          <p:cNvPr id="13" name="TextBox 12"/>
          <p:cNvSpPr txBox="1"/>
          <p:nvPr/>
        </p:nvSpPr>
        <p:spPr>
          <a:xfrm>
            <a:off x="10256520" y="2126962"/>
            <a:ext cx="1634490" cy="4524315"/>
          </a:xfrm>
          <a:prstGeom prst="rect">
            <a:avLst/>
          </a:prstGeom>
          <a:noFill/>
        </p:spPr>
        <p:txBody>
          <a:bodyPr wrap="square" rtlCol="0">
            <a:spAutoFit/>
          </a:bodyPr>
          <a:lstStyle/>
          <a:p>
            <a:r>
              <a:rPr lang="en-US" dirty="0">
                <a:solidFill>
                  <a:schemeClr val="bg1"/>
                </a:solidFill>
              </a:rPr>
              <a:t>She loves him as willingly as people who always try to do the right thing, and as purely as modest people who turn away from being praised. The link to virtuous conduct suggests her love is morally right.</a:t>
            </a:r>
          </a:p>
        </p:txBody>
      </p:sp>
      <p:cxnSp>
        <p:nvCxnSpPr>
          <p:cNvPr id="14" name="Straight Arrow Connector 13"/>
          <p:cNvCxnSpPr/>
          <p:nvPr/>
        </p:nvCxnSpPr>
        <p:spPr>
          <a:xfrm>
            <a:off x="2050971" y="3234690"/>
            <a:ext cx="1035129" cy="311785"/>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2064544" y="3274159"/>
            <a:ext cx="779383" cy="67198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9121140" y="2617396"/>
            <a:ext cx="1162884" cy="112221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9078992" y="3840480"/>
            <a:ext cx="1257538" cy="14355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7908846" y="1503997"/>
            <a:ext cx="749141" cy="80315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17220" y="5257800"/>
            <a:ext cx="4960620" cy="1200329"/>
          </a:xfrm>
          <a:prstGeom prst="rect">
            <a:avLst/>
          </a:prstGeom>
          <a:noFill/>
        </p:spPr>
        <p:txBody>
          <a:bodyPr wrap="square" rtlCol="0">
            <a:spAutoFit/>
          </a:bodyPr>
          <a:lstStyle/>
          <a:p>
            <a:r>
              <a:rPr lang="en-GB" dirty="0">
                <a:solidFill>
                  <a:schemeClr val="bg1"/>
                </a:solidFill>
              </a:rPr>
              <a:t>The use of a word referring back to a word used earlier in a text or conversation, to avoid repetition, for example the pronouns </a:t>
            </a:r>
            <a:r>
              <a:rPr lang="en-GB" i="1" dirty="0">
                <a:solidFill>
                  <a:schemeClr val="bg1"/>
                </a:solidFill>
              </a:rPr>
              <a:t>he</a:t>
            </a:r>
            <a:r>
              <a:rPr lang="en-GB" dirty="0">
                <a:solidFill>
                  <a:schemeClr val="bg1"/>
                </a:solidFill>
              </a:rPr>
              <a:t>, </a:t>
            </a:r>
            <a:r>
              <a:rPr lang="en-GB" i="1" dirty="0">
                <a:solidFill>
                  <a:schemeClr val="bg1"/>
                </a:solidFill>
              </a:rPr>
              <a:t>she</a:t>
            </a:r>
            <a:r>
              <a:rPr lang="en-GB" dirty="0">
                <a:solidFill>
                  <a:schemeClr val="bg1"/>
                </a:solidFill>
              </a:rPr>
              <a:t>, </a:t>
            </a:r>
            <a:r>
              <a:rPr lang="en-GB" i="1" dirty="0">
                <a:solidFill>
                  <a:schemeClr val="bg1"/>
                </a:solidFill>
              </a:rPr>
              <a:t>it</a:t>
            </a:r>
            <a:r>
              <a:rPr lang="en-GB" dirty="0">
                <a:solidFill>
                  <a:schemeClr val="bg1"/>
                </a:solidFill>
              </a:rPr>
              <a:t>, and </a:t>
            </a:r>
            <a:r>
              <a:rPr lang="en-GB" i="1" dirty="0">
                <a:solidFill>
                  <a:schemeClr val="bg1"/>
                </a:solidFill>
              </a:rPr>
              <a:t>they</a:t>
            </a:r>
            <a:r>
              <a:rPr lang="en-GB" dirty="0">
                <a:solidFill>
                  <a:schemeClr val="bg1"/>
                </a:solidFill>
              </a:rPr>
              <a:t> and the verb </a:t>
            </a:r>
            <a:r>
              <a:rPr lang="en-GB" i="1" dirty="0">
                <a:solidFill>
                  <a:schemeClr val="bg1"/>
                </a:solidFill>
              </a:rPr>
              <a:t>do</a:t>
            </a:r>
            <a:r>
              <a:rPr lang="en-GB" dirty="0">
                <a:solidFill>
                  <a:schemeClr val="bg1"/>
                </a:solidFill>
              </a:rPr>
              <a:t> in </a:t>
            </a:r>
            <a:r>
              <a:rPr lang="en-GB" i="1" dirty="0">
                <a:solidFill>
                  <a:schemeClr val="bg1"/>
                </a:solidFill>
              </a:rPr>
              <a:t>I like it and so do they</a:t>
            </a:r>
            <a:r>
              <a:rPr lang="en-GB" dirty="0">
                <a:solidFill>
                  <a:schemeClr val="bg1"/>
                </a:solidFill>
              </a:rPr>
              <a:t>.</a:t>
            </a:r>
            <a:endParaRPr lang="en-US" dirty="0">
              <a:solidFill>
                <a:schemeClr val="bg1"/>
              </a:solidFill>
            </a:endParaRPr>
          </a:p>
        </p:txBody>
      </p:sp>
      <p:cxnSp>
        <p:nvCxnSpPr>
          <p:cNvPr id="25" name="Straight Arrow Connector 24"/>
          <p:cNvCxnSpPr/>
          <p:nvPr/>
        </p:nvCxnSpPr>
        <p:spPr>
          <a:xfrm>
            <a:off x="1527334" y="4619545"/>
            <a:ext cx="55721" cy="638255"/>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6337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480560" y="3863340"/>
            <a:ext cx="97155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7098030" y="2788920"/>
            <a:ext cx="2514600" cy="5257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486150" y="2880360"/>
            <a:ext cx="134874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280410" y="2308860"/>
            <a:ext cx="1531620" cy="4800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I love thee with the passion, put to use</a:t>
            </a:r>
          </a:p>
          <a:p>
            <a:pPr marL="0" indent="0" algn="ctr">
              <a:buNone/>
            </a:pPr>
            <a:r>
              <a:rPr lang="en-GB" dirty="0">
                <a:solidFill>
                  <a:schemeClr val="bg1"/>
                </a:solidFill>
              </a:rPr>
              <a:t>In my old griefs,… and with my childhood’s faith:</a:t>
            </a:r>
          </a:p>
          <a:p>
            <a:pPr marL="0" indent="0" algn="ctr">
              <a:buNone/>
            </a:pPr>
            <a:r>
              <a:rPr lang="en-GB" dirty="0">
                <a:solidFill>
                  <a:schemeClr val="bg1"/>
                </a:solidFill>
              </a:rPr>
              <a:t>I love thee with a love I seemed to lose </a:t>
            </a:r>
          </a:p>
          <a:p>
            <a:pPr marL="0" indent="0" algn="ctr">
              <a:buNone/>
            </a:pPr>
            <a:r>
              <a:rPr lang="en-GB" dirty="0">
                <a:solidFill>
                  <a:schemeClr val="bg1"/>
                </a:solidFill>
              </a:rPr>
              <a:t>With my lost Saints,- I love thee with the breath, </a:t>
            </a:r>
            <a:endParaRPr lang="en-US" dirty="0">
              <a:solidFill>
                <a:schemeClr val="bg1"/>
              </a:solidFill>
            </a:endParaRPr>
          </a:p>
        </p:txBody>
      </p:sp>
      <p:sp>
        <p:nvSpPr>
          <p:cNvPr id="8" name="TextBox 7"/>
          <p:cNvSpPr txBox="1"/>
          <p:nvPr/>
        </p:nvSpPr>
        <p:spPr>
          <a:xfrm>
            <a:off x="674370" y="365125"/>
            <a:ext cx="2065020" cy="2031325"/>
          </a:xfrm>
          <a:prstGeom prst="rect">
            <a:avLst/>
          </a:prstGeom>
          <a:noFill/>
        </p:spPr>
        <p:txBody>
          <a:bodyPr wrap="square" rtlCol="0">
            <a:spAutoFit/>
          </a:bodyPr>
          <a:lstStyle/>
          <a:p>
            <a:r>
              <a:rPr lang="en-US" dirty="0">
                <a:solidFill>
                  <a:schemeClr val="bg1"/>
                </a:solidFill>
              </a:rPr>
              <a:t>Mixture of positive and negative emotions shows that she loves him with everything she has- it all links back to her love for him.</a:t>
            </a:r>
          </a:p>
        </p:txBody>
      </p:sp>
      <p:cxnSp>
        <p:nvCxnSpPr>
          <p:cNvPr id="9" name="Straight Arrow Connector 8"/>
          <p:cNvCxnSpPr/>
          <p:nvPr/>
        </p:nvCxnSpPr>
        <p:spPr>
          <a:xfrm>
            <a:off x="1744980" y="2303900"/>
            <a:ext cx="1741170" cy="62753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9006840" y="617220"/>
            <a:ext cx="2491740" cy="2031325"/>
          </a:xfrm>
          <a:prstGeom prst="rect">
            <a:avLst/>
          </a:prstGeom>
          <a:noFill/>
        </p:spPr>
        <p:txBody>
          <a:bodyPr wrap="square" rtlCol="0">
            <a:spAutoFit/>
          </a:bodyPr>
          <a:lstStyle/>
          <a:p>
            <a:r>
              <a:rPr lang="en-US" dirty="0">
                <a:solidFill>
                  <a:schemeClr val="bg1"/>
                </a:solidFill>
              </a:rPr>
              <a:t>She loves him with a passion that religion gave her as a child. This could suggest that her lover has replaced her faith- she almost idolises him.</a:t>
            </a:r>
          </a:p>
        </p:txBody>
      </p:sp>
      <p:sp>
        <p:nvSpPr>
          <p:cNvPr id="12" name="TextBox 11"/>
          <p:cNvSpPr txBox="1"/>
          <p:nvPr/>
        </p:nvSpPr>
        <p:spPr>
          <a:xfrm>
            <a:off x="560070" y="2788920"/>
            <a:ext cx="184731" cy="369332"/>
          </a:xfrm>
          <a:prstGeom prst="rect">
            <a:avLst/>
          </a:prstGeom>
          <a:noFill/>
        </p:spPr>
        <p:txBody>
          <a:bodyPr wrap="none" rtlCol="0">
            <a:spAutoFit/>
          </a:bodyPr>
          <a:lstStyle/>
          <a:p>
            <a:endParaRPr lang="en-US"/>
          </a:p>
        </p:txBody>
      </p:sp>
      <p:cxnSp>
        <p:nvCxnSpPr>
          <p:cNvPr id="13" name="Straight Arrow Connector 12"/>
          <p:cNvCxnSpPr/>
          <p:nvPr/>
        </p:nvCxnSpPr>
        <p:spPr>
          <a:xfrm flipH="1">
            <a:off x="9178290" y="2346047"/>
            <a:ext cx="706755" cy="554593"/>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5452110" y="2617669"/>
            <a:ext cx="3726180" cy="1746924"/>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3059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440930" y="2286000"/>
            <a:ext cx="218313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537960" y="2320290"/>
            <a:ext cx="10287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154680" y="2834640"/>
            <a:ext cx="5760720" cy="5029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686050" y="2286000"/>
            <a:ext cx="187452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Smiles, tears, of all my life!- and, if God choose, </a:t>
            </a:r>
          </a:p>
          <a:p>
            <a:pPr marL="0" indent="0" algn="ctr">
              <a:buNone/>
            </a:pPr>
            <a:r>
              <a:rPr lang="en-GB" dirty="0">
                <a:solidFill>
                  <a:schemeClr val="bg1"/>
                </a:solidFill>
              </a:rPr>
              <a:t>I shall but love thee better after death.</a:t>
            </a:r>
            <a:endParaRPr lang="en-US" dirty="0">
              <a:solidFill>
                <a:schemeClr val="bg1"/>
              </a:solidFill>
            </a:endParaRPr>
          </a:p>
        </p:txBody>
      </p:sp>
      <p:sp>
        <p:nvSpPr>
          <p:cNvPr id="9" name="TextBox 8"/>
          <p:cNvSpPr txBox="1"/>
          <p:nvPr/>
        </p:nvSpPr>
        <p:spPr>
          <a:xfrm>
            <a:off x="674370" y="365125"/>
            <a:ext cx="2065020" cy="2031325"/>
          </a:xfrm>
          <a:prstGeom prst="rect">
            <a:avLst/>
          </a:prstGeom>
          <a:noFill/>
        </p:spPr>
        <p:txBody>
          <a:bodyPr wrap="square" rtlCol="0">
            <a:spAutoFit/>
          </a:bodyPr>
          <a:lstStyle/>
          <a:p>
            <a:r>
              <a:rPr lang="en-US" dirty="0">
                <a:solidFill>
                  <a:schemeClr val="bg1"/>
                </a:solidFill>
              </a:rPr>
              <a:t>Mixture of positive and negative emotions shows that she loves him with everything she has- it all links back to her love for him.</a:t>
            </a:r>
          </a:p>
        </p:txBody>
      </p:sp>
      <p:sp>
        <p:nvSpPr>
          <p:cNvPr id="10" name="TextBox 9"/>
          <p:cNvSpPr txBox="1"/>
          <p:nvPr/>
        </p:nvSpPr>
        <p:spPr>
          <a:xfrm>
            <a:off x="7863840" y="365125"/>
            <a:ext cx="1611630" cy="1754326"/>
          </a:xfrm>
          <a:prstGeom prst="rect">
            <a:avLst/>
          </a:prstGeom>
          <a:noFill/>
        </p:spPr>
        <p:txBody>
          <a:bodyPr wrap="square" rtlCol="0">
            <a:spAutoFit/>
          </a:bodyPr>
          <a:lstStyle/>
          <a:p>
            <a:r>
              <a:rPr lang="en-US" dirty="0">
                <a:solidFill>
                  <a:schemeClr val="bg1"/>
                </a:solidFill>
              </a:rPr>
              <a:t>Caesura breaks up the rhythm and makes her sound breathless with excitement.</a:t>
            </a:r>
          </a:p>
        </p:txBody>
      </p:sp>
      <p:sp>
        <p:nvSpPr>
          <p:cNvPr id="11" name="TextBox 10"/>
          <p:cNvSpPr txBox="1"/>
          <p:nvPr/>
        </p:nvSpPr>
        <p:spPr>
          <a:xfrm>
            <a:off x="5875020" y="4206240"/>
            <a:ext cx="2903220" cy="1754326"/>
          </a:xfrm>
          <a:prstGeom prst="rect">
            <a:avLst/>
          </a:prstGeom>
          <a:noFill/>
        </p:spPr>
        <p:txBody>
          <a:bodyPr wrap="square" rtlCol="0">
            <a:spAutoFit/>
          </a:bodyPr>
          <a:lstStyle/>
          <a:p>
            <a:r>
              <a:rPr lang="en-US" dirty="0">
                <a:solidFill>
                  <a:schemeClr val="bg1"/>
                </a:solidFill>
              </a:rPr>
              <a:t>Their love is presented as eternal as it will outlive their time on earth. The speaker’s hope that God supports their love suggests that she believes in its purity.</a:t>
            </a:r>
          </a:p>
        </p:txBody>
      </p:sp>
      <p:cxnSp>
        <p:nvCxnSpPr>
          <p:cNvPr id="12" name="Straight Arrow Connector 11"/>
          <p:cNvCxnSpPr/>
          <p:nvPr/>
        </p:nvCxnSpPr>
        <p:spPr>
          <a:xfrm>
            <a:off x="1744980" y="2303900"/>
            <a:ext cx="994410" cy="9255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6612255" y="1609228"/>
            <a:ext cx="1251585" cy="787222"/>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7200900" y="3225383"/>
            <a:ext cx="662940" cy="98085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6780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Your response:</a:t>
            </a:r>
          </a:p>
        </p:txBody>
      </p:sp>
      <p:sp>
        <p:nvSpPr>
          <p:cNvPr id="3" name="Content Placeholder 2"/>
          <p:cNvSpPr>
            <a:spLocks noGrp="1"/>
          </p:cNvSpPr>
          <p:nvPr>
            <p:ph idx="1"/>
          </p:nvPr>
        </p:nvSpPr>
        <p:spPr/>
        <p:txBody>
          <a:bodyPr/>
          <a:lstStyle/>
          <a:p>
            <a:pPr marL="0" indent="0">
              <a:buNone/>
            </a:pPr>
            <a:r>
              <a:rPr lang="en-US" dirty="0">
                <a:solidFill>
                  <a:schemeClr val="bg1"/>
                </a:solidFill>
              </a:rPr>
              <a:t>Must: why do you think the speaker hopes that her love is supported by God?</a:t>
            </a:r>
          </a:p>
          <a:p>
            <a:pPr marL="0" indent="0">
              <a:buNone/>
            </a:pPr>
            <a:endParaRPr lang="en-US" dirty="0">
              <a:solidFill>
                <a:schemeClr val="bg1"/>
              </a:solidFill>
            </a:endParaRPr>
          </a:p>
          <a:p>
            <a:pPr marL="0" indent="0">
              <a:buNone/>
            </a:pPr>
            <a:r>
              <a:rPr lang="en-US" dirty="0">
                <a:solidFill>
                  <a:schemeClr val="bg1"/>
                </a:solidFill>
              </a:rPr>
              <a:t>Should: what is the effect of the rhyme of ‘breath’ and ‘death’ in lines 12 and 14?</a:t>
            </a:r>
          </a:p>
          <a:p>
            <a:pPr marL="0" indent="0">
              <a:buNone/>
            </a:pPr>
            <a:endParaRPr lang="en-US" dirty="0">
              <a:solidFill>
                <a:schemeClr val="bg1"/>
              </a:solidFill>
            </a:endParaRPr>
          </a:p>
          <a:p>
            <a:pPr marL="0" indent="0">
              <a:buNone/>
            </a:pPr>
            <a:r>
              <a:rPr lang="en-US" dirty="0">
                <a:solidFill>
                  <a:schemeClr val="bg1"/>
                </a:solidFill>
              </a:rPr>
              <a:t>Could: the speaker focuses only on the positives of love in this poem. What is the effect of this?</a:t>
            </a:r>
          </a:p>
        </p:txBody>
      </p:sp>
    </p:spTree>
    <p:extLst>
      <p:ext uri="{BB962C8B-B14F-4D97-AF65-F5344CB8AC3E}">
        <p14:creationId xmlns:p14="http://schemas.microsoft.com/office/powerpoint/2010/main" val="3467484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8929" y="367822"/>
            <a:ext cx="8841850" cy="1046440"/>
          </a:xfrm>
          <a:prstGeom prst="rect">
            <a:avLst/>
          </a:prstGeom>
          <a:ln>
            <a:solidFill>
              <a:srgbClr val="FF0000"/>
            </a:solidFill>
          </a:ln>
        </p:spPr>
        <p:txBody>
          <a:bodyPr wrap="square">
            <a:spAutoFit/>
          </a:bodyPr>
          <a:lstStyle/>
          <a:p>
            <a:pPr algn="ctr"/>
            <a:r>
              <a:rPr lang="en-GB" sz="3000" dirty="0">
                <a:solidFill>
                  <a:schemeClr val="bg1"/>
                </a:solidFill>
                <a:latin typeface="Arial" panose="020B0604020202020204" pitchFamily="34" charset="0"/>
                <a:cs typeface="Arial" panose="020B0604020202020204" pitchFamily="34" charset="0"/>
              </a:rPr>
              <a:t>AO1: Compare the ways love is presented in La Belle and Sonnet 43.</a:t>
            </a:r>
            <a:endParaRPr lang="en-GB" sz="3200" dirty="0">
              <a:solidFill>
                <a:schemeClr val="bg1"/>
              </a:solidFill>
              <a:latin typeface="Arial" panose="020B0604020202020204" pitchFamily="34" charset="0"/>
              <a:cs typeface="Arial" panose="020B0604020202020204" pitchFamily="34" charset="0"/>
            </a:endParaRPr>
          </a:p>
        </p:txBody>
      </p:sp>
      <p:sp>
        <p:nvSpPr>
          <p:cNvPr id="4" name="TextBox 3"/>
          <p:cNvSpPr txBox="1"/>
          <p:nvPr/>
        </p:nvSpPr>
        <p:spPr>
          <a:xfrm>
            <a:off x="2080522" y="1733199"/>
            <a:ext cx="7577594" cy="2308324"/>
          </a:xfrm>
          <a:prstGeom prst="rect">
            <a:avLst/>
          </a:prstGeom>
          <a:noFill/>
        </p:spPr>
        <p:txBody>
          <a:bodyPr wrap="square" rtlCol="0">
            <a:spAutoFit/>
          </a:bodyPr>
          <a:lstStyle/>
          <a:p>
            <a:r>
              <a:rPr lang="en-GB" sz="2400" b="1" dirty="0">
                <a:solidFill>
                  <a:schemeClr val="bg1"/>
                </a:solidFill>
              </a:rPr>
              <a:t>Think about: </a:t>
            </a:r>
          </a:p>
          <a:p>
            <a:pPr marL="342900" indent="-342900">
              <a:buFont typeface="Arial" panose="020B0604020202020204" pitchFamily="34" charset="0"/>
              <a:buChar char="•"/>
            </a:pPr>
            <a:r>
              <a:rPr lang="en-GB" sz="2400" dirty="0">
                <a:solidFill>
                  <a:schemeClr val="bg1"/>
                </a:solidFill>
              </a:rPr>
              <a:t>The characteristics of love</a:t>
            </a:r>
          </a:p>
          <a:p>
            <a:pPr marL="342900" indent="-342900">
              <a:buFont typeface="Arial" panose="020B0604020202020204" pitchFamily="34" charset="0"/>
              <a:buChar char="•"/>
            </a:pPr>
            <a:r>
              <a:rPr lang="en-GB" sz="2400" dirty="0">
                <a:solidFill>
                  <a:schemeClr val="bg1"/>
                </a:solidFill>
              </a:rPr>
              <a:t>The representation of the people involved</a:t>
            </a:r>
          </a:p>
          <a:p>
            <a:pPr marL="342900" indent="-342900">
              <a:buFont typeface="Arial" panose="020B0604020202020204" pitchFamily="34" charset="0"/>
              <a:buChar char="•"/>
            </a:pPr>
            <a:r>
              <a:rPr lang="en-GB" sz="2400" dirty="0">
                <a:solidFill>
                  <a:schemeClr val="bg1"/>
                </a:solidFill>
              </a:rPr>
              <a:t>The feelings of the speaker</a:t>
            </a:r>
          </a:p>
          <a:p>
            <a:pPr marL="342900" indent="-342900">
              <a:buFont typeface="Arial" panose="020B0604020202020204" pitchFamily="34" charset="0"/>
              <a:buChar char="•"/>
            </a:pPr>
            <a:r>
              <a:rPr lang="en-GB" sz="2400" dirty="0">
                <a:solidFill>
                  <a:schemeClr val="bg1"/>
                </a:solidFill>
              </a:rPr>
              <a:t>Any imagery or language used</a:t>
            </a:r>
          </a:p>
          <a:p>
            <a:pPr marL="342900" indent="-342900">
              <a:buFont typeface="Arial" panose="020B0604020202020204" pitchFamily="34" charset="0"/>
              <a:buChar char="•"/>
            </a:pPr>
            <a:r>
              <a:rPr lang="en-GB" sz="2400" dirty="0">
                <a:solidFill>
                  <a:schemeClr val="bg1"/>
                </a:solidFill>
              </a:rPr>
              <a:t>The way the structure and form reflects this</a:t>
            </a:r>
          </a:p>
        </p:txBody>
      </p:sp>
      <p:sp>
        <p:nvSpPr>
          <p:cNvPr id="2" name="TextBox 1"/>
          <p:cNvSpPr txBox="1"/>
          <p:nvPr/>
        </p:nvSpPr>
        <p:spPr>
          <a:xfrm>
            <a:off x="2185916" y="4360460"/>
            <a:ext cx="7786048" cy="1200329"/>
          </a:xfrm>
          <a:prstGeom prst="rect">
            <a:avLst/>
          </a:prstGeom>
          <a:noFill/>
        </p:spPr>
        <p:txBody>
          <a:bodyPr wrap="square" rtlCol="0">
            <a:spAutoFit/>
          </a:bodyPr>
          <a:lstStyle/>
          <a:p>
            <a:pPr algn="ctr"/>
            <a:r>
              <a:rPr lang="en-GB" sz="2400" dirty="0">
                <a:solidFill>
                  <a:schemeClr val="bg1"/>
                </a:solidFill>
              </a:rPr>
              <a:t>Write a detailed plan of your answer.</a:t>
            </a:r>
          </a:p>
          <a:p>
            <a:pPr algn="ctr"/>
            <a:endParaRPr lang="en-GB" sz="2400" dirty="0">
              <a:solidFill>
                <a:schemeClr val="bg1"/>
              </a:solidFill>
            </a:endParaRPr>
          </a:p>
          <a:p>
            <a:pPr algn="ctr"/>
            <a:r>
              <a:rPr lang="en-GB" sz="2400" dirty="0">
                <a:solidFill>
                  <a:schemeClr val="bg1"/>
                </a:solidFill>
              </a:rPr>
              <a:t>Make sure you include and analyse quotations from the text.</a:t>
            </a:r>
          </a:p>
        </p:txBody>
      </p:sp>
    </p:spTree>
    <p:extLst>
      <p:ext uri="{BB962C8B-B14F-4D97-AF65-F5344CB8AC3E}">
        <p14:creationId xmlns:p14="http://schemas.microsoft.com/office/powerpoint/2010/main" val="3033747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Starter:</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95437" y="2277269"/>
            <a:ext cx="9001125" cy="3448050"/>
          </a:xfrm>
        </p:spPr>
      </p:pic>
    </p:spTree>
    <p:extLst>
      <p:ext uri="{BB962C8B-B14F-4D97-AF65-F5344CB8AC3E}">
        <p14:creationId xmlns:p14="http://schemas.microsoft.com/office/powerpoint/2010/main" val="2557553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buNone/>
            </a:pPr>
            <a:r>
              <a:rPr lang="en-US" dirty="0">
                <a:solidFill>
                  <a:schemeClr val="bg1"/>
                </a:solidFill>
              </a:rPr>
              <a:t>The speaker expresses her intense love for her lover, counting all the different ways in which she loves him.</a:t>
            </a:r>
          </a:p>
          <a:p>
            <a:pPr marL="0" indent="0">
              <a:buNone/>
            </a:pPr>
            <a:endParaRPr lang="en-US" dirty="0">
              <a:solidFill>
                <a:schemeClr val="bg1"/>
              </a:solidFill>
            </a:endParaRPr>
          </a:p>
          <a:p>
            <a:pPr marL="0" indent="0">
              <a:buNone/>
            </a:pPr>
            <a:r>
              <a:rPr lang="en-US" dirty="0">
                <a:solidFill>
                  <a:schemeClr val="bg1"/>
                </a:solidFill>
              </a:rPr>
              <a:t>She loves him so deeply that she sees their love as spiritual and sacred.</a:t>
            </a:r>
          </a:p>
          <a:p>
            <a:pPr marL="0" indent="0">
              <a:buNone/>
            </a:pPr>
            <a:endParaRPr lang="en-US" dirty="0">
              <a:solidFill>
                <a:schemeClr val="bg1"/>
              </a:solidFill>
            </a:endParaRPr>
          </a:p>
          <a:p>
            <a:pPr marL="0" indent="0">
              <a:buNone/>
            </a:pPr>
            <a:r>
              <a:rPr lang="en-US" dirty="0">
                <a:solidFill>
                  <a:schemeClr val="bg1"/>
                </a:solidFill>
              </a:rPr>
              <a:t>Her love is so great that she believes she will love him even after death.</a:t>
            </a:r>
          </a:p>
        </p:txBody>
      </p:sp>
    </p:spTree>
    <p:extLst>
      <p:ext uri="{BB962C8B-B14F-4D97-AF65-F5344CB8AC3E}">
        <p14:creationId xmlns:p14="http://schemas.microsoft.com/office/powerpoint/2010/main" val="1693146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Analysis: language, structure and </a:t>
            </a:r>
            <a:r>
              <a:rPr lang="en-US" b="1" dirty="0">
                <a:solidFill>
                  <a:schemeClr val="bg1"/>
                </a:solidFill>
              </a:rPr>
              <a:t>form</a:t>
            </a:r>
          </a:p>
        </p:txBody>
      </p:sp>
      <p:sp>
        <p:nvSpPr>
          <p:cNvPr id="3" name="Content Placeholder 2"/>
          <p:cNvSpPr>
            <a:spLocks noGrp="1"/>
          </p:cNvSpPr>
          <p:nvPr>
            <p:ph idx="1"/>
          </p:nvPr>
        </p:nvSpPr>
        <p:spPr/>
        <p:txBody>
          <a:bodyPr/>
          <a:lstStyle/>
          <a:p>
            <a:pPr marL="0" indent="0">
              <a:buNone/>
            </a:pPr>
            <a:r>
              <a:rPr lang="en-US" dirty="0">
                <a:solidFill>
                  <a:schemeClr val="bg1"/>
                </a:solidFill>
              </a:rPr>
              <a:t>Form: Barrett follows tradition by writing her love poem in the form of a </a:t>
            </a:r>
            <a:r>
              <a:rPr lang="en-US" dirty="0" err="1">
                <a:solidFill>
                  <a:schemeClr val="bg1"/>
                </a:solidFill>
              </a:rPr>
              <a:t>Petrachan</a:t>
            </a:r>
            <a:r>
              <a:rPr lang="en-US" dirty="0">
                <a:solidFill>
                  <a:schemeClr val="bg1"/>
                </a:solidFill>
              </a:rPr>
              <a:t> sonnet. It means it conforms to a specific rhyme scheme. It is written in iambic pentameter, and therefore mirrors the rhythm of normal speech, but the </a:t>
            </a:r>
            <a:r>
              <a:rPr lang="en-US" dirty="0" err="1">
                <a:solidFill>
                  <a:schemeClr val="bg1"/>
                </a:solidFill>
              </a:rPr>
              <a:t>metre</a:t>
            </a:r>
            <a:r>
              <a:rPr lang="en-US" dirty="0">
                <a:solidFill>
                  <a:schemeClr val="bg1"/>
                </a:solidFill>
              </a:rPr>
              <a:t> is disrupted by pauses and repetition making the speaker sound passionate. </a:t>
            </a:r>
          </a:p>
          <a:p>
            <a:pPr marL="0" indent="0">
              <a:buNone/>
            </a:pPr>
            <a:endParaRPr lang="en-US" dirty="0">
              <a:solidFill>
                <a:schemeClr val="bg1"/>
              </a:solidFill>
            </a:endParaRPr>
          </a:p>
          <a:p>
            <a:pPr marL="0" indent="0">
              <a:buNone/>
            </a:pPr>
            <a:r>
              <a:rPr lang="en-US" dirty="0">
                <a:solidFill>
                  <a:schemeClr val="bg1"/>
                </a:solidFill>
              </a:rPr>
              <a:t>The use of first person also makes the poem sound and feel personal. </a:t>
            </a:r>
          </a:p>
        </p:txBody>
      </p:sp>
    </p:spTree>
    <p:extLst>
      <p:ext uri="{BB962C8B-B14F-4D97-AF65-F5344CB8AC3E}">
        <p14:creationId xmlns:p14="http://schemas.microsoft.com/office/powerpoint/2010/main" val="1203573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language, </a:t>
            </a:r>
            <a:r>
              <a:rPr lang="en-US" b="1" dirty="0">
                <a:solidFill>
                  <a:schemeClr val="bg1"/>
                </a:solidFill>
              </a:rPr>
              <a:t>structure</a:t>
            </a:r>
            <a:r>
              <a:rPr lang="en-US" dirty="0">
                <a:solidFill>
                  <a:schemeClr val="bg1"/>
                </a:solidFill>
              </a:rPr>
              <a:t> and form</a:t>
            </a:r>
            <a:endParaRPr lang="en-US" dirty="0"/>
          </a:p>
        </p:txBody>
      </p:sp>
      <p:sp>
        <p:nvSpPr>
          <p:cNvPr id="3" name="Content Placeholder 2"/>
          <p:cNvSpPr>
            <a:spLocks noGrp="1"/>
          </p:cNvSpPr>
          <p:nvPr>
            <p:ph idx="1"/>
          </p:nvPr>
        </p:nvSpPr>
        <p:spPr/>
        <p:txBody>
          <a:bodyPr/>
          <a:lstStyle/>
          <a:p>
            <a:pPr marL="0" indent="0">
              <a:buNone/>
            </a:pPr>
            <a:r>
              <a:rPr lang="en-US" dirty="0">
                <a:solidFill>
                  <a:schemeClr val="bg1"/>
                </a:solidFill>
              </a:rPr>
              <a:t>The poem is made up of a series of different ways if defining the speaker’s love. The octave (first 8 lines) introduces the poem’s main theme- the idea that her love is so intense, it is almost divine.</a:t>
            </a:r>
          </a:p>
          <a:p>
            <a:pPr marL="0" indent="0">
              <a:buNone/>
            </a:pPr>
            <a:endParaRPr lang="en-US" dirty="0">
              <a:solidFill>
                <a:schemeClr val="bg1"/>
              </a:solidFill>
            </a:endParaRPr>
          </a:p>
          <a:p>
            <a:pPr marL="0" indent="0">
              <a:buNone/>
            </a:pPr>
            <a:r>
              <a:rPr lang="en-US" dirty="0">
                <a:solidFill>
                  <a:schemeClr val="bg1"/>
                </a:solidFill>
              </a:rPr>
              <a:t>The sestet (remaining 6 lines) then develops the theme by showing she loves him with the emotions of an entire lifetime- from childhood through to, and past death.</a:t>
            </a:r>
          </a:p>
        </p:txBody>
      </p:sp>
    </p:spTree>
    <p:extLst>
      <p:ext uri="{BB962C8B-B14F-4D97-AF65-F5344CB8AC3E}">
        <p14:creationId xmlns:p14="http://schemas.microsoft.com/office/powerpoint/2010/main" val="3535942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a:t>
            </a:r>
            <a:r>
              <a:rPr lang="en-US" b="1" dirty="0">
                <a:solidFill>
                  <a:schemeClr val="bg1"/>
                </a:solidFill>
              </a:rPr>
              <a:t>language</a:t>
            </a:r>
            <a:r>
              <a:rPr lang="en-US" dirty="0">
                <a:solidFill>
                  <a:schemeClr val="bg1"/>
                </a:solidFill>
              </a:rPr>
              <a:t>, structure and form</a:t>
            </a:r>
            <a:endParaRPr lang="en-US" dirty="0"/>
          </a:p>
        </p:txBody>
      </p:sp>
      <p:sp>
        <p:nvSpPr>
          <p:cNvPr id="3" name="Content Placeholder 2"/>
          <p:cNvSpPr>
            <a:spLocks noGrp="1"/>
          </p:cNvSpPr>
          <p:nvPr>
            <p:ph idx="1"/>
          </p:nvPr>
        </p:nvSpPr>
        <p:spPr/>
        <p:txBody>
          <a:bodyPr>
            <a:normAutofit/>
          </a:bodyPr>
          <a:lstStyle/>
          <a:p>
            <a:pPr marL="0" indent="0">
              <a:buNone/>
            </a:pPr>
            <a:r>
              <a:rPr lang="en-US" dirty="0">
                <a:solidFill>
                  <a:schemeClr val="bg1"/>
                </a:solidFill>
              </a:rPr>
              <a:t>Exaggerated language: the poem uses hyperbole to show the strength of the speaker’s feelings. She uses exaggeration as she attempts to put feelings into words- she is keen to emphasise both the scale of her love and the fact that she experiences this love for her whole life.</a:t>
            </a:r>
          </a:p>
          <a:p>
            <a:pPr marL="0" indent="0">
              <a:buNone/>
            </a:pPr>
            <a:endParaRPr lang="en-US" dirty="0">
              <a:solidFill>
                <a:schemeClr val="bg1"/>
              </a:solidFill>
            </a:endParaRPr>
          </a:p>
        </p:txBody>
      </p:sp>
    </p:spTree>
    <p:extLst>
      <p:ext uri="{BB962C8B-B14F-4D97-AF65-F5344CB8AC3E}">
        <p14:creationId xmlns:p14="http://schemas.microsoft.com/office/powerpoint/2010/main" val="3787619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a:t>
            </a:r>
            <a:r>
              <a:rPr lang="en-US" b="1" dirty="0">
                <a:solidFill>
                  <a:schemeClr val="bg1"/>
                </a:solidFill>
              </a:rPr>
              <a:t>language</a:t>
            </a:r>
            <a:r>
              <a:rPr lang="en-US" dirty="0">
                <a:solidFill>
                  <a:schemeClr val="bg1"/>
                </a:solidFill>
              </a:rPr>
              <a:t>, structure and form</a:t>
            </a:r>
            <a:endParaRPr lang="en-US" dirty="0"/>
          </a:p>
        </p:txBody>
      </p:sp>
      <p:sp>
        <p:nvSpPr>
          <p:cNvPr id="3" name="Content Placeholder 2"/>
          <p:cNvSpPr>
            <a:spLocks noGrp="1"/>
          </p:cNvSpPr>
          <p:nvPr>
            <p:ph idx="1"/>
          </p:nvPr>
        </p:nvSpPr>
        <p:spPr/>
        <p:txBody>
          <a:bodyPr/>
          <a:lstStyle/>
          <a:p>
            <a:pPr marL="0" indent="0">
              <a:buNone/>
            </a:pPr>
            <a:r>
              <a:rPr lang="en-US" dirty="0">
                <a:solidFill>
                  <a:schemeClr val="bg1"/>
                </a:solidFill>
              </a:rPr>
              <a:t>Religious Language: the speaker’s love is like a religion to her- it touches all aspects of her life and gives meaning to her existence. Her love is unconditional, like religious faith.</a:t>
            </a:r>
          </a:p>
          <a:p>
            <a:pPr marL="0" indent="0">
              <a:buNone/>
            </a:pPr>
            <a:endParaRPr lang="en-US" dirty="0">
              <a:solidFill>
                <a:schemeClr val="bg1"/>
              </a:solidFill>
            </a:endParaRPr>
          </a:p>
          <a:p>
            <a:pPr marL="0" indent="0">
              <a:buNone/>
            </a:pPr>
            <a:endParaRPr lang="en-US" dirty="0"/>
          </a:p>
        </p:txBody>
      </p:sp>
    </p:spTree>
    <p:extLst>
      <p:ext uri="{BB962C8B-B14F-4D97-AF65-F5344CB8AC3E}">
        <p14:creationId xmlns:p14="http://schemas.microsoft.com/office/powerpoint/2010/main" val="1395132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a:t>
            </a:r>
            <a:r>
              <a:rPr lang="en-US" b="1" dirty="0">
                <a:solidFill>
                  <a:schemeClr val="bg1"/>
                </a:solidFill>
              </a:rPr>
              <a:t>language</a:t>
            </a:r>
            <a:r>
              <a:rPr lang="en-US" dirty="0">
                <a:solidFill>
                  <a:schemeClr val="bg1"/>
                </a:solidFill>
              </a:rPr>
              <a:t>, structure and form</a:t>
            </a:r>
            <a:endParaRPr lang="en-US" dirty="0"/>
          </a:p>
        </p:txBody>
      </p:sp>
      <p:sp>
        <p:nvSpPr>
          <p:cNvPr id="3" name="Content Placeholder 2"/>
          <p:cNvSpPr>
            <a:spLocks noGrp="1"/>
          </p:cNvSpPr>
          <p:nvPr>
            <p:ph idx="1"/>
          </p:nvPr>
        </p:nvSpPr>
        <p:spPr/>
        <p:txBody>
          <a:bodyPr/>
          <a:lstStyle/>
          <a:p>
            <a:pPr marL="0" indent="0">
              <a:buNone/>
            </a:pPr>
            <a:r>
              <a:rPr lang="en-US" dirty="0">
                <a:solidFill>
                  <a:schemeClr val="bg1"/>
                </a:solidFill>
              </a:rPr>
              <a:t>Repetition: using the same words on consecutive lines is called anaphora. It emphasises the strength of her feelings- it’s as if words can’t convey the intensity of her emotions, so she just has to keep repeating the same ones to express the depth of her love.</a:t>
            </a:r>
          </a:p>
          <a:p>
            <a:pPr marL="0" indent="0">
              <a:buNone/>
            </a:pPr>
            <a:endParaRPr lang="en-US" dirty="0"/>
          </a:p>
        </p:txBody>
      </p:sp>
    </p:spTree>
    <p:extLst>
      <p:ext uri="{BB962C8B-B14F-4D97-AF65-F5344CB8AC3E}">
        <p14:creationId xmlns:p14="http://schemas.microsoft.com/office/powerpoint/2010/main" val="322550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Themes:</a:t>
            </a:r>
          </a:p>
        </p:txBody>
      </p:sp>
      <p:sp>
        <p:nvSpPr>
          <p:cNvPr id="3" name="Content Placeholder 2"/>
          <p:cNvSpPr>
            <a:spLocks noGrp="1"/>
          </p:cNvSpPr>
          <p:nvPr>
            <p:ph idx="1"/>
          </p:nvPr>
        </p:nvSpPr>
        <p:spPr/>
        <p:txBody>
          <a:bodyPr>
            <a:normAutofit lnSpcReduction="10000"/>
          </a:bodyPr>
          <a:lstStyle/>
          <a:p>
            <a:pPr marL="0" indent="0">
              <a:buNone/>
            </a:pPr>
            <a:r>
              <a:rPr lang="en-US" dirty="0">
                <a:solidFill>
                  <a:schemeClr val="bg1"/>
                </a:solidFill>
              </a:rPr>
              <a:t>Deep and Lasting Love: the speaker uses descriptions of spiritual love to emphasise the strength of her feelings. The final line also implies that her love is everlasting.</a:t>
            </a:r>
          </a:p>
          <a:p>
            <a:pPr marL="0" indent="0">
              <a:buNone/>
            </a:pPr>
            <a:endParaRPr lang="en-US" dirty="0">
              <a:solidFill>
                <a:schemeClr val="bg1"/>
              </a:solidFill>
            </a:endParaRPr>
          </a:p>
          <a:p>
            <a:pPr marL="0" indent="0">
              <a:buNone/>
            </a:pPr>
            <a:r>
              <a:rPr lang="en-US" dirty="0">
                <a:solidFill>
                  <a:schemeClr val="bg1"/>
                </a:solidFill>
              </a:rPr>
              <a:t>Unselfish Love: the speaker asks for nothing in return. She compares herself to people who try and do the right thing without expecting a reward.</a:t>
            </a:r>
          </a:p>
          <a:p>
            <a:pPr marL="0" indent="0">
              <a:buNone/>
            </a:pPr>
            <a:endParaRPr lang="en-US" dirty="0">
              <a:solidFill>
                <a:schemeClr val="bg1"/>
              </a:solidFill>
            </a:endParaRPr>
          </a:p>
          <a:p>
            <a:pPr marL="0" indent="0">
              <a:buNone/>
            </a:pPr>
            <a:r>
              <a:rPr lang="en-US" dirty="0">
                <a:solidFill>
                  <a:schemeClr val="bg1"/>
                </a:solidFill>
              </a:rPr>
              <a:t>Virtue: she considers her love to be morally and spiritually right and worthy of God’s support.</a:t>
            </a:r>
          </a:p>
        </p:txBody>
      </p:sp>
    </p:spTree>
    <p:extLst>
      <p:ext uri="{BB962C8B-B14F-4D97-AF65-F5344CB8AC3E}">
        <p14:creationId xmlns:p14="http://schemas.microsoft.com/office/powerpoint/2010/main" val="21130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ferenceId xmlns="e431ab7f-74ce-4ad4-a9c9-4f6bfb17bbd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381EAD848FCAA4D8D6783926733D3FA" ma:contentTypeVersion="1" ma:contentTypeDescription="Create a new document." ma:contentTypeScope="" ma:versionID="0152ac794e48244dc55cc9193e7b4430">
  <xsd:schema xmlns:xsd="http://www.w3.org/2001/XMLSchema" xmlns:xs="http://www.w3.org/2001/XMLSchema" xmlns:p="http://schemas.microsoft.com/office/2006/metadata/properties" xmlns:ns2="e431ab7f-74ce-4ad4-a9c9-4f6bfb17bbd5" targetNamespace="http://schemas.microsoft.com/office/2006/metadata/properties" ma:root="true" ma:fieldsID="cbe0bbc0a879df0034f03ba97c224e89" ns2:_="">
    <xsd:import namespace="e431ab7f-74ce-4ad4-a9c9-4f6bfb17bbd5"/>
    <xsd:element name="properties">
      <xsd:complexType>
        <xsd:sequence>
          <xsd:element name="documentManagement">
            <xsd:complexType>
              <xsd:all>
                <xsd:element ref="ns2:Reference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31ab7f-74ce-4ad4-a9c9-4f6bfb17bbd5"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6AC0E5-07F9-4590-973D-2EFE32F6AF98}">
  <ds:schemaRefs>
    <ds:schemaRef ds:uri="http://schemas.microsoft.com/office/2006/metadata/properties"/>
    <ds:schemaRef ds:uri="http://schemas.microsoft.com/office/infopath/2007/PartnerControls"/>
    <ds:schemaRef ds:uri="e431ab7f-74ce-4ad4-a9c9-4f6bfb17bbd5"/>
  </ds:schemaRefs>
</ds:datastoreItem>
</file>

<file path=customXml/itemProps2.xml><?xml version="1.0" encoding="utf-8"?>
<ds:datastoreItem xmlns:ds="http://schemas.openxmlformats.org/officeDocument/2006/customXml" ds:itemID="{7128181C-A397-4A83-9E1C-232B0F078A4A}">
  <ds:schemaRefs>
    <ds:schemaRef ds:uri="http://schemas.microsoft.com/sharepoint/v3/contenttype/forms"/>
  </ds:schemaRefs>
</ds:datastoreItem>
</file>

<file path=customXml/itemProps3.xml><?xml version="1.0" encoding="utf-8"?>
<ds:datastoreItem xmlns:ds="http://schemas.openxmlformats.org/officeDocument/2006/customXml" ds:itemID="{A7D0A166-F850-48C5-92FC-1325587A3D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431ab7f-74ce-4ad4-a9c9-4f6bfb17bb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670</TotalTime>
  <Words>1507</Words>
  <Application>Microsoft Office PowerPoint</Application>
  <PresentationFormat>Widescreen</PresentationFormat>
  <Paragraphs>91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Sonnet 43: Elizabeth Barrett Browning</vt:lpstr>
      <vt:lpstr>Starter:</vt:lpstr>
      <vt:lpstr>Sonnet 43:</vt:lpstr>
      <vt:lpstr>Analysis: language, structure and form</vt:lpstr>
      <vt:lpstr>Analysis: language, structure and form</vt:lpstr>
      <vt:lpstr>Analysis: language, structure and form</vt:lpstr>
      <vt:lpstr>Analysis: language, structure and form</vt:lpstr>
      <vt:lpstr>Analysis: language, structure and form</vt:lpstr>
      <vt:lpstr>Themes:</vt:lpstr>
      <vt:lpstr>Context:</vt:lpstr>
      <vt:lpstr>Background - continued</vt:lpstr>
      <vt:lpstr>Sonnet 43:</vt:lpstr>
      <vt:lpstr>Sonnet 43:</vt:lpstr>
      <vt:lpstr>Sonnet 43:</vt:lpstr>
      <vt:lpstr>Sonnet 43:</vt:lpstr>
      <vt:lpstr>Your response:</vt:lpstr>
      <vt:lpstr>PowerPoint Presentation</vt:lpstr>
    </vt:vector>
  </TitlesOfParts>
  <Company>CHURCHMEAD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Sonnet 43: Elizabeth Barrett Browning</dc:title>
  <dc:creator>Verinder Kaur</dc:creator>
  <cp:lastModifiedBy>Toni-Louise Younger</cp:lastModifiedBy>
  <cp:revision>21</cp:revision>
  <dcterms:created xsi:type="dcterms:W3CDTF">2019-02-26T11:52:32Z</dcterms:created>
  <dcterms:modified xsi:type="dcterms:W3CDTF">2020-04-01T12:27:40Z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0x0101002381EAD848FCAA4D8D6783926733D3FA</vt:lpwstr>
  </property>
  <property fmtid="{D5CDD505-2E9C-101B-9397-08002B2CF9AE}" pid="3" name="Order">
    <vt:r8>10000</vt:r8>
  </property>
  <property fmtid="{D5CDD505-2E9C-101B-9397-08002B2CF9AE}" pid="4" name="ComplianceAssetId">
    <vt:lpwstr/>
  </property>
  <property fmtid="{D5CDD505-2E9C-101B-9397-08002B2CF9AE}" pid="5" name="_SourceUrl">
    <vt:lpwstr/>
  </property>
  <property fmtid="{D5CDD505-2E9C-101B-9397-08002B2CF9AE}" pid="6" name="_SharedFileIndex">
    <vt:lpwstr/>
  </property>
</Properties>
</file>