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7" r:id="rId3"/>
    <p:sldId id="267" r:id="rId4"/>
    <p:sldId id="256" r:id="rId5"/>
    <p:sldId id="258" r:id="rId6"/>
    <p:sldId id="259" r:id="rId7"/>
    <p:sldId id="260" r:id="rId8"/>
    <p:sldId id="270" r:id="rId9"/>
    <p:sldId id="271" r:id="rId10"/>
    <p:sldId id="261" r:id="rId11"/>
    <p:sldId id="262" r:id="rId12"/>
    <p:sldId id="263"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9781" autoAdjust="0"/>
  </p:normalViewPr>
  <p:slideViewPr>
    <p:cSldViewPr>
      <p:cViewPr varScale="1">
        <p:scale>
          <a:sx n="32" d="100"/>
          <a:sy n="32" d="100"/>
        </p:scale>
        <p:origin x="1572"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BE9625-339D-4F60-AC4F-B89259662BBE}" type="datetimeFigureOut">
              <a:rPr lang="en-GB" smtClean="0"/>
              <a:t>07/07/2020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A514A9-4AB8-4C64-9806-E9101AE8BE88}" type="slidenum">
              <a:rPr lang="en-GB" smtClean="0"/>
              <a:t>‹#›</a:t>
            </a:fld>
            <a:endParaRPr lang="en-GB"/>
          </a:p>
        </p:txBody>
      </p:sp>
    </p:spTree>
    <p:extLst>
      <p:ext uri="{BB962C8B-B14F-4D97-AF65-F5344CB8AC3E}">
        <p14:creationId xmlns:p14="http://schemas.microsoft.com/office/powerpoint/2010/main" val="1217403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A514A9-4AB8-4C64-9806-E9101AE8BE88}" type="slidenum">
              <a:rPr lang="en-GB" smtClean="0"/>
              <a:t>1</a:t>
            </a:fld>
            <a:endParaRPr lang="en-GB"/>
          </a:p>
        </p:txBody>
      </p:sp>
    </p:spTree>
    <p:extLst>
      <p:ext uri="{BB962C8B-B14F-4D97-AF65-F5344CB8AC3E}">
        <p14:creationId xmlns:p14="http://schemas.microsoft.com/office/powerpoint/2010/main" val="2718593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48A514A9-4AB8-4C64-9806-E9101AE8BE88}" type="slidenum">
              <a:rPr lang="en-GB" smtClean="0"/>
              <a:t>12</a:t>
            </a:fld>
            <a:endParaRPr lang="en-GB"/>
          </a:p>
        </p:txBody>
      </p:sp>
    </p:spTree>
    <p:extLst>
      <p:ext uri="{BB962C8B-B14F-4D97-AF65-F5344CB8AC3E}">
        <p14:creationId xmlns:p14="http://schemas.microsoft.com/office/powerpoint/2010/main" val="3432324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48A514A9-4AB8-4C64-9806-E9101AE8BE88}" type="slidenum">
              <a:rPr lang="en-GB" smtClean="0"/>
              <a:t>2</a:t>
            </a:fld>
            <a:endParaRPr lang="en-GB"/>
          </a:p>
        </p:txBody>
      </p:sp>
    </p:spTree>
    <p:extLst>
      <p:ext uri="{BB962C8B-B14F-4D97-AF65-F5344CB8AC3E}">
        <p14:creationId xmlns:p14="http://schemas.microsoft.com/office/powerpoint/2010/main" val="752641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
        <p:nvSpPr>
          <p:cNvPr id="4" name="Slide Number Placeholder 3"/>
          <p:cNvSpPr>
            <a:spLocks noGrp="1"/>
          </p:cNvSpPr>
          <p:nvPr>
            <p:ph type="sldNum" sz="quarter" idx="10"/>
          </p:nvPr>
        </p:nvSpPr>
        <p:spPr/>
        <p:txBody>
          <a:bodyPr/>
          <a:lstStyle/>
          <a:p>
            <a:fld id="{48A514A9-4AB8-4C64-9806-E9101AE8BE88}" type="slidenum">
              <a:rPr lang="en-GB" smtClean="0"/>
              <a:t>3</a:t>
            </a:fld>
            <a:endParaRPr lang="en-GB"/>
          </a:p>
        </p:txBody>
      </p:sp>
    </p:spTree>
    <p:extLst>
      <p:ext uri="{BB962C8B-B14F-4D97-AF65-F5344CB8AC3E}">
        <p14:creationId xmlns:p14="http://schemas.microsoft.com/office/powerpoint/2010/main" val="1715189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48A514A9-4AB8-4C64-9806-E9101AE8BE88}" type="slidenum">
              <a:rPr lang="en-GB" smtClean="0"/>
              <a:t>4</a:t>
            </a:fld>
            <a:endParaRPr lang="en-GB"/>
          </a:p>
        </p:txBody>
      </p:sp>
    </p:spTree>
    <p:extLst>
      <p:ext uri="{BB962C8B-B14F-4D97-AF65-F5344CB8AC3E}">
        <p14:creationId xmlns:p14="http://schemas.microsoft.com/office/powerpoint/2010/main" val="1601223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u="none" baseline="0" dirty="0"/>
              <a:t>Systematic investigation – studying, or looking at something, in a way that has a definite order and rules. For example, if you wanted to know how well equipped this class was, you could investigate systematically by tallying how many have pens at the start of the day, every day, for two weeks.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u="none" baseline="0" dirty="0"/>
              <a:t>Study – reading into something in detail; looking it up; looking for several layers of meaning.</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u="none" baseline="0" dirty="0"/>
              <a:t>Materials and sources – Anything that can be used to help you answer your research question – it could be interview answers, a book, website, survey, magazine article, historical artefact… anything!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a:p>
          <a:p>
            <a:endParaRPr lang="en-GB" b="0" dirty="0"/>
          </a:p>
          <a:p>
            <a:endParaRPr lang="en-GB" b="0" baseline="0" dirty="0"/>
          </a:p>
        </p:txBody>
      </p:sp>
      <p:sp>
        <p:nvSpPr>
          <p:cNvPr id="4" name="Slide Number Placeholder 3"/>
          <p:cNvSpPr>
            <a:spLocks noGrp="1"/>
          </p:cNvSpPr>
          <p:nvPr>
            <p:ph type="sldNum" sz="quarter" idx="10"/>
          </p:nvPr>
        </p:nvSpPr>
        <p:spPr/>
        <p:txBody>
          <a:bodyPr/>
          <a:lstStyle/>
          <a:p>
            <a:fld id="{48A514A9-4AB8-4C64-9806-E9101AE8BE88}" type="slidenum">
              <a:rPr lang="en-GB" smtClean="0"/>
              <a:t>5</a:t>
            </a:fld>
            <a:endParaRPr lang="en-GB"/>
          </a:p>
        </p:txBody>
      </p:sp>
    </p:spTree>
    <p:extLst>
      <p:ext uri="{BB962C8B-B14F-4D97-AF65-F5344CB8AC3E}">
        <p14:creationId xmlns:p14="http://schemas.microsoft.com/office/powerpoint/2010/main" val="2063932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u="none" baseline="0" dirty="0"/>
          </a:p>
        </p:txBody>
      </p:sp>
      <p:sp>
        <p:nvSpPr>
          <p:cNvPr id="4" name="Slide Number Placeholder 3"/>
          <p:cNvSpPr>
            <a:spLocks noGrp="1"/>
          </p:cNvSpPr>
          <p:nvPr>
            <p:ph type="sldNum" sz="quarter" idx="10"/>
          </p:nvPr>
        </p:nvSpPr>
        <p:spPr/>
        <p:txBody>
          <a:bodyPr/>
          <a:lstStyle/>
          <a:p>
            <a:fld id="{48A514A9-4AB8-4C64-9806-E9101AE8BE88}" type="slidenum">
              <a:rPr lang="en-GB" smtClean="0"/>
              <a:t>6</a:t>
            </a:fld>
            <a:endParaRPr lang="en-GB"/>
          </a:p>
        </p:txBody>
      </p:sp>
    </p:spTree>
    <p:extLst>
      <p:ext uri="{BB962C8B-B14F-4D97-AF65-F5344CB8AC3E}">
        <p14:creationId xmlns:p14="http://schemas.microsoft.com/office/powerpoint/2010/main" val="2096993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0" baseline="0" dirty="0"/>
          </a:p>
        </p:txBody>
      </p:sp>
      <p:sp>
        <p:nvSpPr>
          <p:cNvPr id="4" name="Slide Number Placeholder 3"/>
          <p:cNvSpPr>
            <a:spLocks noGrp="1"/>
          </p:cNvSpPr>
          <p:nvPr>
            <p:ph type="sldNum" sz="quarter" idx="10"/>
          </p:nvPr>
        </p:nvSpPr>
        <p:spPr/>
        <p:txBody>
          <a:bodyPr/>
          <a:lstStyle/>
          <a:p>
            <a:fld id="{48A514A9-4AB8-4C64-9806-E9101AE8BE88}" type="slidenum">
              <a:rPr lang="en-GB" smtClean="0"/>
              <a:t>9</a:t>
            </a:fld>
            <a:endParaRPr lang="en-GB"/>
          </a:p>
        </p:txBody>
      </p:sp>
    </p:spTree>
    <p:extLst>
      <p:ext uri="{BB962C8B-B14F-4D97-AF65-F5344CB8AC3E}">
        <p14:creationId xmlns:p14="http://schemas.microsoft.com/office/powerpoint/2010/main" val="3972336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48A514A9-4AB8-4C64-9806-E9101AE8BE88}" type="slidenum">
              <a:rPr lang="en-GB" smtClean="0"/>
              <a:t>10</a:t>
            </a:fld>
            <a:endParaRPr lang="en-GB"/>
          </a:p>
        </p:txBody>
      </p:sp>
    </p:spTree>
    <p:extLst>
      <p:ext uri="{BB962C8B-B14F-4D97-AF65-F5344CB8AC3E}">
        <p14:creationId xmlns:p14="http://schemas.microsoft.com/office/powerpoint/2010/main" val="1524497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A514A9-4AB8-4C64-9806-E9101AE8BE88}" type="slidenum">
              <a:rPr lang="en-GB" smtClean="0"/>
              <a:t>11</a:t>
            </a:fld>
            <a:endParaRPr lang="en-GB"/>
          </a:p>
        </p:txBody>
      </p:sp>
    </p:spTree>
    <p:extLst>
      <p:ext uri="{BB962C8B-B14F-4D97-AF65-F5344CB8AC3E}">
        <p14:creationId xmlns:p14="http://schemas.microsoft.com/office/powerpoint/2010/main" val="2454797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8256217-6328-4DA4-84C4-1C6C86DAD2D3}"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493324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8256217-6328-4DA4-84C4-1C6C86DAD2D3}"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2686303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8256217-6328-4DA4-84C4-1C6C86DAD2D3}"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4030133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E863F-11F7-4592-93DD-8E969244D917}"/>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7DEECE86-4763-4B56-83A4-A7510B20DA0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BFC89E-3EF5-4F49-A3D6-0A483786F617}"/>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5" name="Footer Placeholder 4">
            <a:extLst>
              <a:ext uri="{FF2B5EF4-FFF2-40B4-BE49-F238E27FC236}">
                <a16:creationId xmlns:a16="http://schemas.microsoft.com/office/drawing/2014/main" id="{7B6961D3-279E-4187-9833-6B010395E2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E7465D-8D20-4F58-A418-571BF43A1B49}"/>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4008367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E7429-DD0C-44D2-AD6A-FCEB5851E2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567D9D4-52E2-4BB0-99A0-99FAD9C9D1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4E4558-63D1-453A-B6D0-1F196CCFFB82}"/>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5" name="Footer Placeholder 4">
            <a:extLst>
              <a:ext uri="{FF2B5EF4-FFF2-40B4-BE49-F238E27FC236}">
                <a16:creationId xmlns:a16="http://schemas.microsoft.com/office/drawing/2014/main" id="{A1226ACD-446C-4CC8-A211-9529B7819C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160A7-3B20-413F-B28D-EECD97C9108F}"/>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535124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6A5BC-E235-4E0F-A459-A8906058063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6D1FF1C-9E43-4BDB-97C7-84ECD1C6363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15118B-2A3D-48C2-9E6C-A2B629E7D216}"/>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5" name="Footer Placeholder 4">
            <a:extLst>
              <a:ext uri="{FF2B5EF4-FFF2-40B4-BE49-F238E27FC236}">
                <a16:creationId xmlns:a16="http://schemas.microsoft.com/office/drawing/2014/main" id="{612AAE6E-E7CF-4E3F-AF0F-D35A4333EE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8729EA-0090-414D-920C-095E5F97EA9C}"/>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30737637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C1FB5-085D-4B20-8C8F-06BC398146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F5F1BB-299F-498C-8EC5-3E305430B81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B186F3-8C7F-4D74-BADB-0D3C1658098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99808EC-2D77-472E-B6F6-245EB3374CFF}"/>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6" name="Footer Placeholder 5">
            <a:extLst>
              <a:ext uri="{FF2B5EF4-FFF2-40B4-BE49-F238E27FC236}">
                <a16:creationId xmlns:a16="http://schemas.microsoft.com/office/drawing/2014/main" id="{CBC56662-6D88-4B3A-AEF4-9A1C5A9B5A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7F93A9-A044-4E9C-A9D4-06476C7C9065}"/>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3468646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AC2F3-7954-48EB-8D74-5D7655071351}"/>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63146A-FC76-45CB-8046-F15AC01E7A6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F919BCA0-4661-4DF0-A7C5-63489DF4179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E71A56D-9C18-425F-8168-87EBF04D68A6}"/>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A4F22DF-20BC-4576-A646-5B1388AE5FE3}"/>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09A7E15-1BED-4C76-AD4E-1B2FE2A8581E}"/>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8" name="Footer Placeholder 7">
            <a:extLst>
              <a:ext uri="{FF2B5EF4-FFF2-40B4-BE49-F238E27FC236}">
                <a16:creationId xmlns:a16="http://schemas.microsoft.com/office/drawing/2014/main" id="{780869FB-C542-4E1D-8FC2-BB9EF4BB422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9D258FE-B78B-418B-92FF-A22201E01C62}"/>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13444036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7996B-6744-45F3-B44F-21D5D6BE045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C8FC70-D44B-411C-849E-C68F59987A69}"/>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4" name="Footer Placeholder 3">
            <a:extLst>
              <a:ext uri="{FF2B5EF4-FFF2-40B4-BE49-F238E27FC236}">
                <a16:creationId xmlns:a16="http://schemas.microsoft.com/office/drawing/2014/main" id="{4F67991D-EDB6-4F6B-821D-EA73F76AAC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F6539C-85AA-4764-8D5C-26A3244B4116}"/>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37361211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8D4CEE-7191-41CD-AAB2-EB86A8F70FA2}"/>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3" name="Footer Placeholder 2">
            <a:extLst>
              <a:ext uri="{FF2B5EF4-FFF2-40B4-BE49-F238E27FC236}">
                <a16:creationId xmlns:a16="http://schemas.microsoft.com/office/drawing/2014/main" id="{182CC5D0-46BA-4FD2-B541-75BFD214A53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E60D5FB-34C4-4AC6-8ED6-D1D897D89C49}"/>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33004495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227A5-C60B-4D8F-9C40-948C96CA7F4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279192-05FB-4308-A55F-E83594E8F3E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F45D19C-02F6-41F1-8135-9103E5F5743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1E19468-735F-47DD-B325-59A7913AC9F2}"/>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6" name="Footer Placeholder 5">
            <a:extLst>
              <a:ext uri="{FF2B5EF4-FFF2-40B4-BE49-F238E27FC236}">
                <a16:creationId xmlns:a16="http://schemas.microsoft.com/office/drawing/2014/main" id="{94FA954E-65E6-4882-B6C1-36D2EBD1DF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0CBF21-893A-4451-912A-AB0C39A14E8C}"/>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3044900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8256217-6328-4DA4-84C4-1C6C86DAD2D3}"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14367491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A3B9B-BF7C-423D-8665-29D6442CCEF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89FE3B8-0EF9-41D7-9897-129D2364D57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8E9DAB8A-8EAE-4530-90B0-5FEB41CEDF5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CE6907A6-906C-4983-917D-868CF0AF03D2}"/>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6" name="Footer Placeholder 5">
            <a:extLst>
              <a:ext uri="{FF2B5EF4-FFF2-40B4-BE49-F238E27FC236}">
                <a16:creationId xmlns:a16="http://schemas.microsoft.com/office/drawing/2014/main" id="{DE3F49C5-343B-4342-9089-C55FAF0421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821848-30DE-477D-A3B5-34AF936CEA41}"/>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20331287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F87E7-CA93-4B6B-B2DB-66347064C1A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BB477BD-57E3-4CBC-84D3-EC00A5E4E4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638923-0CD7-4A0F-88F0-82645CF2F373}"/>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5" name="Footer Placeholder 4">
            <a:extLst>
              <a:ext uri="{FF2B5EF4-FFF2-40B4-BE49-F238E27FC236}">
                <a16:creationId xmlns:a16="http://schemas.microsoft.com/office/drawing/2014/main" id="{49AD7DDE-0F59-4585-9EE8-F93A381F16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4DCBAB-BBDE-40ED-A000-77C3174C2937}"/>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19668333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801E95-E41B-40D8-805E-AAEE991A7F4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D192BF-8508-41DD-A220-9684E25CEDE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5241FE-009C-41CD-A2B9-447596880E88}"/>
              </a:ext>
            </a:extLst>
          </p:cNvPr>
          <p:cNvSpPr>
            <a:spLocks noGrp="1"/>
          </p:cNvSpPr>
          <p:nvPr>
            <p:ph type="dt" sz="half" idx="10"/>
          </p:nvPr>
        </p:nvSpPr>
        <p:spPr/>
        <p:txBody>
          <a:bodyPr/>
          <a:lstStyle/>
          <a:p>
            <a:fld id="{2679F0EA-CB36-4168-9CB9-FE8072EABB5C}" type="datetimeFigureOut">
              <a:rPr lang="en-GB" smtClean="0"/>
              <a:t>07/07/2020</a:t>
            </a:fld>
            <a:endParaRPr lang="en-GB"/>
          </a:p>
        </p:txBody>
      </p:sp>
      <p:sp>
        <p:nvSpPr>
          <p:cNvPr id="5" name="Footer Placeholder 4">
            <a:extLst>
              <a:ext uri="{FF2B5EF4-FFF2-40B4-BE49-F238E27FC236}">
                <a16:creationId xmlns:a16="http://schemas.microsoft.com/office/drawing/2014/main" id="{D5315803-D06E-41BE-9609-FA11F5D4DD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CD4D11-1937-4D30-91BE-2E4F77FF241F}"/>
              </a:ext>
            </a:extLst>
          </p:cNvPr>
          <p:cNvSpPr>
            <a:spLocks noGrp="1"/>
          </p:cNvSpPr>
          <p:nvPr>
            <p:ph type="sldNum" sz="quarter" idx="12"/>
          </p:nvPr>
        </p:nvSpPr>
        <p:spPr/>
        <p:txBody>
          <a:bodyPr/>
          <a:lstStyle/>
          <a:p>
            <a:fld id="{9D31A09A-8F67-4155-86D0-E7CABB06EC10}" type="slidenum">
              <a:rPr lang="en-GB" smtClean="0"/>
              <a:t>‹#›</a:t>
            </a:fld>
            <a:endParaRPr lang="en-GB"/>
          </a:p>
        </p:txBody>
      </p:sp>
    </p:spTree>
    <p:extLst>
      <p:ext uri="{BB962C8B-B14F-4D97-AF65-F5344CB8AC3E}">
        <p14:creationId xmlns:p14="http://schemas.microsoft.com/office/powerpoint/2010/main" val="3242565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256217-6328-4DA4-84C4-1C6C86DAD2D3}"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152598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8256217-6328-4DA4-84C4-1C6C86DAD2D3}" type="datetimeFigureOut">
              <a:rPr lang="en-GB" smtClean="0"/>
              <a:t>07/07/2020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3110842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8256217-6328-4DA4-84C4-1C6C86DAD2D3}" type="datetimeFigureOut">
              <a:rPr lang="en-GB" smtClean="0"/>
              <a:t>07/07/2020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1803421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8256217-6328-4DA4-84C4-1C6C86DAD2D3}" type="datetimeFigureOut">
              <a:rPr lang="en-GB" smtClean="0"/>
              <a:t>07/07/2020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1365206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56217-6328-4DA4-84C4-1C6C86DAD2D3}" type="datetimeFigureOut">
              <a:rPr lang="en-GB" smtClean="0"/>
              <a:t>07/07/2020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2216542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256217-6328-4DA4-84C4-1C6C86DAD2D3}" type="datetimeFigureOut">
              <a:rPr lang="en-GB" smtClean="0"/>
              <a:t>07/07/2020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1392810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256217-6328-4DA4-84C4-1C6C86DAD2D3}" type="datetimeFigureOut">
              <a:rPr lang="en-GB" smtClean="0"/>
              <a:t>07/07/2020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80DB59-3F93-4DE2-BBBE-046E1800A0FA}" type="slidenum">
              <a:rPr lang="en-GB" smtClean="0"/>
              <a:t>‹#›</a:t>
            </a:fld>
            <a:endParaRPr lang="en-GB"/>
          </a:p>
        </p:txBody>
      </p:sp>
    </p:spTree>
    <p:extLst>
      <p:ext uri="{BB962C8B-B14F-4D97-AF65-F5344CB8AC3E}">
        <p14:creationId xmlns:p14="http://schemas.microsoft.com/office/powerpoint/2010/main" val="216848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256217-6328-4DA4-84C4-1C6C86DAD2D3}" type="datetimeFigureOut">
              <a:rPr lang="en-GB" smtClean="0"/>
              <a:t>07/07/2020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80DB59-3F93-4DE2-BBBE-046E1800A0FA}" type="slidenum">
              <a:rPr lang="en-GB" smtClean="0"/>
              <a:t>‹#›</a:t>
            </a:fld>
            <a:endParaRPr lang="en-GB"/>
          </a:p>
        </p:txBody>
      </p:sp>
    </p:spTree>
    <p:extLst>
      <p:ext uri="{BB962C8B-B14F-4D97-AF65-F5344CB8AC3E}">
        <p14:creationId xmlns:p14="http://schemas.microsoft.com/office/powerpoint/2010/main" val="2920464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DC2200-E401-4EDC-9721-945B1C63DC1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A9A30D-8E50-4013-81EF-B777BA29A2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34BFF1-A7CE-4CA3-8AE4-2F8401C3D23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79F0EA-CB36-4168-9CB9-FE8072EABB5C}" type="datetimeFigureOut">
              <a:rPr lang="en-GB" smtClean="0"/>
              <a:t>07/07/2020</a:t>
            </a:fld>
            <a:endParaRPr lang="en-GB"/>
          </a:p>
        </p:txBody>
      </p:sp>
      <p:sp>
        <p:nvSpPr>
          <p:cNvPr id="5" name="Footer Placeholder 4">
            <a:extLst>
              <a:ext uri="{FF2B5EF4-FFF2-40B4-BE49-F238E27FC236}">
                <a16:creationId xmlns:a16="http://schemas.microsoft.com/office/drawing/2014/main" id="{80CEBB2A-A4D2-4B41-AC8E-9F334FF8369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277D723-D2EB-4DEF-AB34-13071F7F15F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31A09A-8F67-4155-86D0-E7CABB06EC10}" type="slidenum">
              <a:rPr lang="en-GB" smtClean="0"/>
              <a:t>‹#›</a:t>
            </a:fld>
            <a:endParaRPr lang="en-GB"/>
          </a:p>
        </p:txBody>
      </p:sp>
    </p:spTree>
    <p:extLst>
      <p:ext uri="{BB962C8B-B14F-4D97-AF65-F5344CB8AC3E}">
        <p14:creationId xmlns:p14="http://schemas.microsoft.com/office/powerpoint/2010/main" val="93950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jp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Magnifying glass.jpg"/>
          <p:cNvPicPr>
            <a:picLocks noChangeAspect="1"/>
          </p:cNvPicPr>
          <p:nvPr/>
        </p:nvPicPr>
        <p:blipFill>
          <a:blip r:embed="rId3" cstate="print"/>
          <a:srcRect/>
          <a:stretch>
            <a:fillRect/>
          </a:stretch>
        </p:blipFill>
        <p:spPr bwMode="auto">
          <a:xfrm>
            <a:off x="2699792" y="260648"/>
            <a:ext cx="3503613" cy="3500437"/>
          </a:xfrm>
          <a:prstGeom prst="rect">
            <a:avLst/>
          </a:prstGeom>
          <a:noFill/>
          <a:ln w="9525">
            <a:noFill/>
            <a:miter lim="800000"/>
            <a:headEnd/>
            <a:tailEnd/>
          </a:ln>
        </p:spPr>
      </p:pic>
      <p:sp>
        <p:nvSpPr>
          <p:cNvPr id="6" name="TextBox 5"/>
          <p:cNvSpPr txBox="1">
            <a:spLocks noChangeArrowheads="1"/>
          </p:cNvSpPr>
          <p:nvPr/>
        </p:nvSpPr>
        <p:spPr bwMode="auto">
          <a:xfrm>
            <a:off x="2044700" y="3933056"/>
            <a:ext cx="5113337" cy="1657350"/>
          </a:xfrm>
          <a:prstGeom prst="rect">
            <a:avLst/>
          </a:prstGeom>
          <a:noFill/>
          <a:ln w="9525">
            <a:noFill/>
            <a:miter lim="800000"/>
            <a:headEnd/>
            <a:tailEnd/>
          </a:ln>
        </p:spPr>
        <p:txBody>
          <a:bodyPr/>
          <a:lstStyle>
            <a:defPPr>
              <a:defRPr lang="en-GB"/>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lgn="ctr" eaLnBrk="0" hangingPunct="0"/>
            <a:r>
              <a:rPr lang="en-GB" sz="5000" b="1" dirty="0">
                <a:solidFill>
                  <a:srgbClr val="800080"/>
                </a:solidFill>
                <a:latin typeface="Arial" charset="0"/>
              </a:rPr>
              <a:t>Research Skills </a:t>
            </a:r>
            <a:endParaRPr lang="en-US" sz="5000" b="1" dirty="0">
              <a:solidFill>
                <a:srgbClr val="800080"/>
              </a:solidFill>
              <a:latin typeface="Arial" charset="0"/>
            </a:endParaRPr>
          </a:p>
        </p:txBody>
      </p:sp>
      <p:pic>
        <p:nvPicPr>
          <p:cNvPr id="7" name="Picture 6" descr="Feeling Like An Expert Has An Ironic Effect On Your Actual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34473" y="566082"/>
            <a:ext cx="2133957" cy="1466107"/>
          </a:xfrm>
          <a:prstGeom prst="rect">
            <a:avLst/>
          </a:prstGeom>
        </p:spPr>
      </p:pic>
      <p:sp>
        <p:nvSpPr>
          <p:cNvPr id="8" name="Subtitle 2"/>
          <p:cNvSpPr txBox="1">
            <a:spLocks/>
          </p:cNvSpPr>
          <p:nvPr/>
        </p:nvSpPr>
        <p:spPr>
          <a:xfrm>
            <a:off x="161364" y="179570"/>
            <a:ext cx="5130716" cy="65714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dirty="0"/>
              <a:t>Wednesday 24th June</a:t>
            </a:r>
          </a:p>
        </p:txBody>
      </p:sp>
      <p:sp>
        <p:nvSpPr>
          <p:cNvPr id="9" name="Title 1"/>
          <p:cNvSpPr txBox="1">
            <a:spLocks/>
          </p:cNvSpPr>
          <p:nvPr/>
        </p:nvSpPr>
        <p:spPr>
          <a:xfrm>
            <a:off x="161364" y="856144"/>
            <a:ext cx="3812946" cy="5130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a:t>Spoken Language</a:t>
            </a:r>
            <a:endParaRPr lang="en-GB" sz="3200" dirty="0"/>
          </a:p>
        </p:txBody>
      </p:sp>
    </p:spTree>
    <p:extLst>
      <p:ext uri="{BB962C8B-B14F-4D97-AF65-F5344CB8AC3E}">
        <p14:creationId xmlns:p14="http://schemas.microsoft.com/office/powerpoint/2010/main" val="864382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6637" y="260648"/>
            <a:ext cx="7611219" cy="1143000"/>
          </a:xfrm>
        </p:spPr>
        <p:txBody>
          <a:bodyPr/>
          <a:lstStyle/>
          <a:p>
            <a:r>
              <a:rPr lang="en-GB" dirty="0"/>
              <a:t>Accuracy and Reliability</a:t>
            </a:r>
          </a:p>
        </p:txBody>
      </p:sp>
      <p:sp>
        <p:nvSpPr>
          <p:cNvPr id="3" name="Content Placeholder 2"/>
          <p:cNvSpPr>
            <a:spLocks noGrp="1"/>
          </p:cNvSpPr>
          <p:nvPr>
            <p:ph idx="1"/>
          </p:nvPr>
        </p:nvSpPr>
        <p:spPr>
          <a:xfrm>
            <a:off x="323528" y="1600200"/>
            <a:ext cx="8640960" cy="4525963"/>
          </a:xfrm>
        </p:spPr>
        <p:txBody>
          <a:bodyPr>
            <a:normAutofit fontScale="92500" lnSpcReduction="10000"/>
          </a:bodyPr>
          <a:lstStyle/>
          <a:p>
            <a:pPr marL="0" indent="0">
              <a:buNone/>
            </a:pPr>
            <a:r>
              <a:rPr lang="en-GB" dirty="0"/>
              <a:t>All research needs to be </a:t>
            </a:r>
            <a:r>
              <a:rPr lang="en-GB" u="sng" dirty="0"/>
              <a:t>accurate</a:t>
            </a:r>
            <a:r>
              <a:rPr lang="en-GB" i="1" dirty="0"/>
              <a:t> </a:t>
            </a:r>
            <a:r>
              <a:rPr lang="en-GB" dirty="0"/>
              <a:t>and </a:t>
            </a:r>
            <a:r>
              <a:rPr lang="en-GB" u="sng" dirty="0"/>
              <a:t>reliable</a:t>
            </a:r>
            <a:r>
              <a:rPr lang="en-GB" dirty="0"/>
              <a:t>, and therefore all materials and sources used should strive to be these things.</a:t>
            </a:r>
          </a:p>
          <a:p>
            <a:pPr marL="0" indent="0">
              <a:buNone/>
            </a:pPr>
            <a:endParaRPr lang="en-GB" u="sng" dirty="0"/>
          </a:p>
          <a:p>
            <a:pPr marL="0" indent="0">
              <a:buNone/>
            </a:pPr>
            <a:r>
              <a:rPr lang="en-GB" u="sng" dirty="0"/>
              <a:t>Accurate</a:t>
            </a:r>
            <a:r>
              <a:rPr lang="en-GB" dirty="0"/>
              <a:t> = There are no mistakes or errors – it is true. </a:t>
            </a:r>
          </a:p>
          <a:p>
            <a:pPr marL="0" indent="0">
              <a:buNone/>
            </a:pPr>
            <a:r>
              <a:rPr lang="en-GB" u="sng" dirty="0"/>
              <a:t>Reliable</a:t>
            </a:r>
            <a:r>
              <a:rPr lang="en-GB" dirty="0"/>
              <a:t> = You can trust it.</a:t>
            </a:r>
          </a:p>
          <a:p>
            <a:pPr marL="0" indent="0">
              <a:buNone/>
            </a:pPr>
            <a:endParaRPr lang="en-GB" u="sng" dirty="0"/>
          </a:p>
          <a:p>
            <a:pPr marL="0" indent="0">
              <a:buNone/>
            </a:pPr>
            <a:r>
              <a:rPr lang="en-GB" dirty="0"/>
              <a:t>Rate each resource you have found from 1-10 on a scale of reliability and a scale of accuracy. </a:t>
            </a:r>
          </a:p>
        </p:txBody>
      </p:sp>
      <p:pic>
        <p:nvPicPr>
          <p:cNvPr id="6" name="Picture 5" descr="Feeling Like An Expert Has An Ironic Effect On Your Actual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046" y="99095"/>
            <a:ext cx="1898812" cy="1304554"/>
          </a:xfrm>
          <a:prstGeom prst="rect">
            <a:avLst/>
          </a:prstGeom>
        </p:spPr>
      </p:pic>
    </p:spTree>
    <p:extLst>
      <p:ext uri="{BB962C8B-B14F-4D97-AF65-F5344CB8AC3E}">
        <p14:creationId xmlns:p14="http://schemas.microsoft.com/office/powerpoint/2010/main" val="709510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63886"/>
            <a:ext cx="8229600" cy="1143000"/>
          </a:xfrm>
        </p:spPr>
        <p:txBody>
          <a:bodyPr/>
          <a:lstStyle/>
          <a:p>
            <a:r>
              <a:rPr lang="en-GB" dirty="0"/>
              <a:t>Coming to a conclusion</a:t>
            </a:r>
          </a:p>
        </p:txBody>
      </p:sp>
      <p:sp>
        <p:nvSpPr>
          <p:cNvPr id="3" name="Content Placeholder 2"/>
          <p:cNvSpPr>
            <a:spLocks noGrp="1"/>
          </p:cNvSpPr>
          <p:nvPr>
            <p:ph idx="1"/>
          </p:nvPr>
        </p:nvSpPr>
        <p:spPr/>
        <p:txBody>
          <a:bodyPr/>
          <a:lstStyle/>
          <a:p>
            <a:pPr marL="0" indent="0">
              <a:buNone/>
            </a:pPr>
            <a:r>
              <a:rPr lang="en-GB" dirty="0"/>
              <a:t>Look at all the information you have found out and prepare a 30 second-1 minute conclusion to your findings. </a:t>
            </a:r>
          </a:p>
          <a:p>
            <a:pPr marL="0" indent="0">
              <a:buNone/>
            </a:pPr>
            <a:endParaRPr lang="en-GB" dirty="0"/>
          </a:p>
        </p:txBody>
      </p:sp>
      <p:pic>
        <p:nvPicPr>
          <p:cNvPr id="7170" name="Picture 2" descr="http://www.eecs.harvard.edu/~xan/lib/exe/fetch.php?w=40&amp;tok=5f313e&amp;media=wiki:researc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8707" y="3284984"/>
            <a:ext cx="3663499" cy="337322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Feeling Like An Expert Has An Ironic Effect On Your Actual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03648" y="4162373"/>
            <a:ext cx="2133957" cy="1466107"/>
          </a:xfrm>
          <a:prstGeom prst="rect">
            <a:avLst/>
          </a:prstGeom>
        </p:spPr>
      </p:pic>
    </p:spTree>
    <p:extLst>
      <p:ext uri="{BB962C8B-B14F-4D97-AF65-F5344CB8AC3E}">
        <p14:creationId xmlns:p14="http://schemas.microsoft.com/office/powerpoint/2010/main" val="3140455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Reflection</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0775" y="1519237"/>
            <a:ext cx="4648532" cy="4070003"/>
          </a:xfrm>
          <a:prstGeom prst="rect">
            <a:avLst/>
          </a:prstGeom>
        </p:spPr>
      </p:pic>
      <p:sp>
        <p:nvSpPr>
          <p:cNvPr id="8" name="TextBox 7"/>
          <p:cNvSpPr txBox="1"/>
          <p:nvPr/>
        </p:nvSpPr>
        <p:spPr>
          <a:xfrm>
            <a:off x="251520" y="5980638"/>
            <a:ext cx="8712968" cy="830997"/>
          </a:xfrm>
          <a:prstGeom prst="rect">
            <a:avLst/>
          </a:prstGeom>
          <a:noFill/>
        </p:spPr>
        <p:txBody>
          <a:bodyPr wrap="square" rtlCol="0">
            <a:spAutoFit/>
          </a:bodyPr>
          <a:lstStyle/>
          <a:p>
            <a:pPr algn="ctr"/>
            <a:r>
              <a:rPr lang="en-GB" sz="2400" dirty="0"/>
              <a:t>Which part of the research process do you think is most important? Why?</a:t>
            </a:r>
          </a:p>
        </p:txBody>
      </p:sp>
      <p:pic>
        <p:nvPicPr>
          <p:cNvPr id="6" name="Picture 5" descr="Feeling Like An Expert Has An Ironic Effect On Your Actual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418" y="394785"/>
            <a:ext cx="2133957" cy="1466107"/>
          </a:xfrm>
          <a:prstGeom prst="rect">
            <a:avLst/>
          </a:prstGeom>
        </p:spPr>
      </p:pic>
    </p:spTree>
    <p:extLst>
      <p:ext uri="{BB962C8B-B14F-4D97-AF65-F5344CB8AC3E}">
        <p14:creationId xmlns:p14="http://schemas.microsoft.com/office/powerpoint/2010/main" val="4053413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Have a look at the diagram of the research process below. </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7734" y="1988840"/>
            <a:ext cx="4648532" cy="4070003"/>
          </a:xfrm>
          <a:prstGeom prst="rect">
            <a:avLst/>
          </a:prstGeom>
        </p:spPr>
      </p:pic>
      <p:pic>
        <p:nvPicPr>
          <p:cNvPr id="5" name="Picture 4" descr="Feeling Like An Expert Has An Ironic Effect On Your Actual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32240" y="1628800"/>
            <a:ext cx="2133957" cy="1466107"/>
          </a:xfrm>
          <a:prstGeom prst="rect">
            <a:avLst/>
          </a:prstGeom>
        </p:spPr>
      </p:pic>
    </p:spTree>
    <p:extLst>
      <p:ext uri="{BB962C8B-B14F-4D97-AF65-F5344CB8AC3E}">
        <p14:creationId xmlns:p14="http://schemas.microsoft.com/office/powerpoint/2010/main" val="2256075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836712"/>
            <a:ext cx="7772400" cy="1296814"/>
          </a:xfrm>
        </p:spPr>
        <p:txBody>
          <a:bodyPr>
            <a:normAutofit fontScale="90000"/>
          </a:bodyPr>
          <a:lstStyle/>
          <a:p>
            <a:r>
              <a:rPr lang="en-GB" dirty="0"/>
              <a:t>Rank these questions from most to least interesting</a:t>
            </a:r>
          </a:p>
        </p:txBody>
      </p:sp>
      <p:sp>
        <p:nvSpPr>
          <p:cNvPr id="3" name="Subtitle 2"/>
          <p:cNvSpPr>
            <a:spLocks noGrp="1"/>
          </p:cNvSpPr>
          <p:nvPr>
            <p:ph type="subTitle" idx="1"/>
          </p:nvPr>
        </p:nvSpPr>
        <p:spPr>
          <a:xfrm>
            <a:off x="683568" y="2060848"/>
            <a:ext cx="6400800" cy="4341862"/>
          </a:xfrm>
        </p:spPr>
        <p:txBody>
          <a:bodyPr>
            <a:normAutofit lnSpcReduction="10000"/>
          </a:bodyPr>
          <a:lstStyle/>
          <a:p>
            <a:pPr algn="l"/>
            <a:r>
              <a:rPr lang="en-GB" sz="2800" dirty="0"/>
              <a:t>What forces shape the writing of the author JK Rowling?</a:t>
            </a:r>
          </a:p>
          <a:p>
            <a:pPr algn="l"/>
            <a:endParaRPr lang="en-GB" sz="2800" dirty="0"/>
          </a:p>
          <a:p>
            <a:pPr algn="l"/>
            <a:r>
              <a:rPr lang="en-GB" sz="2800" dirty="0"/>
              <a:t>Is there such a thing as absolute evil? </a:t>
            </a:r>
          </a:p>
          <a:p>
            <a:pPr algn="l"/>
            <a:endParaRPr lang="en-GB" sz="2800" dirty="0"/>
          </a:p>
          <a:p>
            <a:pPr algn="l"/>
            <a:r>
              <a:rPr lang="en-GB" sz="2800" dirty="0"/>
              <a:t>Why is the media an issue in relation to body image?</a:t>
            </a:r>
          </a:p>
          <a:p>
            <a:pPr algn="l"/>
            <a:endParaRPr lang="en-GB" sz="2800" dirty="0"/>
          </a:p>
          <a:p>
            <a:pPr algn="l"/>
            <a:r>
              <a:rPr lang="en-GB" sz="2800" dirty="0"/>
              <a:t>How is a star created?</a:t>
            </a:r>
          </a:p>
        </p:txBody>
      </p:sp>
      <p:pic>
        <p:nvPicPr>
          <p:cNvPr id="1026" name="Picture 2" descr="http://www.theresiliencecentre.com.au/images/product/image/enl_idea_lightbulb_cartoon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3068960"/>
            <a:ext cx="2543175" cy="33337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Feeling Like An Expert Has An Ironic Effect On Your Actual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07686" y="127024"/>
            <a:ext cx="1251705" cy="859967"/>
          </a:xfrm>
          <a:prstGeom prst="rect">
            <a:avLst/>
          </a:prstGeom>
        </p:spPr>
      </p:pic>
    </p:spTree>
    <p:extLst>
      <p:ext uri="{BB962C8B-B14F-4D97-AF65-F5344CB8AC3E}">
        <p14:creationId xmlns:p14="http://schemas.microsoft.com/office/powerpoint/2010/main" val="1436299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neocate.com/images/uploads/Images/research-icon1.jpg"/>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astelsSmooth/>
                    </a14:imgEffect>
                  </a14:imgLayer>
                </a14:imgProps>
              </a:ext>
              <a:ext uri="{28A0092B-C50C-407E-A947-70E740481C1C}">
                <a14:useLocalDpi xmlns:a14="http://schemas.microsoft.com/office/drawing/2010/main" val="0"/>
              </a:ext>
            </a:extLst>
          </a:blip>
          <a:srcRect/>
          <a:stretch>
            <a:fillRect/>
          </a:stretch>
        </p:blipFill>
        <p:spPr bwMode="auto">
          <a:xfrm>
            <a:off x="3557587" y="-243408"/>
            <a:ext cx="5586413" cy="419100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23528" y="620688"/>
            <a:ext cx="8229600" cy="1143000"/>
          </a:xfrm>
        </p:spPr>
        <p:txBody>
          <a:bodyPr/>
          <a:lstStyle/>
          <a:p>
            <a:r>
              <a:rPr lang="en-GB" u="sng" dirty="0"/>
              <a:t>Research</a:t>
            </a:r>
          </a:p>
        </p:txBody>
      </p:sp>
      <p:sp>
        <p:nvSpPr>
          <p:cNvPr id="3" name="Content Placeholder 2"/>
          <p:cNvSpPr>
            <a:spLocks noGrp="1"/>
          </p:cNvSpPr>
          <p:nvPr>
            <p:ph idx="1"/>
          </p:nvPr>
        </p:nvSpPr>
        <p:spPr>
          <a:xfrm>
            <a:off x="395536" y="1988840"/>
            <a:ext cx="8229600" cy="4525963"/>
          </a:xfrm>
        </p:spPr>
        <p:txBody>
          <a:bodyPr/>
          <a:lstStyle/>
          <a:p>
            <a:r>
              <a:rPr lang="en-GB" dirty="0"/>
              <a:t>All of these questions are things that are answered through </a:t>
            </a:r>
            <a:r>
              <a:rPr lang="en-GB" i="1" dirty="0"/>
              <a:t>research.</a:t>
            </a:r>
          </a:p>
          <a:p>
            <a:pPr algn="ctr"/>
            <a:r>
              <a:rPr lang="en-GB" dirty="0"/>
              <a:t>TASK! </a:t>
            </a:r>
          </a:p>
          <a:p>
            <a:pPr marL="0" indent="0" algn="ctr">
              <a:buNone/>
            </a:pPr>
            <a:r>
              <a:rPr lang="en-GB" dirty="0"/>
              <a:t>Come up with a definition of what you think research is. </a:t>
            </a:r>
          </a:p>
          <a:p>
            <a:pPr marL="0" indent="0" algn="ctr">
              <a:buNone/>
            </a:pPr>
            <a:endParaRPr lang="en-GB" dirty="0"/>
          </a:p>
          <a:p>
            <a:pPr marL="0" indent="0" algn="ctr">
              <a:buNone/>
            </a:pPr>
            <a:r>
              <a:rPr lang="en-GB" dirty="0"/>
              <a:t>Now let’s look at the Dictionary definition to see how accurate you were…</a:t>
            </a:r>
          </a:p>
        </p:txBody>
      </p:sp>
      <p:pic>
        <p:nvPicPr>
          <p:cNvPr id="6" name="Picture 5" descr="Feeling Like An Expert Has An Ironic Effect On Your Actual ..."/>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5536" y="173544"/>
            <a:ext cx="2133957" cy="1466107"/>
          </a:xfrm>
          <a:prstGeom prst="rect">
            <a:avLst/>
          </a:prstGeom>
        </p:spPr>
      </p:pic>
    </p:spTree>
    <p:extLst>
      <p:ext uri="{BB962C8B-B14F-4D97-AF65-F5344CB8AC3E}">
        <p14:creationId xmlns:p14="http://schemas.microsoft.com/office/powerpoint/2010/main" val="2812003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800" b="1" dirty="0"/>
              <a:t>Research is…</a:t>
            </a:r>
          </a:p>
        </p:txBody>
      </p:sp>
      <p:sp>
        <p:nvSpPr>
          <p:cNvPr id="3" name="Content Placeholder 2"/>
          <p:cNvSpPr>
            <a:spLocks noGrp="1"/>
          </p:cNvSpPr>
          <p:nvPr>
            <p:ph idx="1"/>
          </p:nvPr>
        </p:nvSpPr>
        <p:spPr/>
        <p:txBody>
          <a:bodyPr>
            <a:normAutofit/>
          </a:bodyPr>
          <a:lstStyle/>
          <a:p>
            <a:pPr marL="0" indent="0" algn="ctr">
              <a:buNone/>
            </a:pPr>
            <a:endParaRPr lang="en-GB" sz="3600" dirty="0"/>
          </a:p>
          <a:p>
            <a:pPr marL="0" indent="0" algn="ctr">
              <a:buNone/>
            </a:pPr>
            <a:r>
              <a:rPr lang="en-GB" sz="3600" dirty="0"/>
              <a:t>The </a:t>
            </a:r>
            <a:r>
              <a:rPr lang="en-GB" sz="3600" u="sng" dirty="0"/>
              <a:t>systematic</a:t>
            </a:r>
            <a:r>
              <a:rPr lang="en-GB" sz="3600" dirty="0"/>
              <a:t> </a:t>
            </a:r>
            <a:r>
              <a:rPr lang="en-GB" sz="3600" u="sng" dirty="0"/>
              <a:t>investigation</a:t>
            </a:r>
            <a:r>
              <a:rPr lang="en-GB" sz="3600" dirty="0"/>
              <a:t> into and </a:t>
            </a:r>
            <a:r>
              <a:rPr lang="en-GB" sz="3600" u="sng" dirty="0"/>
              <a:t>study</a:t>
            </a:r>
            <a:r>
              <a:rPr lang="en-GB" sz="3600" dirty="0"/>
              <a:t> of </a:t>
            </a:r>
            <a:r>
              <a:rPr lang="en-GB" sz="3600" u="sng" dirty="0"/>
              <a:t>materials and sources</a:t>
            </a:r>
            <a:r>
              <a:rPr lang="en-GB" sz="3600" dirty="0"/>
              <a:t> in order to </a:t>
            </a:r>
            <a:r>
              <a:rPr lang="en-GB" sz="3600" u="sng" dirty="0"/>
              <a:t>establish facts</a:t>
            </a:r>
            <a:r>
              <a:rPr lang="en-GB" sz="3600" dirty="0"/>
              <a:t> and reach new </a:t>
            </a:r>
            <a:r>
              <a:rPr lang="en-GB" sz="3600" u="sng" dirty="0"/>
              <a:t>conclusions.</a:t>
            </a:r>
          </a:p>
        </p:txBody>
      </p:sp>
      <p:pic>
        <p:nvPicPr>
          <p:cNvPr id="3074" name="Picture 2" descr="http://www.vapartners.ca/wp-content/uploads/2011/06/b2b-sales-research.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2160" y="3861048"/>
            <a:ext cx="2719586" cy="271958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Feeling Like An Expert Has An Ironic Effect On Your Actual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4709" y="292477"/>
            <a:ext cx="2133957" cy="1466107"/>
          </a:xfrm>
          <a:prstGeom prst="rect">
            <a:avLst/>
          </a:prstGeom>
        </p:spPr>
      </p:pic>
    </p:spTree>
    <p:extLst>
      <p:ext uri="{BB962C8B-B14F-4D97-AF65-F5344CB8AC3E}">
        <p14:creationId xmlns:p14="http://schemas.microsoft.com/office/powerpoint/2010/main" val="3067459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4744"/>
            <a:ext cx="8229600" cy="1143000"/>
          </a:xfrm>
        </p:spPr>
        <p:txBody>
          <a:bodyPr>
            <a:normAutofit fontScale="90000"/>
          </a:bodyPr>
          <a:lstStyle/>
          <a:p>
            <a:r>
              <a:rPr lang="en-GB" dirty="0"/>
              <a:t>Think: What are the different ways you could research your chosen topic?</a:t>
            </a:r>
          </a:p>
        </p:txBody>
      </p:sp>
      <p:sp>
        <p:nvSpPr>
          <p:cNvPr id="5" name="Oval 4"/>
          <p:cNvSpPr/>
          <p:nvPr/>
        </p:nvSpPr>
        <p:spPr>
          <a:xfrm>
            <a:off x="2771800" y="3429000"/>
            <a:ext cx="3816424" cy="187220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cxnSp>
        <p:nvCxnSpPr>
          <p:cNvPr id="7" name="Straight Arrow Connector 6"/>
          <p:cNvCxnSpPr>
            <a:stCxn id="5" idx="2"/>
          </p:cNvCxnSpPr>
          <p:nvPr/>
        </p:nvCxnSpPr>
        <p:spPr>
          <a:xfrm flipH="1" flipV="1">
            <a:off x="1403648" y="4221088"/>
            <a:ext cx="1368152"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2771800" y="3212976"/>
            <a:ext cx="432048"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7"/>
          </p:cNvCxnSpPr>
          <p:nvPr/>
        </p:nvCxnSpPr>
        <p:spPr>
          <a:xfrm flipV="1">
            <a:off x="6029322" y="3212976"/>
            <a:ext cx="774926" cy="4902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0"/>
          </p:cNvCxnSpPr>
          <p:nvPr/>
        </p:nvCxnSpPr>
        <p:spPr>
          <a:xfrm flipV="1">
            <a:off x="4680012" y="2924944"/>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5" idx="6"/>
          </p:cNvCxnSpPr>
          <p:nvPr/>
        </p:nvCxnSpPr>
        <p:spPr>
          <a:xfrm flipV="1">
            <a:off x="6588224" y="4293096"/>
            <a:ext cx="1008112"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3"/>
          </p:cNvCxnSpPr>
          <p:nvPr/>
        </p:nvCxnSpPr>
        <p:spPr>
          <a:xfrm flipH="1">
            <a:off x="2771800" y="5027029"/>
            <a:ext cx="558902" cy="4902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4"/>
          </p:cNvCxnSpPr>
          <p:nvPr/>
        </p:nvCxnSpPr>
        <p:spPr>
          <a:xfrm>
            <a:off x="4680012" y="5301208"/>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5" idx="5"/>
          </p:cNvCxnSpPr>
          <p:nvPr/>
        </p:nvCxnSpPr>
        <p:spPr>
          <a:xfrm>
            <a:off x="6029322" y="5027029"/>
            <a:ext cx="558902" cy="2741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239852" y="4000708"/>
            <a:ext cx="2880319" cy="584775"/>
          </a:xfrm>
          <a:prstGeom prst="rect">
            <a:avLst/>
          </a:prstGeom>
          <a:noFill/>
        </p:spPr>
        <p:txBody>
          <a:bodyPr wrap="square" rtlCol="0">
            <a:spAutoFit/>
          </a:bodyPr>
          <a:lstStyle/>
          <a:p>
            <a:r>
              <a:rPr lang="en-GB" sz="3200" dirty="0"/>
              <a:t>Do aliens exist?</a:t>
            </a:r>
          </a:p>
        </p:txBody>
      </p:sp>
      <p:pic>
        <p:nvPicPr>
          <p:cNvPr id="18" name="Picture 17" descr="Feeling Like An Expert Has An Ironic Effect On Your Actual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89397" y="5027029"/>
            <a:ext cx="2133957" cy="1466107"/>
          </a:xfrm>
          <a:prstGeom prst="rect">
            <a:avLst/>
          </a:prstGeom>
        </p:spPr>
      </p:pic>
    </p:spTree>
    <p:extLst>
      <p:ext uri="{BB962C8B-B14F-4D97-AF65-F5344CB8AC3E}">
        <p14:creationId xmlns:p14="http://schemas.microsoft.com/office/powerpoint/2010/main" val="3600168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44DB3-075F-425F-9856-D4C955B53F36}"/>
              </a:ext>
            </a:extLst>
          </p:cNvPr>
          <p:cNvSpPr>
            <a:spLocks noGrp="1"/>
          </p:cNvSpPr>
          <p:nvPr>
            <p:ph type="title"/>
          </p:nvPr>
        </p:nvSpPr>
        <p:spPr/>
        <p:txBody>
          <a:bodyPr/>
          <a:lstStyle/>
          <a:p>
            <a:r>
              <a:rPr lang="en-GB" dirty="0">
                <a:solidFill>
                  <a:schemeClr val="bg1"/>
                </a:solidFill>
              </a:rPr>
              <a:t>What are you really interested in?</a:t>
            </a:r>
          </a:p>
        </p:txBody>
      </p:sp>
      <p:sp>
        <p:nvSpPr>
          <p:cNvPr id="3" name="Content Placeholder 2">
            <a:extLst>
              <a:ext uri="{FF2B5EF4-FFF2-40B4-BE49-F238E27FC236}">
                <a16:creationId xmlns:a16="http://schemas.microsoft.com/office/drawing/2014/main" id="{B620AE61-6146-4ABF-81A8-A27A0EFC70AB}"/>
              </a:ext>
            </a:extLst>
          </p:cNvPr>
          <p:cNvSpPr>
            <a:spLocks noGrp="1"/>
          </p:cNvSpPr>
          <p:nvPr>
            <p:ph idx="1"/>
          </p:nvPr>
        </p:nvSpPr>
        <p:spPr/>
        <p:txBody>
          <a:bodyPr/>
          <a:lstStyle/>
          <a:p>
            <a:pPr marL="0" indent="0">
              <a:buNone/>
            </a:pPr>
            <a:r>
              <a:rPr lang="en-GB" dirty="0">
                <a:solidFill>
                  <a:schemeClr val="bg1"/>
                </a:solidFill>
              </a:rPr>
              <a:t>It is really important that you select a topic you know really well. </a:t>
            </a:r>
          </a:p>
          <a:p>
            <a:pPr marL="0" indent="0">
              <a:buNone/>
            </a:pPr>
            <a:endParaRPr lang="en-GB" dirty="0">
              <a:solidFill>
                <a:schemeClr val="bg1"/>
              </a:solidFill>
            </a:endParaRPr>
          </a:p>
          <a:p>
            <a:pPr marL="0" indent="0">
              <a:buNone/>
            </a:pPr>
            <a:r>
              <a:rPr lang="en-GB" dirty="0">
                <a:solidFill>
                  <a:schemeClr val="bg1"/>
                </a:solidFill>
              </a:rPr>
              <a:t>Why?</a:t>
            </a:r>
          </a:p>
          <a:p>
            <a:pPr marL="0" indent="0">
              <a:buNone/>
            </a:pPr>
            <a:endParaRPr lang="en-GB" dirty="0">
              <a:solidFill>
                <a:schemeClr val="bg1"/>
              </a:solidFill>
            </a:endParaRPr>
          </a:p>
          <a:p>
            <a:pPr marL="0" indent="0">
              <a:buNone/>
            </a:pPr>
            <a:r>
              <a:rPr lang="en-GB" dirty="0">
                <a:solidFill>
                  <a:schemeClr val="bg1"/>
                </a:solidFill>
              </a:rPr>
              <a:t>If you choose something you already know a lot about than you don’t need to rely on your notes. Remember this is a Spoken Language assessment NOT a Reading Assessment!</a:t>
            </a:r>
          </a:p>
        </p:txBody>
      </p:sp>
      <p:pic>
        <p:nvPicPr>
          <p:cNvPr id="4" name="Picture 3"/>
          <p:cNvPicPr>
            <a:picLocks noChangeAspect="1"/>
          </p:cNvPicPr>
          <p:nvPr/>
        </p:nvPicPr>
        <p:blipFill>
          <a:blip r:embed="rId2"/>
          <a:stretch>
            <a:fillRect/>
          </a:stretch>
        </p:blipFill>
        <p:spPr>
          <a:xfrm>
            <a:off x="5868144" y="4713796"/>
            <a:ext cx="2133785" cy="1463167"/>
          </a:xfrm>
          <a:prstGeom prst="rect">
            <a:avLst/>
          </a:prstGeom>
        </p:spPr>
      </p:pic>
    </p:spTree>
    <p:extLst>
      <p:ext uri="{BB962C8B-B14F-4D97-AF65-F5344CB8AC3E}">
        <p14:creationId xmlns:p14="http://schemas.microsoft.com/office/powerpoint/2010/main" val="170585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1E8BB-308E-45FC-BF63-88E36474F0EE}"/>
              </a:ext>
            </a:extLst>
          </p:cNvPr>
          <p:cNvSpPr>
            <a:spLocks noGrp="1"/>
          </p:cNvSpPr>
          <p:nvPr>
            <p:ph type="title"/>
          </p:nvPr>
        </p:nvSpPr>
        <p:spPr/>
        <p:txBody>
          <a:bodyPr/>
          <a:lstStyle/>
          <a:p>
            <a:r>
              <a:rPr lang="en-GB" dirty="0">
                <a:solidFill>
                  <a:schemeClr val="bg1"/>
                </a:solidFill>
              </a:rPr>
              <a:t>What are you really interested in?</a:t>
            </a:r>
            <a:endParaRPr lang="en-GB" dirty="0"/>
          </a:p>
        </p:txBody>
      </p:sp>
      <p:sp>
        <p:nvSpPr>
          <p:cNvPr id="3" name="Content Placeholder 2">
            <a:extLst>
              <a:ext uri="{FF2B5EF4-FFF2-40B4-BE49-F238E27FC236}">
                <a16:creationId xmlns:a16="http://schemas.microsoft.com/office/drawing/2014/main" id="{59E06455-D5EE-4201-A88C-87A1CA071158}"/>
              </a:ext>
            </a:extLst>
          </p:cNvPr>
          <p:cNvSpPr>
            <a:spLocks noGrp="1"/>
          </p:cNvSpPr>
          <p:nvPr>
            <p:ph idx="1"/>
          </p:nvPr>
        </p:nvSpPr>
        <p:spPr/>
        <p:txBody>
          <a:bodyPr/>
          <a:lstStyle/>
          <a:p>
            <a:pPr marL="0" indent="0">
              <a:buNone/>
            </a:pPr>
            <a:r>
              <a:rPr lang="en-GB" dirty="0">
                <a:solidFill>
                  <a:schemeClr val="bg1"/>
                </a:solidFill>
              </a:rPr>
              <a:t>So brainstorm some ideas and topics you are interested in. It is okay to do some research on these, but remember do not copy out chunks of writing- you will be tempted to read this out during the assessment.</a:t>
            </a:r>
          </a:p>
          <a:p>
            <a:pPr marL="0" indent="0">
              <a:buNone/>
            </a:pPr>
            <a:endParaRPr lang="en-GB" dirty="0">
              <a:solidFill>
                <a:schemeClr val="bg1"/>
              </a:solidFill>
            </a:endParaRPr>
          </a:p>
          <a:p>
            <a:pPr marL="0" indent="0">
              <a:buNone/>
            </a:pPr>
            <a:r>
              <a:rPr lang="en-GB" dirty="0">
                <a:solidFill>
                  <a:schemeClr val="bg1"/>
                </a:solidFill>
              </a:rPr>
              <a:t>When Mrs Ovenden was asked what she would do her Spoken Language Assessment on she replied:</a:t>
            </a:r>
          </a:p>
          <a:p>
            <a:pPr marL="0" indent="0">
              <a:buNone/>
            </a:pPr>
            <a:r>
              <a:rPr lang="en-GB" i="1" dirty="0">
                <a:solidFill>
                  <a:schemeClr val="bg1"/>
                </a:solidFill>
              </a:rPr>
              <a:t>“Obviously something topical like Lockdown, I personally enjoy the more abstract topics, but only if they are done well. I remember a student doing a talk on ‘what is reality?’ It was very good. My talk would definitely be on something I know a lot about!”</a:t>
            </a:r>
          </a:p>
        </p:txBody>
      </p:sp>
      <p:pic>
        <p:nvPicPr>
          <p:cNvPr id="4" name="Picture 3" descr="Feeling Like An Expert Has An Ironic Effect On Your Actual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2240" y="5157192"/>
            <a:ext cx="2133957" cy="1466107"/>
          </a:xfrm>
          <a:prstGeom prst="rect">
            <a:avLst/>
          </a:prstGeom>
        </p:spPr>
      </p:pic>
    </p:spTree>
    <p:extLst>
      <p:ext uri="{BB962C8B-B14F-4D97-AF65-F5344CB8AC3E}">
        <p14:creationId xmlns:p14="http://schemas.microsoft.com/office/powerpoint/2010/main" val="2441250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supplyleadersacademy.com/wp-content/themes/directorypress/thumbs/research-skill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908050"/>
            <a:ext cx="5323267" cy="642324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dirty="0"/>
              <a:t>	Planning and Taking Notes</a:t>
            </a:r>
          </a:p>
        </p:txBody>
      </p:sp>
      <p:sp>
        <p:nvSpPr>
          <p:cNvPr id="3" name="Content Placeholder 2"/>
          <p:cNvSpPr>
            <a:spLocks noGrp="1"/>
          </p:cNvSpPr>
          <p:nvPr>
            <p:ph idx="1"/>
          </p:nvPr>
        </p:nvSpPr>
        <p:spPr>
          <a:xfrm>
            <a:off x="457200" y="1600200"/>
            <a:ext cx="5987008" cy="4525963"/>
          </a:xfrm>
        </p:spPr>
        <p:txBody>
          <a:bodyPr>
            <a:normAutofit fontScale="85000" lnSpcReduction="10000"/>
          </a:bodyPr>
          <a:lstStyle/>
          <a:p>
            <a:pPr marL="0" indent="0">
              <a:buNone/>
            </a:pPr>
            <a:r>
              <a:rPr lang="en-GB" dirty="0"/>
              <a:t>Planning a piece of research needs three things:</a:t>
            </a:r>
          </a:p>
          <a:p>
            <a:pPr marL="514350" indent="-514350">
              <a:buFont typeface="+mj-lt"/>
              <a:buAutoNum type="arabicPeriod"/>
            </a:pPr>
            <a:r>
              <a:rPr lang="en-GB" dirty="0"/>
              <a:t>A clear structure.</a:t>
            </a:r>
          </a:p>
          <a:p>
            <a:pPr marL="514350" indent="-514350">
              <a:buFont typeface="+mj-lt"/>
              <a:buAutoNum type="arabicPeriod"/>
            </a:pPr>
            <a:r>
              <a:rPr lang="en-GB" dirty="0"/>
              <a:t> Relatively brief and clear notes.</a:t>
            </a:r>
          </a:p>
          <a:p>
            <a:pPr marL="514350" indent="-514350">
              <a:buFont typeface="+mj-lt"/>
              <a:buAutoNum type="arabicPeriod"/>
            </a:pPr>
            <a:r>
              <a:rPr lang="en-GB" dirty="0"/>
              <a:t>Your own words!</a:t>
            </a:r>
          </a:p>
          <a:p>
            <a:pPr marL="0" indent="0">
              <a:buNone/>
            </a:pPr>
            <a:endParaRPr lang="en-GB" dirty="0"/>
          </a:p>
          <a:p>
            <a:pPr marL="0" indent="0">
              <a:buNone/>
            </a:pPr>
            <a:r>
              <a:rPr lang="en-GB" dirty="0"/>
              <a:t>Know what you’re doing? Then Get Researching! 25 minutes, then go to next slide. Remember to save the site addresses of anything you have found.</a:t>
            </a:r>
          </a:p>
        </p:txBody>
      </p:sp>
      <p:pic>
        <p:nvPicPr>
          <p:cNvPr id="6" name="Picture 5" descr="Feeling Like An Expert Has An Ironic Effect On Your Actual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3" y="103805"/>
            <a:ext cx="1695622" cy="1164955"/>
          </a:xfrm>
          <a:prstGeom prst="rect">
            <a:avLst/>
          </a:prstGeom>
        </p:spPr>
      </p:pic>
    </p:spTree>
    <p:extLst>
      <p:ext uri="{BB962C8B-B14F-4D97-AF65-F5344CB8AC3E}">
        <p14:creationId xmlns:p14="http://schemas.microsoft.com/office/powerpoint/2010/main" val="4175510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613</Words>
  <Application>Microsoft Office PowerPoint</Application>
  <PresentationFormat>On-screen Show (4:3)</PresentationFormat>
  <Paragraphs>66</Paragraphs>
  <Slides>12</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Calibri Light</vt:lpstr>
      <vt:lpstr>Office Theme</vt:lpstr>
      <vt:lpstr>1_Office Theme</vt:lpstr>
      <vt:lpstr>PowerPoint Presentation</vt:lpstr>
      <vt:lpstr>Have a look at the diagram of the research process below. </vt:lpstr>
      <vt:lpstr>Rank these questions from most to least interesting</vt:lpstr>
      <vt:lpstr>Research</vt:lpstr>
      <vt:lpstr>Research is…</vt:lpstr>
      <vt:lpstr>Think: What are the different ways you could research your chosen topic?</vt:lpstr>
      <vt:lpstr>What are you really interested in?</vt:lpstr>
      <vt:lpstr>What are you really interested in?</vt:lpstr>
      <vt:lpstr> Planning and Taking Notes</vt:lpstr>
      <vt:lpstr>Accuracy and Reliability</vt:lpstr>
      <vt:lpstr>Coming to a conclusion</vt:lpstr>
      <vt:lpstr>Reflection</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Heeks</dc:creator>
  <cp:lastModifiedBy>Toni-Louise Younger</cp:lastModifiedBy>
  <cp:revision>22</cp:revision>
  <dcterms:created xsi:type="dcterms:W3CDTF">2014-08-04T13:17:20Z</dcterms:created>
  <dcterms:modified xsi:type="dcterms:W3CDTF">2020-07-07T08:56:39Z</dcterms:modified>
</cp:coreProperties>
</file>