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96" r:id="rId1"/>
  </p:sldMasterIdLst>
  <p:sldIdLst>
    <p:sldId id="256" r:id="rId2"/>
    <p:sldId id="257" r:id="rId3"/>
    <p:sldId id="258" r:id="rId4"/>
    <p:sldId id="259" r:id="rId5"/>
    <p:sldId id="261" r:id="rId6"/>
    <p:sldId id="262" r:id="rId7"/>
    <p:sldId id="263" r:id="rId8"/>
    <p:sldId id="266" r:id="rId9"/>
    <p:sldId id="265" r:id="rId10"/>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F9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1" autoAdjust="0"/>
    <p:restoredTop sz="94660"/>
  </p:normalViewPr>
  <p:slideViewPr>
    <p:cSldViewPr snapToGrid="0">
      <p:cViewPr varScale="1">
        <p:scale>
          <a:sx n="36" d="100"/>
          <a:sy n="36" d="100"/>
        </p:scale>
        <p:origin x="112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6/3/2020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723952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6/3/2020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2837886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6/3/2020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7682036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6/3/2020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41574669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6/3/2020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6211621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pPr/>
              <a:t>6/3/2020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0215536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pPr/>
              <a:t>6/3/2020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458953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6/3/2020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0694523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6/3/2020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0610863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6/3/2020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7919784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6/3/2020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750024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6/3/2020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9880700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6/3/2020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3453003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6/3/2020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01390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smtClean="0"/>
              <a:t>6/3/2020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840737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6/3/2020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644945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6/3/2020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62431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smtClean="0"/>
              <a:pPr/>
              <a:t>6/3/2020</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134884771"/>
      </p:ext>
    </p:extLst>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 id="2147483807" r:id="rId11"/>
    <p:sldLayoutId id="2147483808" r:id="rId12"/>
    <p:sldLayoutId id="2147483809" r:id="rId13"/>
    <p:sldLayoutId id="2147483810" r:id="rId14"/>
    <p:sldLayoutId id="2147483811" r:id="rId15"/>
    <p:sldLayoutId id="2147483812" r:id="rId16"/>
    <p:sldLayoutId id="2147483813"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9259" y="107145"/>
            <a:ext cx="2222204" cy="590567"/>
          </a:xfrm>
        </p:spPr>
        <p:txBody>
          <a:bodyPr>
            <a:normAutofit/>
          </a:bodyPr>
          <a:lstStyle/>
          <a:p>
            <a:r>
              <a:rPr lang="en-US" sz="2000" dirty="0"/>
              <a:t>Neutral tones</a:t>
            </a:r>
          </a:p>
        </p:txBody>
      </p:sp>
      <p:sp>
        <p:nvSpPr>
          <p:cNvPr id="3" name="Subtitle 2"/>
          <p:cNvSpPr>
            <a:spLocks noGrp="1"/>
          </p:cNvSpPr>
          <p:nvPr>
            <p:ph type="subTitle" idx="1"/>
          </p:nvPr>
        </p:nvSpPr>
        <p:spPr>
          <a:xfrm>
            <a:off x="97847" y="697712"/>
            <a:ext cx="11989981" cy="5507664"/>
          </a:xfrm>
          <a:solidFill>
            <a:srgbClr val="D9F989"/>
          </a:solidFill>
        </p:spPr>
        <p:txBody>
          <a:bodyPr>
            <a:normAutofit fontScale="92500" lnSpcReduction="20000"/>
          </a:bodyPr>
          <a:lstStyle/>
          <a:p>
            <a:pPr algn="l"/>
            <a:r>
              <a:rPr lang="en-GB" b="1" dirty="0"/>
              <a:t>Learning objective: </a:t>
            </a:r>
            <a:endParaRPr lang="en-US" dirty="0"/>
          </a:p>
          <a:p>
            <a:pPr algn="l"/>
            <a:r>
              <a:rPr lang="en-GB" dirty="0"/>
              <a:t>to explore Hardy’s use of pathetic fallacy and other imagery in establishing and maintaining the tone of the poem</a:t>
            </a:r>
            <a:endParaRPr lang="en-GB" b="1" dirty="0"/>
          </a:p>
          <a:p>
            <a:pPr algn="l"/>
            <a:endParaRPr lang="en-GB" b="1" dirty="0"/>
          </a:p>
          <a:p>
            <a:pPr algn="l"/>
            <a:r>
              <a:rPr lang="en-GB" b="1" dirty="0"/>
              <a:t>Introduction: </a:t>
            </a:r>
            <a:endParaRPr lang="en-US" dirty="0"/>
          </a:p>
          <a:p>
            <a:pPr algn="l"/>
            <a:r>
              <a:rPr lang="en-GB" b="1" i="1" dirty="0"/>
              <a:t>Context:</a:t>
            </a:r>
            <a:r>
              <a:rPr lang="en-GB" dirty="0"/>
              <a:t> </a:t>
            </a:r>
            <a:endParaRPr lang="en-US" dirty="0"/>
          </a:p>
          <a:p>
            <a:pPr lvl="0" algn="l"/>
            <a:r>
              <a:rPr lang="en-GB" dirty="0"/>
              <a:t>Hardy was a 19th-/early-20th-century poet and novelist who was influenced by both the emotionalism of the Romantic Movement and the social realism of campaigning novelists such as Charles Dickens.</a:t>
            </a:r>
            <a:endParaRPr lang="en-US" dirty="0"/>
          </a:p>
          <a:p>
            <a:pPr lvl="0" algn="l"/>
            <a:r>
              <a:rPr lang="en-GB" dirty="0"/>
              <a:t>Hardy’s novels often focused on tragic characters and criticised the social problems of Victorian England.</a:t>
            </a:r>
            <a:endParaRPr lang="en-US" dirty="0"/>
          </a:p>
          <a:p>
            <a:pPr lvl="0" algn="l"/>
            <a:r>
              <a:rPr lang="en-GB" dirty="0"/>
              <a:t>Many of Hardy’s poems deal with the theme of disappointment in life and love. ‘Neutral Tones’, one of his best-known early poems, published in </a:t>
            </a:r>
            <a:r>
              <a:rPr lang="en-GB" i="1" dirty="0"/>
              <a:t>Wessex Poems and Other Verses </a:t>
            </a:r>
            <a:r>
              <a:rPr lang="en-GB" dirty="0"/>
              <a:t>in 1898, is no exception.</a:t>
            </a:r>
            <a:endParaRPr lang="en-US" dirty="0"/>
          </a:p>
          <a:p>
            <a:pPr algn="l"/>
            <a:endParaRPr lang="en-US" dirty="0"/>
          </a:p>
        </p:txBody>
      </p:sp>
    </p:spTree>
    <p:extLst>
      <p:ext uri="{BB962C8B-B14F-4D97-AF65-F5344CB8AC3E}">
        <p14:creationId xmlns:p14="http://schemas.microsoft.com/office/powerpoint/2010/main" val="23710732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9259" y="107145"/>
            <a:ext cx="2222204" cy="590567"/>
          </a:xfrm>
        </p:spPr>
        <p:txBody>
          <a:bodyPr>
            <a:normAutofit/>
          </a:bodyPr>
          <a:lstStyle/>
          <a:p>
            <a:r>
              <a:rPr lang="en-US" sz="2000" dirty="0"/>
              <a:t>Neutral tones</a:t>
            </a:r>
          </a:p>
        </p:txBody>
      </p:sp>
      <p:sp>
        <p:nvSpPr>
          <p:cNvPr id="3" name="Subtitle 2"/>
          <p:cNvSpPr>
            <a:spLocks noGrp="1"/>
          </p:cNvSpPr>
          <p:nvPr>
            <p:ph type="subTitle" idx="1"/>
          </p:nvPr>
        </p:nvSpPr>
        <p:spPr>
          <a:xfrm>
            <a:off x="97847" y="697712"/>
            <a:ext cx="11989981" cy="5507664"/>
          </a:xfrm>
          <a:solidFill>
            <a:srgbClr val="D9F989"/>
          </a:solidFill>
        </p:spPr>
        <p:txBody>
          <a:bodyPr>
            <a:normAutofit/>
          </a:bodyPr>
          <a:lstStyle/>
          <a:p>
            <a:pPr algn="l"/>
            <a:r>
              <a:rPr lang="en-GB" b="1" dirty="0"/>
              <a:t>Learning objective: </a:t>
            </a:r>
            <a:endParaRPr lang="en-US" dirty="0"/>
          </a:p>
          <a:p>
            <a:pPr algn="l"/>
            <a:r>
              <a:rPr lang="en-GB" dirty="0"/>
              <a:t>to explore Hardy’s use of pathetic fallacy and other imagery in establishing and maintaining the tone of the poem</a:t>
            </a:r>
            <a:endParaRPr lang="en-GB" b="1" dirty="0"/>
          </a:p>
          <a:p>
            <a:pPr algn="l"/>
            <a:endParaRPr lang="en-GB" b="1" dirty="0"/>
          </a:p>
          <a:p>
            <a:pPr algn="l"/>
            <a:endParaRPr lang="en-US" dirty="0"/>
          </a:p>
          <a:p>
            <a:pPr algn="l"/>
            <a:r>
              <a:rPr lang="en-GB" dirty="0"/>
              <a:t>Ahead of a first reading, consider what the title of the poem suggests. Write down what you understand by the word ‘neutral’. </a:t>
            </a:r>
          </a:p>
          <a:p>
            <a:pPr algn="l"/>
            <a:r>
              <a:rPr lang="en-GB" dirty="0"/>
              <a:t>you could think about a chart of colours and suggest which ones you would describe as ‘neutral’.</a:t>
            </a:r>
            <a:endParaRPr lang="en-US" dirty="0"/>
          </a:p>
        </p:txBody>
      </p:sp>
    </p:spTree>
    <p:extLst>
      <p:ext uri="{BB962C8B-B14F-4D97-AF65-F5344CB8AC3E}">
        <p14:creationId xmlns:p14="http://schemas.microsoft.com/office/powerpoint/2010/main" val="28161134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9259" y="107145"/>
            <a:ext cx="2222204" cy="590567"/>
          </a:xfrm>
        </p:spPr>
        <p:txBody>
          <a:bodyPr>
            <a:normAutofit/>
          </a:bodyPr>
          <a:lstStyle/>
          <a:p>
            <a:r>
              <a:rPr lang="en-US" sz="2000" dirty="0"/>
              <a:t>Neutral tones</a:t>
            </a:r>
          </a:p>
        </p:txBody>
      </p:sp>
      <p:sp>
        <p:nvSpPr>
          <p:cNvPr id="3" name="Subtitle 2"/>
          <p:cNvSpPr>
            <a:spLocks noGrp="1"/>
          </p:cNvSpPr>
          <p:nvPr>
            <p:ph type="subTitle" idx="1"/>
          </p:nvPr>
        </p:nvSpPr>
        <p:spPr>
          <a:xfrm>
            <a:off x="97847" y="697712"/>
            <a:ext cx="11989981" cy="5507664"/>
          </a:xfrm>
          <a:solidFill>
            <a:srgbClr val="D9F989"/>
          </a:solidFill>
        </p:spPr>
        <p:txBody>
          <a:bodyPr>
            <a:normAutofit/>
          </a:bodyPr>
          <a:lstStyle/>
          <a:p>
            <a:pPr algn="l"/>
            <a:r>
              <a:rPr lang="en-GB" b="1" dirty="0"/>
              <a:t>Learning objective: </a:t>
            </a:r>
            <a:endParaRPr lang="en-US" dirty="0"/>
          </a:p>
          <a:p>
            <a:pPr algn="l"/>
            <a:r>
              <a:rPr lang="en-GB" dirty="0"/>
              <a:t>to explore Hardy’s use of pathetic fallacy and other imagery in establishing and maintaining the tone of the poem</a:t>
            </a:r>
            <a:endParaRPr lang="en-GB" b="1" dirty="0"/>
          </a:p>
          <a:p>
            <a:pPr algn="l"/>
            <a:endParaRPr lang="en-GB" b="1" dirty="0"/>
          </a:p>
          <a:p>
            <a:pPr algn="l"/>
            <a:r>
              <a:rPr lang="en-GB" b="1" i="1" dirty="0"/>
              <a:t>Colours you might associate with neutral:</a:t>
            </a:r>
            <a:endParaRPr lang="en-US" dirty="0"/>
          </a:p>
          <a:p>
            <a:pPr algn="l"/>
            <a:r>
              <a:rPr lang="en-GB" dirty="0"/>
              <a:t>e.g. white, cream, beige, grey, tan, brown, olive green, etc. </a:t>
            </a:r>
          </a:p>
          <a:p>
            <a:pPr algn="l"/>
            <a:endParaRPr lang="en-GB" dirty="0"/>
          </a:p>
          <a:p>
            <a:pPr algn="l"/>
            <a:r>
              <a:rPr lang="en-GB" dirty="0"/>
              <a:t>What else might ‘neutral’ mean?</a:t>
            </a:r>
            <a:endParaRPr lang="en-US" dirty="0"/>
          </a:p>
        </p:txBody>
      </p:sp>
    </p:spTree>
    <p:extLst>
      <p:ext uri="{BB962C8B-B14F-4D97-AF65-F5344CB8AC3E}">
        <p14:creationId xmlns:p14="http://schemas.microsoft.com/office/powerpoint/2010/main" val="4896547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9259" y="107145"/>
            <a:ext cx="2222204" cy="590567"/>
          </a:xfrm>
        </p:spPr>
        <p:txBody>
          <a:bodyPr>
            <a:normAutofit/>
          </a:bodyPr>
          <a:lstStyle/>
          <a:p>
            <a:r>
              <a:rPr lang="en-US" sz="2000" dirty="0"/>
              <a:t>Neutral tones</a:t>
            </a:r>
          </a:p>
        </p:txBody>
      </p:sp>
      <p:sp>
        <p:nvSpPr>
          <p:cNvPr id="3" name="Subtitle 2"/>
          <p:cNvSpPr>
            <a:spLocks noGrp="1"/>
          </p:cNvSpPr>
          <p:nvPr>
            <p:ph type="subTitle" idx="1"/>
          </p:nvPr>
        </p:nvSpPr>
        <p:spPr>
          <a:xfrm>
            <a:off x="97847" y="697712"/>
            <a:ext cx="11989981" cy="5507664"/>
          </a:xfrm>
          <a:solidFill>
            <a:srgbClr val="D9F989"/>
          </a:solidFill>
        </p:spPr>
        <p:txBody>
          <a:bodyPr>
            <a:normAutofit/>
          </a:bodyPr>
          <a:lstStyle/>
          <a:p>
            <a:pPr algn="l"/>
            <a:r>
              <a:rPr lang="en-GB" b="1" dirty="0"/>
              <a:t>Learning objective: </a:t>
            </a:r>
            <a:endParaRPr lang="en-US" dirty="0"/>
          </a:p>
          <a:p>
            <a:pPr algn="l"/>
            <a:r>
              <a:rPr lang="en-GB" dirty="0"/>
              <a:t>to explore Hardy’s use of pathetic fallacy and other imagery in establishing and maintaining the tone of the poem</a:t>
            </a:r>
            <a:endParaRPr lang="en-GB" b="1" dirty="0"/>
          </a:p>
          <a:p>
            <a:pPr algn="l"/>
            <a:endParaRPr lang="en-GB" b="1" dirty="0"/>
          </a:p>
          <a:p>
            <a:pPr algn="l"/>
            <a:r>
              <a:rPr lang="en-GB" b="1" i="1" dirty="0"/>
              <a:t>Other possible meanings of ‘neutral’</a:t>
            </a:r>
          </a:p>
          <a:p>
            <a:pPr algn="l"/>
            <a:endParaRPr lang="en-US" dirty="0"/>
          </a:p>
          <a:p>
            <a:pPr algn="l"/>
            <a:r>
              <a:rPr lang="en-GB" dirty="0"/>
              <a:t>e.g. unbiased, uninvolved, maintaining one’s distance? </a:t>
            </a:r>
          </a:p>
          <a:p>
            <a:pPr algn="l"/>
            <a:endParaRPr lang="en-GB" dirty="0"/>
          </a:p>
          <a:p>
            <a:pPr algn="l"/>
            <a:r>
              <a:rPr lang="en-GB" dirty="0"/>
              <a:t>Think about the ambivalence also inherent in the word ‘Tones’</a:t>
            </a:r>
          </a:p>
          <a:p>
            <a:pPr algn="l"/>
            <a:r>
              <a:rPr lang="en-GB" dirty="0"/>
              <a:t>might Hardy mean shades of colour? Tones of voice? A mixture of both?</a:t>
            </a:r>
            <a:endParaRPr lang="en-US" dirty="0"/>
          </a:p>
          <a:p>
            <a:pPr algn="l"/>
            <a:endParaRPr lang="en-US" dirty="0"/>
          </a:p>
        </p:txBody>
      </p:sp>
    </p:spTree>
    <p:extLst>
      <p:ext uri="{BB962C8B-B14F-4D97-AF65-F5344CB8AC3E}">
        <p14:creationId xmlns:p14="http://schemas.microsoft.com/office/powerpoint/2010/main" val="924445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9259" y="107145"/>
            <a:ext cx="2222204" cy="590567"/>
          </a:xfrm>
        </p:spPr>
        <p:txBody>
          <a:bodyPr>
            <a:normAutofit/>
          </a:bodyPr>
          <a:lstStyle/>
          <a:p>
            <a:r>
              <a:rPr lang="en-US" sz="2000" dirty="0"/>
              <a:t>Neutral tones</a:t>
            </a:r>
          </a:p>
        </p:txBody>
      </p:sp>
      <p:sp>
        <p:nvSpPr>
          <p:cNvPr id="3" name="Subtitle 2"/>
          <p:cNvSpPr>
            <a:spLocks noGrp="1"/>
          </p:cNvSpPr>
          <p:nvPr>
            <p:ph type="subTitle" idx="1"/>
          </p:nvPr>
        </p:nvSpPr>
        <p:spPr>
          <a:xfrm>
            <a:off x="97847" y="697712"/>
            <a:ext cx="11989981" cy="5507664"/>
          </a:xfrm>
          <a:solidFill>
            <a:srgbClr val="D9F989"/>
          </a:solidFill>
        </p:spPr>
        <p:txBody>
          <a:bodyPr>
            <a:normAutofit/>
          </a:bodyPr>
          <a:lstStyle/>
          <a:p>
            <a:pPr algn="l"/>
            <a:r>
              <a:rPr lang="en-GB" b="1" dirty="0"/>
              <a:t>Learning objective: </a:t>
            </a:r>
            <a:endParaRPr lang="en-US" dirty="0"/>
          </a:p>
          <a:p>
            <a:pPr algn="l"/>
            <a:r>
              <a:rPr lang="en-GB" dirty="0"/>
              <a:t>to explore Hardy’s use of pathetic fallacy and other imagery in establishing and maintaining the tone of the poem</a:t>
            </a:r>
            <a:endParaRPr lang="en-GB" b="1" dirty="0"/>
          </a:p>
          <a:p>
            <a:pPr algn="l"/>
            <a:r>
              <a:rPr lang="en-GB" b="1" i="1" dirty="0"/>
              <a:t>First reading:</a:t>
            </a:r>
            <a:endParaRPr lang="en-US" dirty="0"/>
          </a:p>
          <a:p>
            <a:pPr algn="l"/>
            <a:r>
              <a:rPr lang="en-GB" dirty="0"/>
              <a:t>Listen to the audio attached to this assignment.</a:t>
            </a:r>
          </a:p>
          <a:p>
            <a:pPr algn="l"/>
            <a:r>
              <a:rPr lang="en-GB" dirty="0"/>
              <a:t>follow the text on page 10 of the </a:t>
            </a:r>
            <a:r>
              <a:rPr lang="en-GB" i="1" dirty="0"/>
              <a:t>Poetry </a:t>
            </a:r>
            <a:r>
              <a:rPr lang="en-GB" dirty="0"/>
              <a:t>Anthology as you listen</a:t>
            </a:r>
            <a:r>
              <a:rPr lang="en-GB" i="1" dirty="0"/>
              <a:t>. </a:t>
            </a:r>
            <a:r>
              <a:rPr lang="en-GB" dirty="0"/>
              <a:t> you should be able to identify the poet’s use of quatrains and the regular rhyme scheme as you listen/read. </a:t>
            </a:r>
          </a:p>
          <a:p>
            <a:pPr algn="l"/>
            <a:endParaRPr lang="en-GB" dirty="0"/>
          </a:p>
          <a:p>
            <a:pPr algn="l"/>
            <a:r>
              <a:rPr lang="en-GB" dirty="0"/>
              <a:t>What is the effect of the rhyme scheme? Does it match the poem’s theme? Why? Is it ironic because it contrasts with the poem’s theme? Write down what you think the effect is. </a:t>
            </a:r>
            <a:endParaRPr lang="en-US" dirty="0"/>
          </a:p>
        </p:txBody>
      </p:sp>
    </p:spTree>
    <p:extLst>
      <p:ext uri="{BB962C8B-B14F-4D97-AF65-F5344CB8AC3E}">
        <p14:creationId xmlns:p14="http://schemas.microsoft.com/office/powerpoint/2010/main" val="34459470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9259" y="107145"/>
            <a:ext cx="2222204" cy="590567"/>
          </a:xfrm>
        </p:spPr>
        <p:txBody>
          <a:bodyPr>
            <a:normAutofit/>
          </a:bodyPr>
          <a:lstStyle/>
          <a:p>
            <a:r>
              <a:rPr lang="en-US" sz="2000" dirty="0"/>
              <a:t>Neutral tones</a:t>
            </a:r>
          </a:p>
        </p:txBody>
      </p:sp>
      <p:sp>
        <p:nvSpPr>
          <p:cNvPr id="3" name="Subtitle 2"/>
          <p:cNvSpPr>
            <a:spLocks noGrp="1"/>
          </p:cNvSpPr>
          <p:nvPr>
            <p:ph type="subTitle" idx="1"/>
          </p:nvPr>
        </p:nvSpPr>
        <p:spPr>
          <a:xfrm>
            <a:off x="97847" y="697712"/>
            <a:ext cx="11989981" cy="5507664"/>
          </a:xfrm>
          <a:solidFill>
            <a:schemeClr val="bg2"/>
          </a:solidFill>
        </p:spPr>
        <p:txBody>
          <a:bodyPr>
            <a:normAutofit/>
          </a:bodyPr>
          <a:lstStyle/>
          <a:p>
            <a:pPr algn="l"/>
            <a:r>
              <a:rPr lang="en-GB" b="1" dirty="0"/>
              <a:t>Learning objective: </a:t>
            </a:r>
            <a:endParaRPr lang="en-US" dirty="0"/>
          </a:p>
          <a:p>
            <a:pPr algn="l"/>
            <a:r>
              <a:rPr lang="en-GB" dirty="0"/>
              <a:t>to explore Hardy’s use of pathetic fallacy and other imagery in establishing and maintaining the tone of the poem</a:t>
            </a:r>
            <a:endParaRPr lang="en-GB" b="1" dirty="0"/>
          </a:p>
          <a:p>
            <a:pPr algn="l"/>
            <a:endParaRPr lang="en-GB" b="1" dirty="0"/>
          </a:p>
          <a:p>
            <a:pPr algn="l"/>
            <a:r>
              <a:rPr lang="en-GB" b="1" i="1" dirty="0"/>
              <a:t>First reading:</a:t>
            </a:r>
            <a:endParaRPr lang="en-US" dirty="0"/>
          </a:p>
          <a:p>
            <a:pPr algn="l"/>
            <a:r>
              <a:rPr lang="en-GB" dirty="0"/>
              <a:t>You might have thought about how The ABBA rhyme scheme entraps the reader in a kind of vicious circle, like the relationship it presents. </a:t>
            </a:r>
          </a:p>
          <a:p>
            <a:pPr algn="l"/>
            <a:r>
              <a:rPr lang="en-GB" dirty="0"/>
              <a:t>Write down what relationship you think Hardy is presenting.</a:t>
            </a:r>
          </a:p>
          <a:p>
            <a:pPr algn="l"/>
            <a:r>
              <a:rPr lang="en-GB" dirty="0"/>
              <a:t>Can you link this to other poems in the anthology? </a:t>
            </a:r>
            <a:endParaRPr lang="en-US" dirty="0"/>
          </a:p>
        </p:txBody>
      </p:sp>
    </p:spTree>
    <p:extLst>
      <p:ext uri="{BB962C8B-B14F-4D97-AF65-F5344CB8AC3E}">
        <p14:creationId xmlns:p14="http://schemas.microsoft.com/office/powerpoint/2010/main" val="2856430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9259" y="107145"/>
            <a:ext cx="2222204" cy="590567"/>
          </a:xfrm>
        </p:spPr>
        <p:txBody>
          <a:bodyPr>
            <a:normAutofit/>
          </a:bodyPr>
          <a:lstStyle/>
          <a:p>
            <a:r>
              <a:rPr lang="en-US" sz="2000" dirty="0"/>
              <a:t>Neutral tones</a:t>
            </a:r>
          </a:p>
        </p:txBody>
      </p:sp>
      <p:sp>
        <p:nvSpPr>
          <p:cNvPr id="3" name="Subtitle 2"/>
          <p:cNvSpPr>
            <a:spLocks noGrp="1"/>
          </p:cNvSpPr>
          <p:nvPr>
            <p:ph type="subTitle" idx="1"/>
          </p:nvPr>
        </p:nvSpPr>
        <p:spPr>
          <a:xfrm>
            <a:off x="97847" y="697712"/>
            <a:ext cx="11989981" cy="5507664"/>
          </a:xfrm>
          <a:solidFill>
            <a:schemeClr val="bg2"/>
          </a:solidFill>
        </p:spPr>
        <p:txBody>
          <a:bodyPr>
            <a:normAutofit/>
          </a:bodyPr>
          <a:lstStyle/>
          <a:p>
            <a:pPr algn="l"/>
            <a:r>
              <a:rPr lang="en-GB" b="1" dirty="0"/>
              <a:t>Learning objective: </a:t>
            </a:r>
            <a:endParaRPr lang="en-US" dirty="0"/>
          </a:p>
          <a:p>
            <a:pPr algn="l"/>
            <a:r>
              <a:rPr lang="en-GB" dirty="0"/>
              <a:t>to explore Hardy’s use of pathetic fallacy and other imagery in establishing and maintaining the tone of the poem</a:t>
            </a:r>
            <a:endParaRPr lang="en-GB" b="1" dirty="0"/>
          </a:p>
          <a:p>
            <a:pPr algn="l"/>
            <a:endParaRPr lang="en-GB" b="1" dirty="0"/>
          </a:p>
          <a:p>
            <a:pPr algn="l"/>
            <a:r>
              <a:rPr lang="en-GB" b="1" i="1" dirty="0"/>
              <a:t>First reading:</a:t>
            </a:r>
            <a:endParaRPr lang="en-US" dirty="0"/>
          </a:p>
          <a:p>
            <a:pPr algn="l"/>
            <a:r>
              <a:rPr lang="en-GB" dirty="0"/>
              <a:t>Underline any quotes that you think could be interpreted as ‘neutral’ in the poem. Make notes/annotate those quotations, saying how they are ‘neutral’.  </a:t>
            </a:r>
            <a:endParaRPr lang="en-US" dirty="0"/>
          </a:p>
        </p:txBody>
      </p:sp>
    </p:spTree>
    <p:extLst>
      <p:ext uri="{BB962C8B-B14F-4D97-AF65-F5344CB8AC3E}">
        <p14:creationId xmlns:p14="http://schemas.microsoft.com/office/powerpoint/2010/main" val="42176968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9259" y="107145"/>
            <a:ext cx="2222204" cy="590567"/>
          </a:xfrm>
        </p:spPr>
        <p:txBody>
          <a:bodyPr>
            <a:normAutofit/>
          </a:bodyPr>
          <a:lstStyle/>
          <a:p>
            <a:r>
              <a:rPr lang="en-US" sz="2000" dirty="0"/>
              <a:t>Neutral tones</a:t>
            </a:r>
          </a:p>
        </p:txBody>
      </p:sp>
      <p:sp>
        <p:nvSpPr>
          <p:cNvPr id="3" name="Subtitle 2"/>
          <p:cNvSpPr>
            <a:spLocks noGrp="1"/>
          </p:cNvSpPr>
          <p:nvPr>
            <p:ph type="subTitle" idx="1"/>
          </p:nvPr>
        </p:nvSpPr>
        <p:spPr>
          <a:xfrm>
            <a:off x="97847" y="697711"/>
            <a:ext cx="11989981" cy="5928171"/>
          </a:xfrm>
          <a:solidFill>
            <a:schemeClr val="bg2"/>
          </a:solidFill>
        </p:spPr>
        <p:txBody>
          <a:bodyPr>
            <a:normAutofit lnSpcReduction="10000"/>
          </a:bodyPr>
          <a:lstStyle/>
          <a:p>
            <a:pPr algn="l"/>
            <a:r>
              <a:rPr lang="en-GB" b="1" dirty="0"/>
              <a:t>Learning objective: </a:t>
            </a:r>
            <a:endParaRPr lang="en-US" dirty="0"/>
          </a:p>
          <a:p>
            <a:pPr algn="l"/>
            <a:r>
              <a:rPr lang="en-GB" dirty="0"/>
              <a:t>to explore Hardy’s use of pathetic fallacy and other imagery in establishing and maintaining the tone of the poem</a:t>
            </a:r>
            <a:endParaRPr lang="en-GB" b="1" dirty="0"/>
          </a:p>
          <a:p>
            <a:pPr algn="l"/>
            <a:endParaRPr lang="en-GB" b="1" dirty="0"/>
          </a:p>
          <a:p>
            <a:pPr algn="l"/>
            <a:r>
              <a:rPr lang="en-GB" b="1" i="1" dirty="0"/>
              <a:t>First reading:</a:t>
            </a:r>
          </a:p>
          <a:p>
            <a:pPr algn="l"/>
            <a:r>
              <a:rPr lang="en-GB" b="1" i="1" dirty="0"/>
              <a:t>Here are some examples you might have picked out.</a:t>
            </a:r>
          </a:p>
          <a:p>
            <a:pPr algn="l"/>
            <a:endParaRPr lang="en-US" dirty="0"/>
          </a:p>
          <a:p>
            <a:pPr algn="l"/>
            <a:r>
              <a:rPr lang="en-GB" i="1" dirty="0"/>
              <a:t>winter day</a:t>
            </a:r>
            <a:r>
              <a:rPr lang="en-GB" dirty="0"/>
              <a:t>, </a:t>
            </a:r>
            <a:r>
              <a:rPr lang="en-GB" i="1" dirty="0"/>
              <a:t>white sun</a:t>
            </a:r>
            <a:r>
              <a:rPr lang="en-GB" dirty="0"/>
              <a:t>, </a:t>
            </a:r>
            <a:r>
              <a:rPr lang="en-GB" i="1" dirty="0"/>
              <a:t>ash</a:t>
            </a:r>
            <a:r>
              <a:rPr lang="en-GB" dirty="0"/>
              <a:t>, </a:t>
            </a:r>
            <a:r>
              <a:rPr lang="en-GB" i="1" dirty="0" err="1"/>
              <a:t>gray</a:t>
            </a:r>
            <a:r>
              <a:rPr lang="en-GB" dirty="0"/>
              <a:t>, </a:t>
            </a:r>
            <a:r>
              <a:rPr lang="en-GB" i="1" dirty="0"/>
              <a:t>deadest thing</a:t>
            </a:r>
            <a:r>
              <a:rPr lang="en-GB" dirty="0"/>
              <a:t>, </a:t>
            </a:r>
            <a:r>
              <a:rPr lang="en-GB" i="1" dirty="0" err="1"/>
              <a:t>grayish</a:t>
            </a:r>
            <a:r>
              <a:rPr lang="en-GB" i="1" dirty="0"/>
              <a:t> leaves</a:t>
            </a:r>
            <a:r>
              <a:rPr lang="en-GB" dirty="0"/>
              <a:t>, all variations on ‘lack of colour’, but also with heavy undertones of being ‘drained of feeling/life’. </a:t>
            </a:r>
          </a:p>
          <a:p>
            <a:pPr algn="l"/>
            <a:endParaRPr lang="en-GB" dirty="0"/>
          </a:p>
          <a:p>
            <a:pPr algn="l"/>
            <a:r>
              <a:rPr lang="en-GB" dirty="0"/>
              <a:t>Write down what effect, you think,  the repetition of ‘a pond’ and ‘</a:t>
            </a:r>
            <a:r>
              <a:rPr lang="en-GB" dirty="0" err="1"/>
              <a:t>grayish</a:t>
            </a:r>
            <a:r>
              <a:rPr lang="en-GB" dirty="0"/>
              <a:t> leaves’ at the end bring? </a:t>
            </a:r>
            <a:endParaRPr lang="en-US" dirty="0"/>
          </a:p>
        </p:txBody>
      </p:sp>
    </p:spTree>
    <p:extLst>
      <p:ext uri="{BB962C8B-B14F-4D97-AF65-F5344CB8AC3E}">
        <p14:creationId xmlns:p14="http://schemas.microsoft.com/office/powerpoint/2010/main" val="13436426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9259" y="107145"/>
            <a:ext cx="2222204" cy="590567"/>
          </a:xfrm>
        </p:spPr>
        <p:txBody>
          <a:bodyPr>
            <a:normAutofit/>
          </a:bodyPr>
          <a:lstStyle/>
          <a:p>
            <a:r>
              <a:rPr lang="en-US" sz="2000" dirty="0"/>
              <a:t>Neutral tones</a:t>
            </a:r>
          </a:p>
        </p:txBody>
      </p:sp>
      <p:sp>
        <p:nvSpPr>
          <p:cNvPr id="3" name="Subtitle 2"/>
          <p:cNvSpPr>
            <a:spLocks noGrp="1"/>
          </p:cNvSpPr>
          <p:nvPr>
            <p:ph type="subTitle" idx="1"/>
          </p:nvPr>
        </p:nvSpPr>
        <p:spPr>
          <a:xfrm>
            <a:off x="97847" y="697712"/>
            <a:ext cx="11989981" cy="5507664"/>
          </a:xfrm>
          <a:solidFill>
            <a:schemeClr val="bg2"/>
          </a:solidFill>
        </p:spPr>
        <p:txBody>
          <a:bodyPr>
            <a:normAutofit/>
          </a:bodyPr>
          <a:lstStyle/>
          <a:p>
            <a:pPr algn="l"/>
            <a:r>
              <a:rPr lang="en-GB" b="1" dirty="0"/>
              <a:t>Learning objective: </a:t>
            </a:r>
            <a:endParaRPr lang="en-US" dirty="0"/>
          </a:p>
          <a:p>
            <a:pPr algn="l"/>
            <a:r>
              <a:rPr lang="en-GB" dirty="0"/>
              <a:t>to explore Hardy’s use of pathetic fallacy and other imagery in establishing and maintaining the tone of the poem</a:t>
            </a:r>
            <a:endParaRPr lang="en-GB" b="1" dirty="0"/>
          </a:p>
          <a:p>
            <a:pPr algn="l"/>
            <a:endParaRPr lang="en-GB" b="1" dirty="0"/>
          </a:p>
          <a:p>
            <a:pPr algn="l"/>
            <a:r>
              <a:rPr lang="en-GB" b="1" i="1" dirty="0"/>
              <a:t>First reading:</a:t>
            </a:r>
          </a:p>
          <a:p>
            <a:pPr algn="l"/>
            <a:r>
              <a:rPr lang="en-GB" b="1" i="1" dirty="0"/>
              <a:t>You might have written something like this:</a:t>
            </a:r>
            <a:endParaRPr lang="en-US" dirty="0"/>
          </a:p>
          <a:p>
            <a:pPr algn="l"/>
            <a:r>
              <a:rPr lang="en-GB" dirty="0"/>
              <a:t>the repetition of ‘a pond’ and ‘</a:t>
            </a:r>
            <a:r>
              <a:rPr lang="en-GB" dirty="0" err="1"/>
              <a:t>grayish</a:t>
            </a:r>
            <a:r>
              <a:rPr lang="en-GB" dirty="0"/>
              <a:t> leaves’ at the end brings the poem full circle, back to its starting point: the couple are standing by a source of life – water, but are forced to reflect on the dead remnants of their past relationship. </a:t>
            </a:r>
          </a:p>
          <a:p>
            <a:pPr algn="l"/>
            <a:endParaRPr lang="en-GB" dirty="0"/>
          </a:p>
          <a:p>
            <a:pPr algn="l"/>
            <a:r>
              <a:rPr lang="en-GB" dirty="0"/>
              <a:t>what is the overall tone used by the poet to describe this encounter? </a:t>
            </a:r>
            <a:endParaRPr lang="en-US" dirty="0"/>
          </a:p>
        </p:txBody>
      </p:sp>
    </p:spTree>
    <p:extLst>
      <p:ext uri="{BB962C8B-B14F-4D97-AF65-F5344CB8AC3E}">
        <p14:creationId xmlns:p14="http://schemas.microsoft.com/office/powerpoint/2010/main" val="3005155350"/>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TM04033925[[fn=Droplet]]</Template>
  <TotalTime>298</TotalTime>
  <Words>760</Words>
  <Application>Microsoft Office PowerPoint</Application>
  <PresentationFormat>Widescreen</PresentationFormat>
  <Paragraphs>75</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Tw Cen MT</vt:lpstr>
      <vt:lpstr>Droplet</vt:lpstr>
      <vt:lpstr>Neutral tones</vt:lpstr>
      <vt:lpstr>Neutral tones</vt:lpstr>
      <vt:lpstr>Neutral tones</vt:lpstr>
      <vt:lpstr>Neutral tones</vt:lpstr>
      <vt:lpstr>Neutral tones</vt:lpstr>
      <vt:lpstr>Neutral tones</vt:lpstr>
      <vt:lpstr>Neutral tones</vt:lpstr>
      <vt:lpstr>Neutral tones</vt:lpstr>
      <vt:lpstr>Neutral tones</vt:lpstr>
    </vt:vector>
  </TitlesOfParts>
  <Company>CHURCHMEAD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Neutral tones</dc:title>
  <dc:creator>Louisa Ovenden</dc:creator>
  <cp:lastModifiedBy>Toni-Louise</cp:lastModifiedBy>
  <cp:revision>16</cp:revision>
  <cp:lastPrinted>2019-11-27T10:18:36Z</cp:lastPrinted>
  <dcterms:created xsi:type="dcterms:W3CDTF">2018-06-22T09:09:49Z</dcterms:created>
  <dcterms:modified xsi:type="dcterms:W3CDTF">2020-06-03T09:11:02Z</dcterms:modified>
</cp:coreProperties>
</file>